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0"/>
  </p:notesMasterIdLst>
  <p:handoutMasterIdLst>
    <p:handoutMasterId r:id="rId51"/>
  </p:handoutMasterIdLst>
  <p:sldIdLst>
    <p:sldId id="256" r:id="rId3"/>
    <p:sldId id="433" r:id="rId4"/>
    <p:sldId id="438" r:id="rId5"/>
    <p:sldId id="439" r:id="rId6"/>
    <p:sldId id="441" r:id="rId7"/>
    <p:sldId id="362" r:id="rId8"/>
    <p:sldId id="394" r:id="rId9"/>
    <p:sldId id="419" r:id="rId10"/>
    <p:sldId id="443" r:id="rId11"/>
    <p:sldId id="260" r:id="rId12"/>
    <p:sldId id="297" r:id="rId13"/>
    <p:sldId id="312" r:id="rId14"/>
    <p:sldId id="363" r:id="rId15"/>
    <p:sldId id="387" r:id="rId16"/>
    <p:sldId id="352" r:id="rId17"/>
    <p:sldId id="369" r:id="rId18"/>
    <p:sldId id="359" r:id="rId19"/>
    <p:sldId id="360" r:id="rId20"/>
    <p:sldId id="364" r:id="rId21"/>
    <p:sldId id="376" r:id="rId22"/>
    <p:sldId id="435" r:id="rId23"/>
    <p:sldId id="429" r:id="rId24"/>
    <p:sldId id="430" r:id="rId25"/>
    <p:sldId id="431" r:id="rId26"/>
    <p:sldId id="445" r:id="rId27"/>
    <p:sldId id="453" r:id="rId28"/>
    <p:sldId id="454" r:id="rId29"/>
    <p:sldId id="455" r:id="rId30"/>
    <p:sldId id="456" r:id="rId31"/>
    <p:sldId id="457" r:id="rId32"/>
    <p:sldId id="446" r:id="rId33"/>
    <p:sldId id="370" r:id="rId34"/>
    <p:sldId id="373" r:id="rId35"/>
    <p:sldId id="447" r:id="rId36"/>
    <p:sldId id="458" r:id="rId37"/>
    <p:sldId id="459" r:id="rId38"/>
    <p:sldId id="470" r:id="rId39"/>
    <p:sldId id="469" r:id="rId40"/>
    <p:sldId id="467" r:id="rId41"/>
    <p:sldId id="460" r:id="rId42"/>
    <p:sldId id="461" r:id="rId43"/>
    <p:sldId id="462" r:id="rId44"/>
    <p:sldId id="463" r:id="rId45"/>
    <p:sldId id="464" r:id="rId46"/>
    <p:sldId id="465" r:id="rId47"/>
    <p:sldId id="468" r:id="rId48"/>
    <p:sldId id="471" r:id="rId4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8000"/>
    <a:srgbClr val="FF6FCF"/>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93" autoAdjust="0"/>
    <p:restoredTop sz="76330" autoAdjust="0"/>
  </p:normalViewPr>
  <p:slideViewPr>
    <p:cSldViewPr snapToGrid="0" snapToObjects="1">
      <p:cViewPr varScale="1">
        <p:scale>
          <a:sx n="121" d="100"/>
          <a:sy n="121" d="100"/>
        </p:scale>
        <p:origin x="-1320" y="-112"/>
      </p:cViewPr>
      <p:guideLst>
        <p:guide orient="horz" pos="2373"/>
        <p:guide pos="2529"/>
      </p:guideLst>
    </p:cSldViewPr>
  </p:slideViewPr>
  <p:outlineViewPr>
    <p:cViewPr>
      <p:scale>
        <a:sx n="33" d="100"/>
        <a:sy n="33" d="100"/>
      </p:scale>
      <p:origin x="0" y="3872"/>
    </p:cViewPr>
  </p:outlin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915678-C33A-014E-86DC-E321AA248458}" type="datetimeFigureOut">
              <a:rPr lang="ja-JP" altLang="en-US" smtClean="0"/>
              <a:pPr/>
              <a:t>17/08/10</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813A54-444E-064E-BCFD-D37BA9BE0E97}" type="slidenum">
              <a:rPr lang="ja-JP" altLang="en-US" smtClean="0"/>
              <a:pPr/>
              <a:t>‹#›</a:t>
            </a:fld>
            <a:endParaRPr lang="ja-JP" altLang="en-US"/>
          </a:p>
        </p:txBody>
      </p:sp>
    </p:spTree>
    <p:extLst>
      <p:ext uri="{BB962C8B-B14F-4D97-AF65-F5344CB8AC3E}">
        <p14:creationId xmlns:p14="http://schemas.microsoft.com/office/powerpoint/2010/main" val="802988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36E901-879C-2D4C-894A-47A0DABF8201}" type="datetimeFigureOut">
              <a:rPr lang="ja-JP" altLang="en-US" smtClean="0"/>
              <a:pPr/>
              <a:t>17/08/10</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03355B-77DA-5F43-91E7-0E49DF1E03EF}" type="slidenum">
              <a:rPr lang="ja-JP" altLang="en-US" smtClean="0"/>
              <a:pPr/>
              <a:t>‹#›</a:t>
            </a:fld>
            <a:endParaRPr lang="ja-JP" altLang="en-US"/>
          </a:p>
        </p:txBody>
      </p:sp>
    </p:spTree>
    <p:extLst>
      <p:ext uri="{BB962C8B-B14F-4D97-AF65-F5344CB8AC3E}">
        <p14:creationId xmlns:p14="http://schemas.microsoft.com/office/powerpoint/2010/main" val="1503185537"/>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Thank</a:t>
            </a:r>
            <a:r>
              <a:rPr lang="en-US" altLang="ja-JP" baseline="0" dirty="0" smtClean="0"/>
              <a:t> you very much for giving me an opportunity to present my recent works.  I am very happy to </a:t>
            </a:r>
          </a:p>
          <a:p>
            <a:r>
              <a:rPr lang="en-US" altLang="ja-JP" baseline="0" dirty="0" smtClean="0"/>
              <a:t>have this chance in my ‘mother’ university, </a:t>
            </a:r>
            <a:r>
              <a:rPr lang="en-US" altLang="ja-JP" baseline="0" dirty="0" err="1" smtClean="0"/>
              <a:t>Hokudai</a:t>
            </a:r>
            <a:r>
              <a:rPr lang="en-US" altLang="ja-JP" baseline="0" smtClean="0"/>
              <a:t>.  </a:t>
            </a:r>
          </a:p>
          <a:p>
            <a:endParaRPr lang="en-US" altLang="ja-JP" smtClean="0"/>
          </a:p>
          <a:p>
            <a:r>
              <a:rPr lang="en-US" altLang="ja-JP" dirty="0" smtClean="0"/>
              <a:t>Today, I’d like to talk about</a:t>
            </a:r>
            <a:r>
              <a:rPr lang="en-US" altLang="ja-JP" baseline="0" dirty="0" smtClean="0"/>
              <a:t> chemical composition of large scale molecular gas in nearby galaxies</a:t>
            </a:r>
            <a:r>
              <a:rPr lang="en-US" altLang="ja-JP" dirty="0" smtClean="0"/>
              <a:t>.</a:t>
            </a:r>
            <a:r>
              <a:rPr lang="en-US" altLang="ja-JP" baseline="0" dirty="0" smtClean="0"/>
              <a:t> </a:t>
            </a:r>
          </a:p>
          <a:p>
            <a:r>
              <a:rPr lang="en-US" altLang="ja-JP" baseline="0" dirty="0" smtClean="0"/>
              <a:t>They are my collaborators.</a:t>
            </a:r>
          </a:p>
          <a:p>
            <a:r>
              <a:rPr lang="en-US" altLang="ja-JP" baseline="0" dirty="0" smtClean="0"/>
              <a:t>Typical size scale in this talk is from 1 </a:t>
            </a:r>
            <a:r>
              <a:rPr lang="en-US" altLang="ja-JP" baseline="0" dirty="0" err="1" smtClean="0"/>
              <a:t>kpc</a:t>
            </a:r>
            <a:r>
              <a:rPr lang="en-US" altLang="ja-JP" baseline="0" dirty="0" smtClean="0"/>
              <a:t> scale to 10 pc.</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baseline="0" dirty="0" smtClean="0"/>
              <a:t>In order to go into 100 pc-scale chemical composition, we conducted higher angular resolution observations with the CARMA interferometer.</a:t>
            </a:r>
          </a:p>
          <a:p>
            <a:r>
              <a:rPr lang="en-US" altLang="ja-JP" baseline="0" dirty="0" smtClean="0"/>
              <a:t>Here is the field of view of this observation.</a:t>
            </a:r>
          </a:p>
          <a:p>
            <a:r>
              <a:rPr lang="en-US" altLang="ja-JP" baseline="0" dirty="0" smtClean="0"/>
              <a:t>The observation filed covers the P1 and P2 positions.</a:t>
            </a:r>
          </a:p>
          <a:p>
            <a:r>
              <a:rPr lang="en-US" altLang="ja-JP" baseline="0" dirty="0" smtClean="0"/>
              <a:t>Angular resolution of 5-7” corresponds to about 300 pc scale.</a:t>
            </a:r>
          </a:p>
          <a:p>
            <a:r>
              <a:rPr lang="en-US" altLang="ja-JP" baseline="0" dirty="0" smtClean="0"/>
              <a:t>We observed these 6 molecular spices in the 3mm band.</a:t>
            </a:r>
          </a:p>
          <a:p>
            <a:endParaRPr lang="en-US" altLang="ja-JP" baseline="0" dirty="0" smtClean="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13</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Here are</a:t>
            </a:r>
            <a:r>
              <a:rPr lang="en-US" altLang="ja-JP" baseline="0" dirty="0" smtClean="0"/>
              <a:t> images obtained in this observation.</a:t>
            </a:r>
            <a:endParaRPr lang="en-US" altLang="ja-JP" dirty="0" smtClean="0"/>
          </a:p>
          <a:p>
            <a:r>
              <a:rPr lang="en-US" altLang="ja-JP" baseline="0" dirty="0" smtClean="0"/>
              <a:t>These 6 molecules are successfully detected.</a:t>
            </a:r>
          </a:p>
          <a:p>
            <a:r>
              <a:rPr lang="en-US" altLang="ja-JP" baseline="0" dirty="0" smtClean="0"/>
              <a:t>CO </a:t>
            </a:r>
            <a:r>
              <a:rPr lang="en-US" altLang="ja-JP" baseline="0" dirty="0" err="1" smtClean="0"/>
              <a:t>isotopologues</a:t>
            </a:r>
            <a:r>
              <a:rPr lang="en-US" altLang="ja-JP" baseline="0" dirty="0" smtClean="0"/>
              <a:t> traces distribution of entire molecular gas. </a:t>
            </a:r>
          </a:p>
          <a:p>
            <a:r>
              <a:rPr lang="en-US" altLang="ja-JP" baseline="0" dirty="0" smtClean="0"/>
              <a:t>On the other hand, we can see small differences in the distributions of other molecules.</a:t>
            </a:r>
          </a:p>
          <a:p>
            <a:r>
              <a:rPr lang="en-US" altLang="ja-JP" baseline="0" dirty="0" smtClean="0"/>
              <a:t>CS and CN are bright here.</a:t>
            </a:r>
          </a:p>
          <a:p>
            <a:r>
              <a:rPr lang="en-US" altLang="ja-JP" baseline="0" dirty="0" smtClean="0"/>
              <a:t>But, the CH3OH peak is slightly shifted from them toward south.</a:t>
            </a:r>
          </a:p>
          <a:p>
            <a:r>
              <a:rPr lang="en-US" altLang="ja-JP" baseline="0" dirty="0" smtClean="0"/>
              <a:t>Here is star formation rate map of same field.</a:t>
            </a:r>
          </a:p>
          <a:p>
            <a:r>
              <a:rPr lang="en-US" altLang="ja-JP" baseline="0" dirty="0" smtClean="0"/>
              <a:t>The distribution of star formation is different from molecular distributions. </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14</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We estimated</a:t>
            </a:r>
            <a:r>
              <a:rPr lang="en-US" altLang="ja-JP" baseline="0" dirty="0" smtClean="0"/>
              <a:t> fractional abundances under the LTE approximations at the five peaks of C18O.</a:t>
            </a:r>
          </a:p>
          <a:p>
            <a:r>
              <a:rPr lang="en-US" altLang="ja-JP" dirty="0" smtClean="0"/>
              <a:t>Here are</a:t>
            </a:r>
            <a:r>
              <a:rPr lang="en-US" altLang="ja-JP" baseline="0" dirty="0" smtClean="0"/>
              <a:t> </a:t>
            </a:r>
            <a:r>
              <a:rPr lang="en-US" altLang="ja-JP" dirty="0" smtClean="0"/>
              <a:t>plots of fractional abundances</a:t>
            </a:r>
            <a:r>
              <a:rPr lang="en-US" altLang="ja-JP" baseline="0" dirty="0" smtClean="0"/>
              <a:t> as a function of </a:t>
            </a:r>
            <a:r>
              <a:rPr lang="en-US" altLang="ja-JP" baseline="0" dirty="0" err="1" smtClean="0"/>
              <a:t>galactocentric</a:t>
            </a:r>
            <a:r>
              <a:rPr lang="en-US" altLang="ja-JP" baseline="0" dirty="0" smtClean="0"/>
              <a:t> distance.</a:t>
            </a:r>
          </a:p>
          <a:p>
            <a:r>
              <a:rPr lang="en-US" altLang="ja-JP" baseline="0" dirty="0" smtClean="0"/>
              <a:t>Colors indicate molecules.</a:t>
            </a:r>
          </a:p>
          <a:p>
            <a:r>
              <a:rPr lang="en-US" altLang="ja-JP" baseline="0" dirty="0" smtClean="0"/>
              <a:t>Black indicates star formation efficiencies.</a:t>
            </a:r>
          </a:p>
          <a:p>
            <a:r>
              <a:rPr lang="en-US" altLang="ja-JP" baseline="0" dirty="0" smtClean="0"/>
              <a:t>Although the CS abundance shown in orange is constant among the positions, we can see small difference in the other molecules.</a:t>
            </a:r>
          </a:p>
          <a:p>
            <a:r>
              <a:rPr lang="en-US" altLang="ja-JP" baseline="0" dirty="0" smtClean="0"/>
              <a:t>For example, CH3OH  abundance shown in green tends to increase slightly from here to here, </a:t>
            </a:r>
          </a:p>
          <a:p>
            <a:r>
              <a:rPr lang="en-US" altLang="ja-JP" baseline="0" dirty="0" smtClean="0"/>
              <a:t>while, CN abundance shown in red tends to decrease slightly from here to here.  </a:t>
            </a:r>
          </a:p>
          <a:p>
            <a:r>
              <a:rPr lang="en-US" altLang="ja-JP" baseline="0" dirty="0" smtClean="0"/>
              <a:t>These differences may originate from these three possibilities,</a:t>
            </a:r>
          </a:p>
          <a:p>
            <a:r>
              <a:rPr lang="en-US" altLang="ja-JP" baseline="0" dirty="0" smtClean="0"/>
              <a:t>but we need higher angular resolution observations to explore them.</a:t>
            </a:r>
          </a:p>
          <a:p>
            <a:endParaRPr lang="ja-JP" altLang="en-US" dirty="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15</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From our observations, chemical</a:t>
            </a:r>
            <a:r>
              <a:rPr lang="en-US" altLang="ja-JP" baseline="0" dirty="0" smtClean="0"/>
              <a:t> compositions of large scale molecular gas seem to be almost free from star formation activities and dominated by extended diffuse molecular cloud .</a:t>
            </a:r>
          </a:p>
          <a:p>
            <a:r>
              <a:rPr lang="en-US" altLang="ja-JP" baseline="0" dirty="0" smtClean="0"/>
              <a:t>To confirm that the emission is from diffuse molecular clouds, we conducted mapping spectral line survey toward the Galactic giant molecular cloud W51.</a:t>
            </a:r>
          </a:p>
          <a:p>
            <a:r>
              <a:rPr lang="en-US" altLang="ja-JP" baseline="0" dirty="0" smtClean="0"/>
              <a:t>By averaging over a large area, we can obtain spectrum of a large-scale molecular cloud in our Galaxy.</a:t>
            </a:r>
          </a:p>
          <a:p>
            <a:r>
              <a:rPr lang="en-US" altLang="ja-JP" baseline="0" dirty="0" smtClean="0"/>
              <a:t>With physical conditions of the molecular cloud, we can model the chemistry of large scale molecular cloud.  </a:t>
            </a:r>
          </a:p>
          <a:p>
            <a:endParaRPr lang="en-US" altLang="ja-JP" baseline="0" dirty="0" smtClean="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16</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baseline="0" dirty="0" smtClean="0"/>
              <a:t>For this purpose, we carried out mapping observation toward W51 molecular cloud.</a:t>
            </a:r>
          </a:p>
          <a:p>
            <a:r>
              <a:rPr lang="en-US" altLang="ja-JP" baseline="0" dirty="0" smtClean="0"/>
              <a:t>W51 is the most active star forming region in our galaxy.</a:t>
            </a:r>
          </a:p>
          <a:p>
            <a:r>
              <a:rPr lang="en-US" altLang="ja-JP" dirty="0" smtClean="0"/>
              <a:t>This</a:t>
            </a:r>
            <a:r>
              <a:rPr lang="en-US" altLang="ja-JP" baseline="0" dirty="0" smtClean="0"/>
              <a:t> is 13CO map of W51.</a:t>
            </a:r>
          </a:p>
          <a:p>
            <a:r>
              <a:rPr lang="en-US" altLang="ja-JP" baseline="0" dirty="0" smtClean="0"/>
              <a:t>In the central region, strong star formation activities can be seen.</a:t>
            </a:r>
          </a:p>
          <a:p>
            <a:r>
              <a:rPr lang="en-US" altLang="ja-JP" baseline="0" dirty="0" smtClean="0"/>
              <a:t>There exist hot cores around here </a:t>
            </a:r>
            <a:r>
              <a:rPr lang="ja-JP" altLang="en-US" baseline="0" dirty="0" smtClean="0"/>
              <a:t>（指しながら）</a:t>
            </a:r>
            <a:r>
              <a:rPr lang="en-US" altLang="ja-JP" baseline="0" dirty="0" smtClean="0"/>
              <a:t>.</a:t>
            </a:r>
          </a:p>
          <a:p>
            <a:r>
              <a:rPr lang="en-US" altLang="ja-JP" baseline="0" dirty="0" smtClean="0"/>
              <a:t>We observed this area </a:t>
            </a:r>
            <a:r>
              <a:rPr lang="ja-JP" altLang="en-US" baseline="0" dirty="0" smtClean="0"/>
              <a:t>（指しながら）</a:t>
            </a:r>
            <a:r>
              <a:rPr lang="en-US" altLang="ja-JP" baseline="0" dirty="0" smtClean="0"/>
              <a:t>enclosed with the red lines that is 40 pc by 48 pc.</a:t>
            </a:r>
          </a:p>
          <a:p>
            <a:r>
              <a:rPr lang="en-US" altLang="ja-JP" baseline="0" dirty="0" smtClean="0"/>
              <a:t>The observation was carried out with </a:t>
            </a:r>
            <a:r>
              <a:rPr lang="en-US" altLang="ja-JP" baseline="0" dirty="0" err="1" smtClean="0"/>
              <a:t>Mopra</a:t>
            </a:r>
            <a:r>
              <a:rPr lang="en-US" altLang="ja-JP" baseline="0" dirty="0" smtClean="0"/>
              <a:t> telescope in the 3mm band.</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17</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This is a spectrum taken toward the hot cores.</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You can see many lines from minor molecular species.</a:t>
            </a:r>
          </a:p>
          <a:p>
            <a:r>
              <a:rPr lang="en-US" altLang="ja-JP" baseline="0" dirty="0" smtClean="0"/>
              <a:t>Here is a spectrum averaged over the all region.</a:t>
            </a:r>
          </a:p>
          <a:p>
            <a:r>
              <a:rPr lang="en-US" altLang="ja-JP" baseline="0" dirty="0" smtClean="0"/>
              <a:t>Only a few lines are remaining.</a:t>
            </a:r>
          </a:p>
          <a:p>
            <a:r>
              <a:rPr lang="en-US" altLang="ja-JP" baseline="0" dirty="0" smtClean="0"/>
              <a:t>Here is the spectrum of M51 as a reference.</a:t>
            </a:r>
          </a:p>
          <a:p>
            <a:r>
              <a:rPr lang="en-US" altLang="ja-JP" baseline="0" dirty="0" smtClean="0"/>
              <a:t>The averaged spectrum is similar to that of M51 except for HNCO and CS.</a:t>
            </a:r>
          </a:p>
          <a:p>
            <a:r>
              <a:rPr lang="en-US" altLang="ja-JP" baseline="0" dirty="0" smtClean="0"/>
              <a:t>but is different from that of the hot core. </a:t>
            </a:r>
          </a:p>
          <a:p>
            <a:r>
              <a:rPr lang="en-US" altLang="ja-JP" baseline="0" dirty="0" smtClean="0"/>
              <a:t>This means that contribution of star forming cores is diluted in the averaged spectrum, </a:t>
            </a:r>
          </a:p>
          <a:p>
            <a:r>
              <a:rPr lang="en-US" altLang="ja-JP" baseline="0" dirty="0" smtClean="0"/>
              <a:t>and only a diffuse part is contributing to the averaged spectrum. </a:t>
            </a:r>
          </a:p>
          <a:p>
            <a:endParaRPr lang="ja-JP" altLang="en-US" dirty="0" smtClean="0"/>
          </a:p>
          <a:p>
            <a:endParaRPr lang="ja-JP" altLang="en-US" dirty="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18</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Here,</a:t>
            </a:r>
            <a:r>
              <a:rPr lang="en-US" altLang="ja-JP" baseline="0" dirty="0" smtClean="0"/>
              <a:t> we examined contributions from different parts in the cloud to the averaged spectrum.</a:t>
            </a:r>
          </a:p>
          <a:p>
            <a:r>
              <a:rPr lang="en-US" altLang="ja-JP" baseline="0" dirty="0" smtClean="0"/>
              <a:t>We divided the observed region into five parts according to the integrated intensity of 13CO, </a:t>
            </a:r>
          </a:p>
          <a:p>
            <a:r>
              <a:rPr lang="en-US" altLang="ja-JP" baseline="0" dirty="0" smtClean="0"/>
              <a:t>and prepared the spectra.</a:t>
            </a:r>
          </a:p>
          <a:p>
            <a:r>
              <a:rPr lang="en-US" altLang="ja-JP" baseline="0" dirty="0" smtClean="0"/>
              <a:t>This is high density region</a:t>
            </a:r>
            <a:r>
              <a:rPr lang="ja-JP" altLang="en-US" baseline="0" dirty="0" smtClean="0"/>
              <a:t>　（指しながら）</a:t>
            </a:r>
            <a:r>
              <a:rPr lang="en-US" altLang="ja-JP" baseline="0" dirty="0" smtClean="0"/>
              <a:t>, mid density region, and diffuse region.</a:t>
            </a:r>
          </a:p>
          <a:p>
            <a:r>
              <a:rPr lang="en-US" altLang="ja-JP" baseline="0" dirty="0" smtClean="0"/>
              <a:t>The top spectrum is for the hot core.</a:t>
            </a:r>
          </a:p>
          <a:p>
            <a:r>
              <a:rPr lang="en-US" altLang="ja-JP" baseline="0" dirty="0" smtClean="0"/>
              <a:t>The bottom is averaged spectrum for reference.</a:t>
            </a:r>
          </a:p>
          <a:p>
            <a:endParaRPr lang="en-US" altLang="ja-JP" baseline="0" dirty="0" smtClean="0"/>
          </a:p>
          <a:p>
            <a:r>
              <a:rPr lang="en-US" altLang="ja-JP" baseline="0" dirty="0" smtClean="0"/>
              <a:t>These spectrum in the mid density region, that is around this area, is similar to the averaged spectrum.</a:t>
            </a:r>
          </a:p>
          <a:p>
            <a:endParaRPr lang="en-US" altLang="ja-JP" baseline="0" dirty="0" smtClean="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19</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In order to examine contributions of each region more clearly, we estimated flux fraction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of each regions relative to the total flux.</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The definition of flux fraction is here.  S is area of each regions.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The first panel is fraction of area.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The others are flux fractions of various molecules.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In most of molecules, more than 50 % of flux comes from C and D.</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The contribution of E is also high, although N2H+, HNC, and CS are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So, </a:t>
            </a:r>
            <a:r>
              <a:rPr lang="en-US" altLang="ja-JP" baseline="0" dirty="0" err="1" smtClean="0"/>
              <a:t>kpc</a:t>
            </a:r>
            <a:r>
              <a:rPr lang="en-US" altLang="ja-JP" baseline="0" dirty="0" smtClean="0"/>
              <a:t>-scale spectra are dominated by rather diffuse molecular gas in C and D. </a:t>
            </a:r>
            <a:r>
              <a:rPr lang="ja-JP" altLang="en-US" baseline="0" dirty="0" smtClean="0"/>
              <a:t>（はっきり言った方がよい）</a:t>
            </a:r>
            <a:endParaRPr lang="en-US" altLang="ja-JP" baseline="0" dirty="0" smtClean="0"/>
          </a:p>
          <a:p>
            <a:endParaRPr lang="en-US" altLang="ja-JP" dirty="0" smtClean="0"/>
          </a:p>
          <a:p>
            <a:r>
              <a:rPr lang="en-US" altLang="ja-JP" dirty="0" smtClean="0"/>
              <a:t>This</a:t>
            </a:r>
            <a:r>
              <a:rPr lang="en-US" altLang="ja-JP" baseline="0" dirty="0" smtClean="0"/>
              <a:t> indicates that chemical composition of active star forming site (A and B) is smeared out by the extended molecular gas.</a:t>
            </a:r>
            <a:endParaRPr lang="ja-JP" altLang="en-US" dirty="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20</a:t>
            </a:fld>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smtClean="0"/>
          </a:p>
        </p:txBody>
      </p:sp>
      <p:sp>
        <p:nvSpPr>
          <p:cNvPr id="4" name="スライド番号プレースホルダ 3"/>
          <p:cNvSpPr>
            <a:spLocks noGrp="1"/>
          </p:cNvSpPr>
          <p:nvPr>
            <p:ph type="sldNum" sz="quarter" idx="10"/>
          </p:nvPr>
        </p:nvSpPr>
        <p:spPr/>
        <p:txBody>
          <a:bodyPr/>
          <a:lstStyle/>
          <a:p>
            <a:fld id="{2FB4766F-5AC6-C341-BD40-D51559FAC573}" type="slidenum">
              <a:rPr lang="ja-JP" altLang="en-US" smtClean="0"/>
              <a:pPr/>
              <a:t>21</a:t>
            </a:fld>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こちらが</a:t>
            </a:r>
            <a:r>
              <a:rPr lang="en-US" altLang="ja-JP" dirty="0" smtClean="0"/>
              <a:t>CMM3A</a:t>
            </a:r>
            <a:r>
              <a:rPr lang="ja-JP" altLang="en-US" dirty="0" smtClean="0"/>
              <a:t>における</a:t>
            </a:r>
            <a:r>
              <a:rPr lang="en-US" altLang="ja-JP" dirty="0" smtClean="0"/>
              <a:t>ALMA</a:t>
            </a:r>
            <a:r>
              <a:rPr lang="ja-JP" altLang="en-US" dirty="0" smtClean="0"/>
              <a:t>で観測したスペクトルです。</a:t>
            </a:r>
            <a:endParaRPr lang="en-US" altLang="ja-JP" dirty="0" smtClean="0"/>
          </a:p>
          <a:p>
            <a:r>
              <a:rPr lang="ja-JP" altLang="en-US" dirty="0" smtClean="0"/>
              <a:t>比較のために、下に</a:t>
            </a:r>
            <a:r>
              <a:rPr lang="en-US" altLang="ja-JP" dirty="0" smtClean="0"/>
              <a:t>ASTE</a:t>
            </a:r>
            <a:r>
              <a:rPr lang="ja-JP" altLang="en-US" dirty="0" smtClean="0"/>
              <a:t>で観測したスペクトルを示しています。</a:t>
            </a:r>
            <a:endParaRPr lang="en-US" altLang="ja-JP" dirty="0" smtClean="0"/>
          </a:p>
          <a:p>
            <a:r>
              <a:rPr lang="ja-JP" altLang="en-US" dirty="0" smtClean="0"/>
              <a:t>一見して、</a:t>
            </a:r>
            <a:r>
              <a:rPr lang="en-US" altLang="ja-JP" dirty="0" smtClean="0"/>
              <a:t>ALMA</a:t>
            </a:r>
            <a:r>
              <a:rPr lang="ja-JP" altLang="en-US" dirty="0" smtClean="0"/>
              <a:t>のスペクトルは雑音だらけにみえますが、これは全て分子輝線です。</a:t>
            </a:r>
            <a:endParaRPr lang="en-US" altLang="ja-JP" dirty="0" smtClean="0"/>
          </a:p>
          <a:p>
            <a:r>
              <a:rPr lang="ja-JP" altLang="en-US" dirty="0" smtClean="0"/>
              <a:t>実際にこの部分を拡大すると</a:t>
            </a:r>
            <a:endParaRPr lang="en-US" altLang="ja-JP" dirty="0" smtClean="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22</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Here are contents</a:t>
            </a:r>
            <a:r>
              <a:rPr lang="en-US" altLang="ja-JP" baseline="0" dirty="0" smtClean="0"/>
              <a:t> of my talk.</a:t>
            </a:r>
          </a:p>
          <a:p>
            <a:r>
              <a:rPr lang="en-US" altLang="ja-JP" baseline="0" dirty="0" smtClean="0"/>
              <a:t>After brief introduction, I will talk about chemical compositions of these sources based on spectral line surveys.</a:t>
            </a:r>
          </a:p>
          <a:p>
            <a:r>
              <a:rPr lang="en-US" altLang="ja-JP" baseline="0" dirty="0" smtClean="0"/>
              <a:t>I will discuss chemical compositions in relation to star formation activities. </a:t>
            </a:r>
          </a:p>
          <a:p>
            <a:r>
              <a:rPr lang="en-US" altLang="ja-JP" baseline="0" dirty="0" smtClean="0"/>
              <a:t>Then, I move onto high-angular resolution observation of M83 with ALMA.</a:t>
            </a:r>
          </a:p>
          <a:p>
            <a:r>
              <a:rPr lang="en-US" altLang="ja-JP" baseline="0" dirty="0" smtClean="0"/>
              <a:t>And then, I will introduce chemical study of low metal galaxy Large </a:t>
            </a:r>
            <a:r>
              <a:rPr lang="en-US" altLang="ja-JP" baseline="0" dirty="0" err="1" smtClean="0"/>
              <a:t>Magellanic</a:t>
            </a:r>
            <a:r>
              <a:rPr lang="en-US" altLang="ja-JP" baseline="0" dirty="0" smtClean="0"/>
              <a:t> cloud.</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2</a:t>
            </a:fld>
            <a:endParaRPr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このようになります。</a:t>
            </a:r>
            <a:endParaRPr lang="en-US" altLang="ja-JP" dirty="0" smtClean="0"/>
          </a:p>
          <a:p>
            <a:r>
              <a:rPr lang="ja-JP" altLang="en-US" dirty="0" smtClean="0"/>
              <a:t>これらの分子輝線の多くは、</a:t>
            </a:r>
            <a:r>
              <a:rPr lang="en-US" altLang="ja-JP" dirty="0" smtClean="0"/>
              <a:t>CH3OH</a:t>
            </a:r>
            <a:r>
              <a:rPr lang="ja-JP" altLang="en-US" dirty="0" smtClean="0"/>
              <a:t>の高励起線です。</a:t>
            </a:r>
            <a:endParaRPr lang="en-US" altLang="ja-JP" dirty="0" smtClean="0"/>
          </a:p>
          <a:p>
            <a:r>
              <a:rPr lang="ja-JP" altLang="en-US" dirty="0" smtClean="0"/>
              <a:t>さらにこのスペクトルでは、アセトン、エタノール、ギ酸メチルなどの複雑な有機分子です。</a:t>
            </a:r>
            <a:endParaRPr lang="en-US" altLang="ja-JP" dirty="0" smtClean="0"/>
          </a:p>
          <a:p>
            <a:r>
              <a:rPr lang="ja-JP" altLang="en-US" dirty="0" smtClean="0"/>
              <a:t>こういった分子輝線は従来の</a:t>
            </a:r>
            <a:r>
              <a:rPr lang="en-US" altLang="ja-JP" dirty="0" smtClean="0"/>
              <a:t>ASTE</a:t>
            </a:r>
            <a:r>
              <a:rPr lang="ja-JP" altLang="en-US" dirty="0" smtClean="0"/>
              <a:t>の観測では捉えられていませんでした。</a:t>
            </a:r>
            <a:endParaRPr lang="en-US" altLang="ja-JP" dirty="0" smtClean="0"/>
          </a:p>
          <a:p>
            <a:endParaRPr lang="en-US" altLang="ja-JP" dirty="0" smtClean="0"/>
          </a:p>
          <a:p>
            <a:r>
              <a:rPr lang="ja-JP" altLang="en-US" dirty="0" smtClean="0"/>
              <a:t>次に複雑な有機分子の分布をお見せします。</a:t>
            </a:r>
            <a:endParaRPr lang="en-US" altLang="ja-JP" dirty="0" smtClean="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23</a:t>
            </a:fld>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これまで、銀河中心核は主にミリ波帯で観測されてきましたが、ミリ波では中心核領域は見えません。</a:t>
            </a:r>
            <a:endParaRPr lang="en-US" altLang="ja-JP" dirty="0" smtClean="0"/>
          </a:p>
          <a:p>
            <a:r>
              <a:rPr lang="ja-JP" altLang="en-US" dirty="0" smtClean="0"/>
              <a:t>こちらは、</a:t>
            </a:r>
            <a:r>
              <a:rPr lang="en-US" altLang="ja-JP" dirty="0" smtClean="0"/>
              <a:t>M51</a:t>
            </a:r>
            <a:r>
              <a:rPr lang="ja-JP" altLang="en-US" dirty="0" smtClean="0"/>
              <a:t>の渦状腕と</a:t>
            </a:r>
            <a:r>
              <a:rPr lang="en-US" altLang="ja-JP" dirty="0" smtClean="0"/>
              <a:t>AGN</a:t>
            </a:r>
            <a:r>
              <a:rPr lang="ja-JP" altLang="en-US" dirty="0" smtClean="0"/>
              <a:t>のペクトルの比較ですが、このように中心核がまわりのガスに埋もれています。</a:t>
            </a:r>
            <a:endParaRPr lang="en-US" altLang="ja-JP" dirty="0" smtClean="0"/>
          </a:p>
          <a:p>
            <a:r>
              <a:rPr lang="ja-JP" altLang="en-US" dirty="0" smtClean="0"/>
              <a:t>そこで、先ほど紹介した臨界密度</a:t>
            </a:r>
            <a:r>
              <a:rPr lang="en-US" altLang="ja-JP" dirty="0" smtClean="0"/>
              <a:t>10^8-9</a:t>
            </a:r>
            <a:r>
              <a:rPr lang="ja-JP" altLang="en-US" dirty="0" smtClean="0"/>
              <a:t>個</a:t>
            </a:r>
            <a:r>
              <a:rPr lang="en-US" altLang="ja-JP" dirty="0" smtClean="0"/>
              <a:t>/cc</a:t>
            </a:r>
            <a:r>
              <a:rPr lang="ja-JP" altLang="en-US" dirty="0" smtClean="0"/>
              <a:t>トレーサーで観測することで、中心核の核を捉え、中心核部分の化学組成</a:t>
            </a:r>
            <a:endParaRPr lang="en-US" altLang="ja-JP" dirty="0" smtClean="0"/>
          </a:p>
          <a:p>
            <a:r>
              <a:rPr lang="ja-JP" altLang="en-US" dirty="0" smtClean="0"/>
              <a:t>物理状態を明らかにしたいと思います。</a:t>
            </a:r>
            <a:endParaRPr lang="en-US" altLang="ja-JP" dirty="0" smtClean="0"/>
          </a:p>
          <a:p>
            <a:endParaRPr lang="en-US" altLang="ja-JP" dirty="0" smtClean="0"/>
          </a:p>
          <a:p>
            <a:r>
              <a:rPr lang="ja-JP" altLang="en-US" dirty="0" smtClean="0"/>
              <a:t>特にこの</a:t>
            </a:r>
            <a:r>
              <a:rPr lang="en-US" altLang="ja-JP" dirty="0" smtClean="0"/>
              <a:t>THz</a:t>
            </a:r>
            <a:r>
              <a:rPr lang="ja-JP" altLang="en-US" dirty="0" smtClean="0"/>
              <a:t>帯では非常に高密度の領域をトレースできるため、空間分解すること無く銀河中心核の核心部分に迫ることが</a:t>
            </a:r>
            <a:endParaRPr lang="en-US" altLang="ja-JP" dirty="0" smtClean="0"/>
          </a:p>
          <a:p>
            <a:r>
              <a:rPr lang="ja-JP" altLang="en-US" dirty="0" smtClean="0"/>
              <a:t>できます。ラインプロファイルから、内部の空間構造も推定することができるでしょう。</a:t>
            </a:r>
            <a:endParaRPr lang="en-US" altLang="ja-JP" dirty="0" smtClean="0"/>
          </a:p>
          <a:p>
            <a:r>
              <a:rPr lang="ja-JP" altLang="en-US" dirty="0" smtClean="0"/>
              <a:t>一方で、</a:t>
            </a:r>
            <a:r>
              <a:rPr lang="en-US" altLang="ja-JP" dirty="0" smtClean="0"/>
              <a:t>ALMA</a:t>
            </a:r>
            <a:r>
              <a:rPr lang="ja-JP" altLang="en-US" dirty="0" smtClean="0"/>
              <a:t>は高い空間分解能により、同様に中心核にせまることができます。</a:t>
            </a:r>
            <a:endParaRPr lang="en-US" altLang="ja-JP" dirty="0" smtClean="0"/>
          </a:p>
          <a:p>
            <a:r>
              <a:rPr lang="ja-JP" altLang="en-US" dirty="0" smtClean="0"/>
              <a:t>このように南極望遠鏡と</a:t>
            </a:r>
            <a:r>
              <a:rPr lang="en-US" altLang="ja-JP" dirty="0" smtClean="0"/>
              <a:t>ALMA</a:t>
            </a:r>
            <a:r>
              <a:rPr lang="ja-JP" altLang="en-US" dirty="0" smtClean="0"/>
              <a:t>は相補的な関係にあると思います。</a:t>
            </a:r>
            <a:endParaRPr lang="en-US" altLang="ja-JP" dirty="0" smtClean="0"/>
          </a:p>
        </p:txBody>
      </p:sp>
      <p:sp>
        <p:nvSpPr>
          <p:cNvPr id="4" name="スライド番号プレースホルダ 3"/>
          <p:cNvSpPr>
            <a:spLocks noGrp="1"/>
          </p:cNvSpPr>
          <p:nvPr>
            <p:ph type="sldNum" sz="quarter" idx="10"/>
          </p:nvPr>
        </p:nvSpPr>
        <p:spPr/>
        <p:txBody>
          <a:bodyPr/>
          <a:lstStyle/>
          <a:p>
            <a:fld id="{2FB4766F-5AC6-C341-BD40-D51559FAC573}" type="slidenum">
              <a:rPr lang="ja-JP" altLang="en-US" smtClean="0"/>
              <a:pPr/>
              <a:t>24</a:t>
            </a:fld>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The large</a:t>
            </a:r>
            <a:r>
              <a:rPr lang="en-US" altLang="ja-JP" baseline="0" dirty="0" smtClean="0"/>
              <a:t> difference between extragalactic </a:t>
            </a:r>
            <a:r>
              <a:rPr lang="en-US" altLang="ja-JP" baseline="0" dirty="0" err="1" smtClean="0"/>
              <a:t>astrochemistry</a:t>
            </a:r>
            <a:r>
              <a:rPr lang="en-US" altLang="ja-JP" baseline="0" dirty="0" smtClean="0"/>
              <a:t> and galactic </a:t>
            </a:r>
            <a:r>
              <a:rPr lang="en-US" altLang="ja-JP" baseline="0" dirty="0" err="1" smtClean="0"/>
              <a:t>astrochemistry</a:t>
            </a:r>
            <a:r>
              <a:rPr lang="en-US" altLang="ja-JP" baseline="0" dirty="0" smtClean="0"/>
              <a:t> is size-scale difference.</a:t>
            </a:r>
          </a:p>
          <a:p>
            <a:r>
              <a:rPr lang="en-US" altLang="ja-JP" baseline="0" dirty="0" smtClean="0"/>
              <a:t>Typical size scale of galactic observation is much  less than 1 pc.</a:t>
            </a:r>
          </a:p>
          <a:p>
            <a:r>
              <a:rPr lang="en-US" altLang="ja-JP" baseline="0" dirty="0" smtClean="0"/>
              <a:t>On the other hand, that of extragalactic observation is more than 10 pc, even with ALMA.</a:t>
            </a:r>
          </a:p>
          <a:p>
            <a:r>
              <a:rPr lang="en-US" altLang="ja-JP" dirty="0" smtClean="0"/>
              <a:t>The</a:t>
            </a:r>
            <a:r>
              <a:rPr lang="en-US" altLang="ja-JP" baseline="0" dirty="0" smtClean="0"/>
              <a:t> size-scale difference indicates that astrochemical concept of galactic object cannot be applied to </a:t>
            </a:r>
            <a:r>
              <a:rPr lang="en-US" altLang="ja-JP" baseline="0" dirty="0" err="1" smtClean="0"/>
              <a:t>extragalaxy</a:t>
            </a:r>
            <a:r>
              <a:rPr lang="en-US" altLang="ja-JP" baseline="0" dirty="0" smtClean="0"/>
              <a:t> directly.</a:t>
            </a:r>
          </a:p>
          <a:p>
            <a:r>
              <a:rPr lang="en-US" altLang="ja-JP" baseline="0" dirty="0" smtClean="0"/>
              <a:t>So, the problem is how we can learn chemistry from observations averaged over a large scale from </a:t>
            </a:r>
            <a:r>
              <a:rPr lang="en-US" altLang="ja-JP" baseline="0" dirty="0" err="1" smtClean="0"/>
              <a:t>kpc</a:t>
            </a:r>
            <a:r>
              <a:rPr lang="en-US" altLang="ja-JP" baseline="0" dirty="0" smtClean="0"/>
              <a:t> to 10 pc.</a:t>
            </a:r>
          </a:p>
          <a:p>
            <a:endParaRPr lang="en-US" altLang="ja-JP" baseline="0" dirty="0" smtClean="0"/>
          </a:p>
          <a:p>
            <a:r>
              <a:rPr lang="en-US" altLang="ja-JP" baseline="0" dirty="0" smtClean="0"/>
              <a:t>For this purpose, we focused on these three effects, star formation, galactic-scale dynamics and </a:t>
            </a:r>
            <a:r>
              <a:rPr lang="en-US" altLang="ja-JP" baseline="0" dirty="0" err="1" smtClean="0"/>
              <a:t>metallicity</a:t>
            </a:r>
            <a:r>
              <a:rPr lang="en-US" altLang="ja-JP" baseline="0" dirty="0" smtClean="0"/>
              <a:t>, on the chemical composition. </a:t>
            </a:r>
          </a:p>
          <a:p>
            <a:r>
              <a:rPr lang="en-US" altLang="ja-JP" baseline="0" dirty="0" smtClean="0"/>
              <a:t>I will not discuss effect of AGN and Starburst in this talk.  </a:t>
            </a:r>
          </a:p>
          <a:p>
            <a:r>
              <a:rPr lang="en-US" altLang="ja-JP" baseline="0" dirty="0" smtClean="0"/>
              <a:t>But, understanding of these three effects is important for the nuclear studies. </a:t>
            </a:r>
          </a:p>
          <a:p>
            <a:endParaRPr lang="en-US" altLang="ja-JP" baseline="0" dirty="0" smtClean="0"/>
          </a:p>
          <a:p>
            <a:r>
              <a:rPr lang="en-US" altLang="ja-JP" baseline="0" dirty="0" smtClean="0"/>
              <a:t>First, I focus on effects of star formation.</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25</a:t>
            </a:fld>
            <a:endParaRPr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In</a:t>
            </a:r>
            <a:r>
              <a:rPr lang="en-US" altLang="ja-JP" baseline="0" dirty="0" smtClean="0"/>
              <a:t> order to compare chemical compositions between bar region and spiral arm, we observed M83 with ALMA.</a:t>
            </a:r>
          </a:p>
          <a:p>
            <a:r>
              <a:rPr lang="en-US" altLang="ja-JP" baseline="0" dirty="0" smtClean="0"/>
              <a:t>M83 is a nearby barred spiral galaxy.</a:t>
            </a:r>
          </a:p>
          <a:p>
            <a:r>
              <a:rPr lang="en-US" altLang="ja-JP" baseline="0" dirty="0" smtClean="0"/>
              <a:t>Many CO observations have been done.</a:t>
            </a:r>
          </a:p>
          <a:p>
            <a:r>
              <a:rPr lang="en-US" altLang="ja-JP" baseline="0" dirty="0" smtClean="0"/>
              <a:t>Shock is identified by continuum observations.</a:t>
            </a:r>
          </a:p>
          <a:p>
            <a:r>
              <a:rPr lang="en-US" altLang="ja-JP" baseline="0" dirty="0" smtClean="0"/>
              <a:t>In the bar region, the star formation efficiency is lower than the other region. </a:t>
            </a:r>
          </a:p>
          <a:p>
            <a:endParaRPr lang="en-US" altLang="ja-JP" baseline="0" dirty="0" smtClean="0"/>
          </a:p>
          <a:p>
            <a:r>
              <a:rPr lang="en-US" altLang="ja-JP" baseline="0" dirty="0" smtClean="0"/>
              <a:t>We observed M83 in ALMA cycle-2. </a:t>
            </a:r>
          </a:p>
          <a:p>
            <a:r>
              <a:rPr lang="en-US" altLang="ja-JP" baseline="0" dirty="0" smtClean="0"/>
              <a:t>Observed frequency ranges are here. </a:t>
            </a:r>
          </a:p>
          <a:p>
            <a:r>
              <a:rPr lang="en-US" altLang="ja-JP" baseline="0" dirty="0" smtClean="0"/>
              <a:t>The beam size is about 2 </a:t>
            </a:r>
            <a:r>
              <a:rPr lang="en-US" altLang="ja-JP" baseline="0" dirty="0" err="1" smtClean="0"/>
              <a:t>arcsecond</a:t>
            </a:r>
            <a:r>
              <a:rPr lang="en-US" altLang="ja-JP" baseline="0" dirty="0" smtClean="0"/>
              <a:t>.</a:t>
            </a:r>
          </a:p>
          <a:p>
            <a:r>
              <a:rPr lang="en-US" altLang="ja-JP" baseline="0" dirty="0" smtClean="0"/>
              <a:t>That corresponds to 35 pc.</a:t>
            </a:r>
          </a:p>
          <a:p>
            <a:r>
              <a:rPr lang="en-US" altLang="ja-JP" dirty="0" smtClean="0"/>
              <a:t>So, we can resolve</a:t>
            </a:r>
            <a:r>
              <a:rPr lang="en-US" altLang="ja-JP" baseline="0" dirty="0" smtClean="0"/>
              <a:t> giant molecular cloud in this observation.</a:t>
            </a:r>
          </a:p>
          <a:p>
            <a:endParaRPr lang="en-US" altLang="ja-JP" baseline="0" dirty="0" smtClean="0"/>
          </a:p>
          <a:p>
            <a:r>
              <a:rPr lang="en-US" altLang="ja-JP" baseline="0" dirty="0" smtClean="0"/>
              <a:t>We observed spiral arm position and Bar region.</a:t>
            </a:r>
          </a:p>
          <a:p>
            <a:endParaRPr lang="ja-JP" altLang="en-US" dirty="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26</a:t>
            </a:fld>
            <a:endParaRPr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In addition to 13CO,</a:t>
            </a:r>
            <a:r>
              <a:rPr lang="en-US" altLang="ja-JP" baseline="0" dirty="0" smtClean="0"/>
              <a:t> several molecules are detected in the spiral arm.</a:t>
            </a:r>
          </a:p>
          <a:p>
            <a:r>
              <a:rPr lang="en-US" altLang="ja-JP" baseline="0" dirty="0" smtClean="0"/>
              <a:t>Here are integrated intensity maps of 13CO, HCN, CH3OH, and CS.</a:t>
            </a:r>
          </a:p>
          <a:p>
            <a:r>
              <a:rPr lang="en-US" altLang="ja-JP" baseline="0" dirty="0" smtClean="0"/>
              <a:t>Red crosses are peak positions of 13CO as guides. </a:t>
            </a:r>
          </a:p>
          <a:p>
            <a:r>
              <a:rPr lang="en-US" altLang="ja-JP" baseline="0" dirty="0" smtClean="0"/>
              <a:t>HCN and CS are detected in the northern </a:t>
            </a:r>
            <a:r>
              <a:rPr lang="en-US" altLang="ja-JP" baseline="0" dirty="0" err="1" smtClean="0"/>
              <a:t>GMCs</a:t>
            </a:r>
            <a:r>
              <a:rPr lang="en-US" altLang="ja-JP" baseline="0" dirty="0" smtClean="0"/>
              <a:t>.</a:t>
            </a:r>
          </a:p>
          <a:p>
            <a:endParaRPr lang="en-US" altLang="ja-JP" baseline="0" dirty="0" smtClean="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27</a:t>
            </a:fld>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In addition to 13CO,</a:t>
            </a:r>
            <a:r>
              <a:rPr lang="en-US" altLang="ja-JP" baseline="0" dirty="0" smtClean="0"/>
              <a:t> several molecules are detected in the spiral arm.</a:t>
            </a:r>
          </a:p>
          <a:p>
            <a:r>
              <a:rPr lang="en-US" altLang="ja-JP" baseline="0" dirty="0" smtClean="0"/>
              <a:t>Here are integrated intensity maps of 13CO, HCN, CH3OH, and CS.</a:t>
            </a:r>
          </a:p>
          <a:p>
            <a:r>
              <a:rPr lang="en-US" altLang="ja-JP" baseline="0" dirty="0" smtClean="0"/>
              <a:t>Red crosses are peak positions of 13CO as guides. </a:t>
            </a:r>
          </a:p>
          <a:p>
            <a:r>
              <a:rPr lang="en-US" altLang="ja-JP" baseline="0" dirty="0" smtClean="0"/>
              <a:t>HCN and CS are detected in the northern </a:t>
            </a:r>
            <a:r>
              <a:rPr lang="en-US" altLang="ja-JP" baseline="0" dirty="0" err="1" smtClean="0"/>
              <a:t>GMCs</a:t>
            </a:r>
            <a:r>
              <a:rPr lang="en-US" altLang="ja-JP" baseline="0" dirty="0" smtClean="0"/>
              <a:t>.</a:t>
            </a:r>
          </a:p>
          <a:p>
            <a:endParaRPr lang="en-US" altLang="ja-JP" baseline="0" dirty="0" smtClean="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28</a:t>
            </a:fld>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In addition to 13CO,</a:t>
            </a:r>
            <a:r>
              <a:rPr lang="en-US" altLang="ja-JP" baseline="0" dirty="0" smtClean="0"/>
              <a:t> several molecules are detected in the spiral arm.</a:t>
            </a:r>
          </a:p>
          <a:p>
            <a:r>
              <a:rPr lang="en-US" altLang="ja-JP" baseline="0" dirty="0" smtClean="0"/>
              <a:t>Here are integrated intensity maps of 13CO, HCN, CH3OH, and CS.</a:t>
            </a:r>
          </a:p>
          <a:p>
            <a:r>
              <a:rPr lang="en-US" altLang="ja-JP" baseline="0" dirty="0" smtClean="0"/>
              <a:t>Red crosses are peak positions of 13CO as guides. </a:t>
            </a:r>
          </a:p>
          <a:p>
            <a:r>
              <a:rPr lang="en-US" altLang="ja-JP" baseline="0" dirty="0" smtClean="0"/>
              <a:t>HCN and CS are detected in the northern </a:t>
            </a:r>
            <a:r>
              <a:rPr lang="en-US" altLang="ja-JP" baseline="0" dirty="0" err="1" smtClean="0"/>
              <a:t>GMCs</a:t>
            </a:r>
            <a:r>
              <a:rPr lang="en-US" altLang="ja-JP" baseline="0" dirty="0" smtClean="0"/>
              <a:t>.</a:t>
            </a:r>
          </a:p>
          <a:p>
            <a:endParaRPr lang="en-US" altLang="ja-JP" baseline="0" dirty="0" smtClean="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29</a:t>
            </a:fld>
            <a:endParaRPr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In addition to 13CO,</a:t>
            </a:r>
            <a:r>
              <a:rPr lang="en-US" altLang="ja-JP" baseline="0" dirty="0" smtClean="0"/>
              <a:t> several molecules are detected in the spiral arm.</a:t>
            </a:r>
          </a:p>
          <a:p>
            <a:r>
              <a:rPr lang="en-US" altLang="ja-JP" baseline="0" dirty="0" smtClean="0"/>
              <a:t>Here are integrated intensity maps of 13CO, HCN, CH3OH, and CS.</a:t>
            </a:r>
          </a:p>
          <a:p>
            <a:r>
              <a:rPr lang="en-US" altLang="ja-JP" baseline="0" dirty="0" smtClean="0"/>
              <a:t>Red crosses are peak positions of 13CO as guides. </a:t>
            </a:r>
          </a:p>
          <a:p>
            <a:r>
              <a:rPr lang="en-US" altLang="ja-JP" baseline="0" dirty="0" smtClean="0"/>
              <a:t>HCN and CS are detected in the northern </a:t>
            </a:r>
            <a:r>
              <a:rPr lang="en-US" altLang="ja-JP" baseline="0" dirty="0" err="1" smtClean="0"/>
              <a:t>GMCs</a:t>
            </a:r>
            <a:r>
              <a:rPr lang="en-US" altLang="ja-JP" baseline="0" dirty="0" smtClean="0"/>
              <a:t>.</a:t>
            </a:r>
          </a:p>
          <a:p>
            <a:endParaRPr lang="en-US" altLang="ja-JP" baseline="0" dirty="0" smtClean="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30</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The large</a:t>
            </a:r>
            <a:r>
              <a:rPr lang="en-US" altLang="ja-JP" baseline="0" dirty="0" smtClean="0"/>
              <a:t> difference between extragalactic </a:t>
            </a:r>
            <a:r>
              <a:rPr lang="en-US" altLang="ja-JP" baseline="0" dirty="0" err="1" smtClean="0"/>
              <a:t>astrochemistry</a:t>
            </a:r>
            <a:r>
              <a:rPr lang="en-US" altLang="ja-JP" baseline="0" dirty="0" smtClean="0"/>
              <a:t> and galactic </a:t>
            </a:r>
            <a:r>
              <a:rPr lang="en-US" altLang="ja-JP" baseline="0" dirty="0" err="1" smtClean="0"/>
              <a:t>astrochemistry</a:t>
            </a:r>
            <a:r>
              <a:rPr lang="en-US" altLang="ja-JP" baseline="0" dirty="0" smtClean="0"/>
              <a:t> is size-scale difference.</a:t>
            </a:r>
          </a:p>
          <a:p>
            <a:r>
              <a:rPr lang="en-US" altLang="ja-JP" baseline="0" dirty="0" smtClean="0"/>
              <a:t>Typical size scale of galactic observation is much  less than 1 pc.</a:t>
            </a:r>
          </a:p>
          <a:p>
            <a:r>
              <a:rPr lang="en-US" altLang="ja-JP" baseline="0" dirty="0" smtClean="0"/>
              <a:t>On the other hand, that of extragalactic observation is more than 10 pc, even with ALMA.</a:t>
            </a:r>
          </a:p>
          <a:p>
            <a:r>
              <a:rPr lang="en-US" altLang="ja-JP" dirty="0" smtClean="0"/>
              <a:t>The</a:t>
            </a:r>
            <a:r>
              <a:rPr lang="en-US" altLang="ja-JP" baseline="0" dirty="0" smtClean="0"/>
              <a:t> size-scale difference indicates that astrochemical concept of galactic object cannot be applied to </a:t>
            </a:r>
            <a:r>
              <a:rPr lang="en-US" altLang="ja-JP" baseline="0" dirty="0" err="1" smtClean="0"/>
              <a:t>extragalaxy</a:t>
            </a:r>
            <a:r>
              <a:rPr lang="en-US" altLang="ja-JP" baseline="0" dirty="0" smtClean="0"/>
              <a:t> directly.</a:t>
            </a:r>
          </a:p>
          <a:p>
            <a:r>
              <a:rPr lang="en-US" altLang="ja-JP" baseline="0" dirty="0" smtClean="0"/>
              <a:t>So, the problem is how we can learn chemistry from observations averaged over a large scale from </a:t>
            </a:r>
            <a:r>
              <a:rPr lang="en-US" altLang="ja-JP" baseline="0" dirty="0" err="1" smtClean="0"/>
              <a:t>kpc</a:t>
            </a:r>
            <a:r>
              <a:rPr lang="en-US" altLang="ja-JP" baseline="0" dirty="0" smtClean="0"/>
              <a:t> to 10 pc.</a:t>
            </a:r>
          </a:p>
          <a:p>
            <a:endParaRPr lang="en-US" altLang="ja-JP" baseline="0" dirty="0" smtClean="0"/>
          </a:p>
          <a:p>
            <a:r>
              <a:rPr lang="en-US" altLang="ja-JP" baseline="0" dirty="0" smtClean="0"/>
              <a:t>For this purpose, we focused on these three effects, star formation, galactic-scale dynamics and </a:t>
            </a:r>
            <a:r>
              <a:rPr lang="en-US" altLang="ja-JP" baseline="0" dirty="0" err="1" smtClean="0"/>
              <a:t>metallicity</a:t>
            </a:r>
            <a:r>
              <a:rPr lang="en-US" altLang="ja-JP" baseline="0" dirty="0" smtClean="0"/>
              <a:t>, on the chemical composition. </a:t>
            </a:r>
          </a:p>
          <a:p>
            <a:r>
              <a:rPr lang="en-US" altLang="ja-JP" baseline="0" dirty="0" smtClean="0"/>
              <a:t>I will not discuss effect of AGN and Starburst in this talk.  </a:t>
            </a:r>
          </a:p>
          <a:p>
            <a:r>
              <a:rPr lang="en-US" altLang="ja-JP" baseline="0" dirty="0" smtClean="0"/>
              <a:t>But, understanding of these three effects is important for the nuclear studies. </a:t>
            </a:r>
          </a:p>
          <a:p>
            <a:endParaRPr lang="en-US" altLang="ja-JP" baseline="0" dirty="0" smtClean="0"/>
          </a:p>
          <a:p>
            <a:r>
              <a:rPr lang="en-US" altLang="ja-JP" baseline="0" dirty="0" smtClean="0"/>
              <a:t>First, I focus on effects of star formation.</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31</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baseline="0" dirty="0" smtClean="0"/>
              <a:t>In order to examine the effect of </a:t>
            </a:r>
            <a:r>
              <a:rPr lang="en-US" altLang="ja-JP" baseline="0" dirty="0" err="1" smtClean="0"/>
              <a:t>metalicity</a:t>
            </a:r>
            <a:r>
              <a:rPr lang="en-US" altLang="ja-JP" baseline="0" dirty="0" smtClean="0"/>
              <a:t> on the chemical composition, we observed the large </a:t>
            </a:r>
            <a:r>
              <a:rPr lang="en-US" altLang="ja-JP" baseline="0" dirty="0" err="1" smtClean="0"/>
              <a:t>magellanic</a:t>
            </a:r>
            <a:r>
              <a:rPr lang="en-US" altLang="ja-JP" baseline="0" dirty="0" smtClean="0"/>
              <a:t> cloud.</a:t>
            </a:r>
          </a:p>
          <a:p>
            <a:r>
              <a:rPr lang="en-US" altLang="ja-JP" baseline="0" dirty="0" smtClean="0"/>
              <a:t>This study was done by Nishimura-san.  She is </a:t>
            </a:r>
            <a:r>
              <a:rPr lang="en-US" altLang="ja-JP" baseline="0" dirty="0" err="1" smtClean="0"/>
              <a:t>Ph.D</a:t>
            </a:r>
            <a:r>
              <a:rPr lang="en-US" altLang="ja-JP" baseline="0" dirty="0" smtClean="0"/>
              <a:t> student in our laboratory.  </a:t>
            </a:r>
          </a:p>
          <a:p>
            <a:r>
              <a:rPr lang="en-US" altLang="ja-JP" baseline="0" dirty="0" smtClean="0"/>
              <a:t>The LMC is the nearest galaxy, </a:t>
            </a:r>
          </a:p>
          <a:p>
            <a:r>
              <a:rPr lang="en-US" altLang="ja-JP" baseline="0" dirty="0" smtClean="0"/>
              <a:t>And so we can resolve 10 pc scale by single dish observations.</a:t>
            </a:r>
          </a:p>
          <a:p>
            <a:r>
              <a:rPr lang="en-US" altLang="ja-JP" baseline="0" dirty="0" smtClean="0"/>
              <a:t>This  has low metal abundances, that is a half of solar abundances.</a:t>
            </a:r>
          </a:p>
          <a:p>
            <a:r>
              <a:rPr lang="en-US" altLang="ja-JP" dirty="0" smtClean="0"/>
              <a:t>The</a:t>
            </a:r>
            <a:r>
              <a:rPr lang="en-US" altLang="ja-JP" baseline="0" dirty="0" smtClean="0"/>
              <a:t> UV radiation is high, that is 10 to 100 times higher than our galaxy value.</a:t>
            </a:r>
          </a:p>
          <a:p>
            <a:r>
              <a:rPr lang="en-US" altLang="ja-JP" baseline="0" dirty="0" smtClean="0"/>
              <a:t>So far, chemical composition in the LMC have been studied to ward very active star forming regions with extended HII regions.</a:t>
            </a:r>
          </a:p>
          <a:p>
            <a:r>
              <a:rPr lang="en-US" altLang="ja-JP" baseline="0" dirty="0" smtClean="0"/>
              <a:t>However, in order to explore chemical compositions at 10 pc scale, we observed 7 molecular clouds with different star formation activities. </a:t>
            </a:r>
          </a:p>
          <a:p>
            <a:r>
              <a:rPr lang="en-US" altLang="ja-JP" baseline="0" dirty="0" smtClean="0"/>
              <a:t>Observations were conducted with </a:t>
            </a:r>
            <a:r>
              <a:rPr lang="en-US" altLang="ja-JP" baseline="0" dirty="0" err="1" smtClean="0"/>
              <a:t>Mopla</a:t>
            </a:r>
            <a:r>
              <a:rPr lang="en-US" altLang="ja-JP" baseline="0" dirty="0" smtClean="0"/>
              <a:t> telescope in Australia. </a:t>
            </a:r>
          </a:p>
          <a:p>
            <a:r>
              <a:rPr lang="en-US" altLang="ja-JP" baseline="0" dirty="0" smtClean="0"/>
              <a:t>The spatial resolution corresponds to about 9 pc.</a:t>
            </a:r>
            <a:endParaRPr lang="en-US" altLang="ja-JP" dirty="0" smtClean="0"/>
          </a:p>
          <a:p>
            <a:endParaRPr lang="ja-JP" altLang="en-US" dirty="0"/>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32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smtClean="0"/>
              <a:t>Now, </a:t>
            </a:r>
            <a:r>
              <a:rPr lang="en-US" altLang="ja-JP" dirty="0" err="1" smtClean="0"/>
              <a:t>astrochemistry</a:t>
            </a:r>
            <a:r>
              <a:rPr lang="en-US" altLang="ja-JP" dirty="0" smtClean="0"/>
              <a:t> is also more and more important in external</a:t>
            </a:r>
            <a:r>
              <a:rPr lang="en-US" altLang="ja-JP" baseline="0" dirty="0" smtClean="0"/>
              <a:t> galaxies.</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smtClean="0"/>
              <a:t>Here, I show examples</a:t>
            </a:r>
            <a:r>
              <a:rPr lang="en-US" altLang="ja-JP" baseline="0" dirty="0" smtClean="0"/>
              <a:t> of extragalactic </a:t>
            </a:r>
            <a:r>
              <a:rPr lang="en-US" altLang="ja-JP" baseline="0" dirty="0" err="1" smtClean="0"/>
              <a:t>astrochemistry</a:t>
            </a:r>
            <a:r>
              <a:rPr lang="en-US" altLang="ja-JP" baseline="0" dirty="0" smtClean="0"/>
              <a:t> toward nuclear regions reported previously.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This is an example of the spectral line surveys toward well know starburst galaxies NGC 253 and AGN NGC 1068 in the 3 mm bands.</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Different spectral pattern can be seen between two sources, showing different chemical characteristics.</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Most of astrochemical studies are focused on active regions such as </a:t>
            </a:r>
            <a:r>
              <a:rPr lang="en-US" altLang="ja-JP" baseline="0" dirty="0" err="1" smtClean="0"/>
              <a:t>starbutsts</a:t>
            </a:r>
            <a:r>
              <a:rPr lang="en-US" altLang="ja-JP" baseline="0" dirty="0" smtClean="0"/>
              <a:t>, </a:t>
            </a:r>
            <a:r>
              <a:rPr lang="en-US" altLang="ja-JP" baseline="0" dirty="0" err="1" smtClean="0"/>
              <a:t>AGNs</a:t>
            </a:r>
            <a:r>
              <a:rPr lang="en-US" altLang="ja-JP" baseline="0" dirty="0" smtClean="0"/>
              <a:t>, and </a:t>
            </a:r>
            <a:r>
              <a:rPr lang="en-US" altLang="ja-JP" baseline="0" dirty="0" err="1" smtClean="0"/>
              <a:t>ULIRGs</a:t>
            </a:r>
            <a:r>
              <a:rPr lang="en-US" altLang="ja-JP" baseline="0" dirty="0" smtClean="0"/>
              <a:t>.  </a:t>
            </a:r>
          </a:p>
          <a:p>
            <a:r>
              <a:rPr lang="en-US" altLang="ja-JP" dirty="0" smtClean="0"/>
              <a:t>They focus on </a:t>
            </a:r>
            <a:r>
              <a:rPr lang="en-US" altLang="ja-JP" baseline="0" dirty="0" smtClean="0"/>
              <a:t>the chemistry as a diagnostic tool of nuclear activities such as AGN and starburst.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For example, HCN/HCO+ ratios are thought to be a tracer of XDR.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But, the meaning of this ratio is still in debate.</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6</a:t>
            </a:fld>
            <a:endParaRPr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Here are examples</a:t>
            </a:r>
            <a:r>
              <a:rPr lang="en-US" altLang="ja-JP" baseline="0" dirty="0" smtClean="0"/>
              <a:t> of the observed spectra.</a:t>
            </a:r>
          </a:p>
          <a:p>
            <a:r>
              <a:rPr lang="en-US" altLang="ja-JP" dirty="0" smtClean="0"/>
              <a:t>CO</a:t>
            </a:r>
            <a:r>
              <a:rPr lang="en-US" altLang="ja-JP" baseline="0" dirty="0" smtClean="0"/>
              <a:t> peak1 has no young stellar object, M44C has high-mass YSOs, and N159 has large HII regions.</a:t>
            </a:r>
          </a:p>
          <a:p>
            <a:r>
              <a:rPr lang="en-US" altLang="ja-JP" baseline="0" dirty="0" smtClean="0"/>
              <a:t>In spite of these differences of star formation activities, spectral patterns are similar to each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Again, effect of star formation activity cannot be seen in the molecular-cloud-scale chemical compositions in the LMC clouds.</a:t>
            </a:r>
          </a:p>
          <a:p>
            <a:r>
              <a:rPr lang="en-US" altLang="ja-JP" baseline="0" dirty="0" smtClean="0"/>
              <a:t>Here is the reference spectra of M51.</a:t>
            </a:r>
          </a:p>
          <a:p>
            <a:r>
              <a:rPr lang="en-US" altLang="ja-JP" baseline="0" dirty="0" smtClean="0"/>
              <a:t>Comparing with M51, the LMC spectra show relatively weak emission lines of Nitrogen-bearing molecules such as HCN and HNC.  </a:t>
            </a:r>
          </a:p>
          <a:p>
            <a:r>
              <a:rPr lang="en-US" altLang="ja-JP" baseline="0" dirty="0" smtClean="0"/>
              <a:t>This result reflects low elemental abundance of Nitrogen in </a:t>
            </a:r>
            <a:r>
              <a:rPr lang="en-US" altLang="ja-JP" baseline="0" dirty="0" err="1" smtClean="0"/>
              <a:t>Mgellanic</a:t>
            </a:r>
            <a:r>
              <a:rPr lang="en-US" altLang="ja-JP" baseline="0" dirty="0" smtClean="0"/>
              <a:t> cloud.</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33</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The large</a:t>
            </a:r>
            <a:r>
              <a:rPr lang="en-US" altLang="ja-JP" baseline="0" dirty="0" smtClean="0"/>
              <a:t> difference between extragalactic </a:t>
            </a:r>
            <a:r>
              <a:rPr lang="en-US" altLang="ja-JP" baseline="0" dirty="0" err="1" smtClean="0"/>
              <a:t>astrochemistry</a:t>
            </a:r>
            <a:r>
              <a:rPr lang="en-US" altLang="ja-JP" baseline="0" dirty="0" smtClean="0"/>
              <a:t> and galactic </a:t>
            </a:r>
            <a:r>
              <a:rPr lang="en-US" altLang="ja-JP" baseline="0" dirty="0" err="1" smtClean="0"/>
              <a:t>astrochemistry</a:t>
            </a:r>
            <a:r>
              <a:rPr lang="en-US" altLang="ja-JP" baseline="0" dirty="0" smtClean="0"/>
              <a:t> is size-scale difference.</a:t>
            </a:r>
          </a:p>
          <a:p>
            <a:r>
              <a:rPr lang="en-US" altLang="ja-JP" baseline="0" dirty="0" smtClean="0"/>
              <a:t>Typical size scale of galactic observation is much  less than 1 pc.</a:t>
            </a:r>
          </a:p>
          <a:p>
            <a:r>
              <a:rPr lang="en-US" altLang="ja-JP" baseline="0" dirty="0" smtClean="0"/>
              <a:t>On the other hand, that of extragalactic observation is more than 10 pc, even with ALMA.</a:t>
            </a:r>
          </a:p>
          <a:p>
            <a:r>
              <a:rPr lang="en-US" altLang="ja-JP" dirty="0" smtClean="0"/>
              <a:t>The</a:t>
            </a:r>
            <a:r>
              <a:rPr lang="en-US" altLang="ja-JP" baseline="0" dirty="0" smtClean="0"/>
              <a:t> size-scale difference indicates that astrochemical concept of galactic object cannot be applied to </a:t>
            </a:r>
            <a:r>
              <a:rPr lang="en-US" altLang="ja-JP" baseline="0" dirty="0" err="1" smtClean="0"/>
              <a:t>extragalaxy</a:t>
            </a:r>
            <a:r>
              <a:rPr lang="en-US" altLang="ja-JP" baseline="0" dirty="0" smtClean="0"/>
              <a:t> directly.</a:t>
            </a:r>
          </a:p>
          <a:p>
            <a:r>
              <a:rPr lang="en-US" altLang="ja-JP" baseline="0" dirty="0" smtClean="0"/>
              <a:t>So, the problem is how we can learn chemistry from observations averaged over a large scale from </a:t>
            </a:r>
            <a:r>
              <a:rPr lang="en-US" altLang="ja-JP" baseline="0" dirty="0" err="1" smtClean="0"/>
              <a:t>kpc</a:t>
            </a:r>
            <a:r>
              <a:rPr lang="en-US" altLang="ja-JP" baseline="0" dirty="0" smtClean="0"/>
              <a:t> to 10 pc.</a:t>
            </a:r>
          </a:p>
          <a:p>
            <a:endParaRPr lang="en-US" altLang="ja-JP" baseline="0" dirty="0" smtClean="0"/>
          </a:p>
          <a:p>
            <a:r>
              <a:rPr lang="en-US" altLang="ja-JP" baseline="0" dirty="0" smtClean="0"/>
              <a:t>For this purpose, we focused on these three effects, star formation, galactic-scale dynamics and </a:t>
            </a:r>
            <a:r>
              <a:rPr lang="en-US" altLang="ja-JP" baseline="0" dirty="0" err="1" smtClean="0"/>
              <a:t>metallicity</a:t>
            </a:r>
            <a:r>
              <a:rPr lang="en-US" altLang="ja-JP" baseline="0" dirty="0" smtClean="0"/>
              <a:t>, on the chemical composition. </a:t>
            </a:r>
          </a:p>
          <a:p>
            <a:r>
              <a:rPr lang="en-US" altLang="ja-JP" baseline="0" dirty="0" smtClean="0"/>
              <a:t>I will not discuss effect of AGN and Starburst in this talk.  </a:t>
            </a:r>
          </a:p>
          <a:p>
            <a:r>
              <a:rPr lang="en-US" altLang="ja-JP" baseline="0" dirty="0" smtClean="0"/>
              <a:t>But, understanding of these three effects is important for the nuclear studies. </a:t>
            </a:r>
          </a:p>
          <a:p>
            <a:endParaRPr lang="en-US" altLang="ja-JP" baseline="0" dirty="0" smtClean="0"/>
          </a:p>
          <a:p>
            <a:r>
              <a:rPr lang="en-US" altLang="ja-JP" baseline="0" dirty="0" smtClean="0"/>
              <a:t>First, I focus on effects of star formation.</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34</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このように</a:t>
            </a:r>
            <a:r>
              <a:rPr lang="en-US" altLang="ja-JP" dirty="0" smtClean="0"/>
              <a:t>THz</a:t>
            </a:r>
            <a:r>
              <a:rPr lang="ja-JP" altLang="en-US" dirty="0" smtClean="0"/>
              <a:t>天文学は</a:t>
            </a:r>
            <a:r>
              <a:rPr lang="en-US" altLang="ja-JP" dirty="0" smtClean="0"/>
              <a:t>Herschel</a:t>
            </a:r>
            <a:r>
              <a:rPr lang="ja-JP" altLang="en-US" baseline="0" dirty="0" smtClean="0"/>
              <a:t>によって切り開かれました。</a:t>
            </a:r>
            <a:endParaRPr lang="en-US" altLang="ja-JP" dirty="0" smtClean="0"/>
          </a:p>
          <a:p>
            <a:r>
              <a:rPr lang="ja-JP" altLang="en-US" dirty="0" smtClean="0"/>
              <a:t>この</a:t>
            </a:r>
            <a:r>
              <a:rPr lang="en-US" altLang="ja-JP" dirty="0" smtClean="0"/>
              <a:t>THz</a:t>
            </a:r>
            <a:r>
              <a:rPr lang="ja-JP" altLang="en-US" dirty="0" smtClean="0"/>
              <a:t>帯での観測ターゲットは主に２つあります。</a:t>
            </a:r>
            <a:endParaRPr lang="en-US" altLang="ja-JP" dirty="0" smtClean="0"/>
          </a:p>
          <a:p>
            <a:r>
              <a:rPr lang="ja-JP" altLang="en-US" dirty="0" smtClean="0"/>
              <a:t>一つは</a:t>
            </a:r>
            <a:r>
              <a:rPr lang="ja-JP" altLang="en-US" baseline="0" dirty="0" smtClean="0"/>
              <a:t>高密度・高温の分子トレーサーの観測です。</a:t>
            </a:r>
            <a:endParaRPr lang="en-US" altLang="ja-JP" baseline="0" dirty="0" smtClean="0"/>
          </a:p>
          <a:p>
            <a:r>
              <a:rPr lang="ja-JP" altLang="en-US" baseline="0" dirty="0" smtClean="0"/>
              <a:t>これを観測することにより、星形成領域、原始惑星円盤、衝撃波領域、</a:t>
            </a:r>
            <a:r>
              <a:rPr lang="en-US" altLang="ja-JP" baseline="0" dirty="0" smtClean="0"/>
              <a:t>ANG</a:t>
            </a:r>
            <a:r>
              <a:rPr lang="ja-JP" altLang="en-US" baseline="0" dirty="0" smtClean="0"/>
              <a:t>やスターバーストなどの</a:t>
            </a:r>
            <a:endParaRPr lang="en-US" altLang="ja-JP" baseline="0" dirty="0" smtClean="0"/>
          </a:p>
          <a:p>
            <a:r>
              <a:rPr lang="ja-JP" altLang="en-US" baseline="0" dirty="0" smtClean="0"/>
              <a:t>構造形成の核心部分を捉えることができます。</a:t>
            </a:r>
            <a:endParaRPr lang="en-US" altLang="ja-JP" baseline="0" dirty="0" smtClean="0"/>
          </a:p>
          <a:p>
            <a:endParaRPr lang="en-US" altLang="ja-JP" baseline="0" dirty="0" smtClean="0"/>
          </a:p>
          <a:p>
            <a:r>
              <a:rPr lang="ja-JP" altLang="en-US" baseline="0" dirty="0" smtClean="0"/>
              <a:t>もう１つは、これらの基本的な原子分子線の観測です。</a:t>
            </a:r>
            <a:endParaRPr lang="en-US" altLang="ja-JP" baseline="0" dirty="0" smtClean="0"/>
          </a:p>
          <a:p>
            <a:r>
              <a:rPr lang="ja-JP" altLang="en-US" baseline="0" dirty="0" smtClean="0"/>
              <a:t>これらの原子分子を観測することで、星間空間中での分子反応の根幹部分を明らかにできます。</a:t>
            </a:r>
            <a:endParaRPr lang="ja-JP" altLang="en-US" dirty="0"/>
          </a:p>
        </p:txBody>
      </p:sp>
      <p:sp>
        <p:nvSpPr>
          <p:cNvPr id="4" name="スライド番号プレースホルダ 3"/>
          <p:cNvSpPr>
            <a:spLocks noGrp="1"/>
          </p:cNvSpPr>
          <p:nvPr>
            <p:ph type="sldNum" sz="quarter" idx="10"/>
          </p:nvPr>
        </p:nvSpPr>
        <p:spPr/>
        <p:txBody>
          <a:bodyPr/>
          <a:lstStyle/>
          <a:p>
            <a:fld id="{2FB4766F-5AC6-C341-BD40-D51559FAC573}" type="slidenum">
              <a:rPr lang="ja-JP" altLang="en-US" smtClean="0"/>
              <a:pPr/>
              <a:t>36</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これまで、</a:t>
            </a:r>
            <a:r>
              <a:rPr lang="en-US" altLang="ja-JP" dirty="0" smtClean="0"/>
              <a:t>THz</a:t>
            </a:r>
            <a:r>
              <a:rPr lang="ja-JP" altLang="en-US" dirty="0" smtClean="0"/>
              <a:t>帯の観測は、衛星や航空機による観測が主体でした。</a:t>
            </a:r>
            <a:endParaRPr lang="en-US" altLang="ja-JP" dirty="0" smtClean="0"/>
          </a:p>
          <a:p>
            <a:r>
              <a:rPr lang="ja-JP" altLang="en-US" dirty="0" smtClean="0"/>
              <a:t>しかし、いくつかの周波数帯では地上からの観測も可能です。</a:t>
            </a:r>
            <a:endParaRPr lang="en-US" altLang="ja-JP" dirty="0" smtClean="0"/>
          </a:p>
          <a:p>
            <a:r>
              <a:rPr lang="ja-JP" altLang="en-US" dirty="0" smtClean="0"/>
              <a:t>こちらは、横軸に周波数、縦軸に大気の透過度をプロットしたものです。</a:t>
            </a:r>
            <a:endParaRPr lang="en-US" altLang="ja-JP" dirty="0" smtClean="0"/>
          </a:p>
          <a:p>
            <a:r>
              <a:rPr lang="ja-JP" altLang="en-US" dirty="0" smtClean="0"/>
              <a:t>下降水量が</a:t>
            </a:r>
            <a:r>
              <a:rPr lang="en-US" altLang="ja-JP" dirty="0" smtClean="0"/>
              <a:t>0.2mm</a:t>
            </a:r>
            <a:r>
              <a:rPr lang="ja-JP" altLang="en-US" dirty="0" smtClean="0"/>
              <a:t>の非常に条件のときに着目すると、</a:t>
            </a:r>
            <a:r>
              <a:rPr lang="en-US" altLang="ja-JP" dirty="0" smtClean="0"/>
              <a:t>1.3-1.4THz</a:t>
            </a:r>
            <a:r>
              <a:rPr lang="ja-JP" altLang="en-US" dirty="0" smtClean="0"/>
              <a:t>の２つの</a:t>
            </a:r>
            <a:endParaRPr lang="en-US" altLang="ja-JP" dirty="0" smtClean="0"/>
          </a:p>
          <a:p>
            <a:r>
              <a:rPr lang="ja-JP" altLang="en-US" dirty="0" smtClean="0"/>
              <a:t>大気の窓での大気透過度は</a:t>
            </a:r>
            <a:r>
              <a:rPr lang="en-US" altLang="ja-JP" dirty="0" smtClean="0"/>
              <a:t>30%</a:t>
            </a:r>
            <a:r>
              <a:rPr lang="ja-JP" altLang="en-US" dirty="0" smtClean="0"/>
              <a:t>の透過率があり、十分地上から観測できます。</a:t>
            </a:r>
            <a:endParaRPr lang="en-US" altLang="ja-JP" dirty="0" smtClean="0"/>
          </a:p>
        </p:txBody>
      </p:sp>
      <p:sp>
        <p:nvSpPr>
          <p:cNvPr id="4" name="スライド番号プレースホルダ 3"/>
          <p:cNvSpPr>
            <a:spLocks noGrp="1"/>
          </p:cNvSpPr>
          <p:nvPr>
            <p:ph type="sldNum" sz="quarter" idx="10"/>
          </p:nvPr>
        </p:nvSpPr>
        <p:spPr/>
        <p:txBody>
          <a:bodyPr/>
          <a:lstStyle/>
          <a:p>
            <a:fld id="{2FB4766F-5AC6-C341-BD40-D51559FAC573}" type="slidenum">
              <a:rPr lang="ja-JP" altLang="en-US" smtClean="0"/>
              <a:pPr/>
              <a:t>40</a:t>
            </a:fld>
            <a:endParaRPr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この</a:t>
            </a:r>
            <a:r>
              <a:rPr lang="en-US" altLang="ja-JP" dirty="0" smtClean="0"/>
              <a:t>1.3-1.4THz</a:t>
            </a:r>
            <a:r>
              <a:rPr lang="ja-JP" altLang="en-US" dirty="0" smtClean="0"/>
              <a:t>の大気の窓に着目すると、３つの観測ターゲットがあります。</a:t>
            </a:r>
            <a:endParaRPr lang="en-US" altLang="ja-JP" dirty="0" smtClean="0"/>
          </a:p>
          <a:p>
            <a:endParaRPr lang="en-US" altLang="ja-JP" dirty="0" smtClean="0"/>
          </a:p>
          <a:p>
            <a:r>
              <a:rPr lang="ja-JP" altLang="en-US" dirty="0" smtClean="0"/>
              <a:t>１つ目は、</a:t>
            </a:r>
            <a:r>
              <a:rPr lang="en-US" altLang="ja-JP" dirty="0" smtClean="0"/>
              <a:t>H2D+</a:t>
            </a:r>
            <a:r>
              <a:rPr lang="ja-JP" altLang="en-US" dirty="0" smtClean="0"/>
              <a:t>と</a:t>
            </a:r>
            <a:r>
              <a:rPr lang="en-US" altLang="ja-JP" dirty="0" smtClean="0"/>
              <a:t>D2H+</a:t>
            </a:r>
            <a:r>
              <a:rPr lang="ja-JP" altLang="en-US" dirty="0" smtClean="0"/>
              <a:t>です。</a:t>
            </a:r>
            <a:endParaRPr lang="en-US" altLang="ja-JP" dirty="0" smtClean="0"/>
          </a:p>
          <a:p>
            <a:r>
              <a:rPr lang="ja-JP" altLang="en-US" dirty="0" smtClean="0"/>
              <a:t>この分子は、</a:t>
            </a:r>
            <a:r>
              <a:rPr lang="en-US" altLang="ja-JP" dirty="0" smtClean="0"/>
              <a:t>10K</a:t>
            </a:r>
            <a:r>
              <a:rPr lang="ja-JP" altLang="en-US" dirty="0" smtClean="0"/>
              <a:t>から</a:t>
            </a:r>
            <a:r>
              <a:rPr lang="en-US" altLang="ja-JP" dirty="0" smtClean="0"/>
              <a:t>20K</a:t>
            </a:r>
            <a:r>
              <a:rPr lang="ja-JP" altLang="en-US" dirty="0" smtClean="0"/>
              <a:t>の非常に低温な分子ガスにおける星間化学で特有の現象である、重水素濃縮の鍵となります。</a:t>
            </a:r>
            <a:endParaRPr lang="en-US" altLang="ja-JP" dirty="0" smtClean="0"/>
          </a:p>
          <a:p>
            <a:endParaRPr lang="en-US" altLang="ja-JP" dirty="0" smtClean="0"/>
          </a:p>
          <a:p>
            <a:r>
              <a:rPr lang="ja-JP" altLang="en-US" dirty="0" smtClean="0"/>
              <a:t>２つ目は、超高密度分子ガストレーサの観測です。</a:t>
            </a:r>
            <a:endParaRPr lang="en-US" altLang="ja-JP" dirty="0" smtClean="0"/>
          </a:p>
          <a:p>
            <a:r>
              <a:rPr lang="ja-JP" altLang="en-US" dirty="0" smtClean="0"/>
              <a:t>この周波数帯で観測可能なこれらの分子は、臨界密度が</a:t>
            </a:r>
            <a:r>
              <a:rPr lang="en-US" altLang="ja-JP" dirty="0" smtClean="0"/>
              <a:t>10^8-9</a:t>
            </a:r>
            <a:r>
              <a:rPr lang="ja-JP" altLang="en-US" dirty="0" smtClean="0"/>
              <a:t>個</a:t>
            </a:r>
            <a:r>
              <a:rPr lang="en-US" altLang="ja-JP" dirty="0" smtClean="0"/>
              <a:t>/cc</a:t>
            </a:r>
            <a:r>
              <a:rPr lang="ja-JP" altLang="en-US" dirty="0" smtClean="0"/>
              <a:t>とこれまで電波天文学では観測がされたことの無いような高い臨界密度を持ちます。</a:t>
            </a:r>
            <a:endParaRPr lang="en-US" altLang="ja-JP" dirty="0" smtClean="0"/>
          </a:p>
          <a:p>
            <a:endParaRPr lang="en-US" altLang="ja-JP" dirty="0" smtClean="0"/>
          </a:p>
          <a:p>
            <a:r>
              <a:rPr lang="ja-JP" altLang="en-US" dirty="0" smtClean="0"/>
              <a:t>３つ目は、スペクトル線サーベイです。</a:t>
            </a:r>
            <a:endParaRPr lang="en-US" altLang="ja-JP" dirty="0" smtClean="0"/>
          </a:p>
          <a:p>
            <a:r>
              <a:rPr lang="ja-JP" altLang="en-US" dirty="0" smtClean="0"/>
              <a:t>この周波数帯は</a:t>
            </a:r>
            <a:r>
              <a:rPr lang="en-US" altLang="ja-JP" dirty="0" smtClean="0"/>
              <a:t>Herschel</a:t>
            </a:r>
            <a:r>
              <a:rPr lang="ja-JP" altLang="en-US" dirty="0" smtClean="0"/>
              <a:t>でも観測されたことがないので、どのような原子・分子が検出できるのかはまだ分かっておらず、非常に興味があります。</a:t>
            </a:r>
            <a:endParaRPr lang="en-US" altLang="ja-JP" dirty="0" smtClean="0"/>
          </a:p>
          <a:p>
            <a:endParaRPr lang="en-US" altLang="ja-JP" dirty="0" smtClean="0"/>
          </a:p>
          <a:p>
            <a:r>
              <a:rPr lang="ja-JP" altLang="en-US" dirty="0" smtClean="0"/>
              <a:t>以上のような観測を目標に、私の所属する山本研究室では、</a:t>
            </a:r>
            <a:r>
              <a:rPr lang="en-US" altLang="ja-JP" dirty="0" smtClean="0"/>
              <a:t>THz</a:t>
            </a:r>
            <a:r>
              <a:rPr lang="ja-JP" altLang="en-US" dirty="0" smtClean="0"/>
              <a:t>帯の受信機の開発を進めています。</a:t>
            </a:r>
            <a:endParaRPr lang="en-US" altLang="ja-JP" dirty="0" smtClean="0"/>
          </a:p>
          <a:p>
            <a:endParaRPr lang="en-US" altLang="ja-JP" dirty="0" smtClean="0"/>
          </a:p>
          <a:p>
            <a:endParaRPr lang="en-US" altLang="ja-JP" dirty="0" smtClean="0"/>
          </a:p>
        </p:txBody>
      </p:sp>
      <p:sp>
        <p:nvSpPr>
          <p:cNvPr id="4" name="スライド番号プレースホルダ 3"/>
          <p:cNvSpPr>
            <a:spLocks noGrp="1"/>
          </p:cNvSpPr>
          <p:nvPr>
            <p:ph type="sldNum" sz="quarter" idx="10"/>
          </p:nvPr>
        </p:nvSpPr>
        <p:spPr/>
        <p:txBody>
          <a:bodyPr/>
          <a:lstStyle/>
          <a:p>
            <a:fld id="{2FB4766F-5AC6-C341-BD40-D51559FAC573}" type="slidenum">
              <a:rPr lang="ja-JP" altLang="en-US" smtClean="0"/>
              <a:pPr/>
              <a:t>41</a:t>
            </a:fld>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我々の研究室では、超伝導体を用いた</a:t>
            </a:r>
            <a:r>
              <a:rPr lang="en-US" altLang="ja-JP" dirty="0" smtClean="0"/>
              <a:t>Hot Electron Bolometer</a:t>
            </a:r>
            <a:r>
              <a:rPr lang="ja-JP" altLang="en-US" dirty="0" smtClean="0"/>
              <a:t>を開発してきました。</a:t>
            </a:r>
            <a:endParaRPr lang="en-US" altLang="ja-JP" dirty="0" smtClean="0"/>
          </a:p>
          <a:p>
            <a:r>
              <a:rPr lang="ja-JP" altLang="en-US" dirty="0" smtClean="0"/>
              <a:t>このような開発項目があります。</a:t>
            </a:r>
            <a:endParaRPr lang="en-US" altLang="ja-JP" dirty="0" smtClean="0"/>
          </a:p>
          <a:p>
            <a:r>
              <a:rPr lang="ja-JP" altLang="en-US" dirty="0" smtClean="0"/>
              <a:t>この中で、特筆すべき点は、</a:t>
            </a:r>
            <a:r>
              <a:rPr lang="en-US" altLang="ja-JP" dirty="0" smtClean="0"/>
              <a:t>HEB</a:t>
            </a:r>
            <a:r>
              <a:rPr lang="ja-JP" altLang="en-US" dirty="0" smtClean="0"/>
              <a:t>世界最高性能の</a:t>
            </a:r>
            <a:r>
              <a:rPr lang="en-US" altLang="ja-JP" dirty="0" smtClean="0"/>
              <a:t>HEB</a:t>
            </a:r>
            <a:r>
              <a:rPr lang="ja-JP" altLang="en-US" dirty="0" smtClean="0"/>
              <a:t>ミキサーの開発です。</a:t>
            </a:r>
            <a:endParaRPr lang="en-US" altLang="ja-JP" dirty="0" smtClean="0"/>
          </a:p>
        </p:txBody>
      </p:sp>
      <p:sp>
        <p:nvSpPr>
          <p:cNvPr id="4" name="スライド番号プレースホルダ 3"/>
          <p:cNvSpPr>
            <a:spLocks noGrp="1"/>
          </p:cNvSpPr>
          <p:nvPr>
            <p:ph type="sldNum" sz="quarter" idx="10"/>
          </p:nvPr>
        </p:nvSpPr>
        <p:spPr/>
        <p:txBody>
          <a:bodyPr/>
          <a:lstStyle/>
          <a:p>
            <a:fld id="{2FB4766F-5AC6-C341-BD40-D51559FAC573}" type="slidenum">
              <a:rPr lang="ja-JP" altLang="en-US" smtClean="0"/>
              <a:pPr/>
              <a:t>42</a:t>
            </a:fld>
            <a:endParaRPr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このように、</a:t>
            </a:r>
            <a:r>
              <a:rPr lang="en-US" altLang="ja-JP" dirty="0" smtClean="0"/>
              <a:t>1.475THz</a:t>
            </a:r>
            <a:r>
              <a:rPr lang="ja-JP" altLang="en-US" dirty="0" smtClean="0"/>
              <a:t>で</a:t>
            </a:r>
            <a:r>
              <a:rPr lang="en-US" altLang="ja-JP" dirty="0" smtClean="0"/>
              <a:t>490 K</a:t>
            </a:r>
            <a:r>
              <a:rPr lang="ja-JP" altLang="en-US" dirty="0" smtClean="0"/>
              <a:t>と、世界最高の性能を達成しています。</a:t>
            </a:r>
            <a:endParaRPr lang="ja-JP" altLang="en-US" dirty="0"/>
          </a:p>
        </p:txBody>
      </p:sp>
      <p:sp>
        <p:nvSpPr>
          <p:cNvPr id="4" name="スライド番号プレースホルダ 3"/>
          <p:cNvSpPr>
            <a:spLocks noGrp="1"/>
          </p:cNvSpPr>
          <p:nvPr>
            <p:ph type="sldNum" sz="quarter" idx="10"/>
          </p:nvPr>
        </p:nvSpPr>
        <p:spPr/>
        <p:txBody>
          <a:bodyPr/>
          <a:lstStyle/>
          <a:p>
            <a:fld id="{2FB4766F-5AC6-C341-BD40-D51559FAC573}" type="slidenum">
              <a:rPr lang="ja-JP" altLang="en-US" smtClean="0"/>
              <a:pPr/>
              <a:t>43</a:t>
            </a:fld>
            <a:endParaRPr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我々の研究室では、</a:t>
            </a:r>
            <a:r>
              <a:rPr lang="en-US" altLang="ja-JP" dirty="0" smtClean="0"/>
              <a:t>HEB</a:t>
            </a:r>
            <a:r>
              <a:rPr lang="ja-JP" altLang="en-US" dirty="0" smtClean="0"/>
              <a:t>ミキサーの開発だけでなく、これを受信機に組み込み、国立天文台が運用している</a:t>
            </a:r>
            <a:r>
              <a:rPr lang="en-US" altLang="ja-JP" dirty="0" smtClean="0"/>
              <a:t>ASTE</a:t>
            </a:r>
            <a:r>
              <a:rPr lang="ja-JP" altLang="en-US" dirty="0" smtClean="0"/>
              <a:t>望遠鏡に搭載して観測実験を行なってきました。</a:t>
            </a:r>
            <a:endParaRPr lang="en-US" altLang="ja-JP" dirty="0" smtClean="0"/>
          </a:p>
          <a:p>
            <a:endParaRPr lang="en-US" altLang="ja-JP" dirty="0" smtClean="0"/>
          </a:p>
          <a:p>
            <a:r>
              <a:rPr lang="ja-JP" altLang="en-US" dirty="0" smtClean="0"/>
              <a:t>これまで、</a:t>
            </a:r>
            <a:r>
              <a:rPr lang="en-US" altLang="ja-JP" dirty="0" smtClean="0"/>
              <a:t>ASTE</a:t>
            </a:r>
            <a:r>
              <a:rPr lang="ja-JP" altLang="en-US" dirty="0" smtClean="0"/>
              <a:t>への搭載実験は数年にわたり</a:t>
            </a:r>
            <a:r>
              <a:rPr lang="ja-JP" altLang="en-US" baseline="0" dirty="0" smtClean="0"/>
              <a:t>続けてきて、今年の</a:t>
            </a:r>
            <a:r>
              <a:rPr lang="en-US" altLang="ja-JP" baseline="0" dirty="0" smtClean="0"/>
              <a:t>9</a:t>
            </a:r>
            <a:r>
              <a:rPr lang="ja-JP" altLang="en-US" baseline="0" dirty="0" smtClean="0"/>
              <a:t>月から</a:t>
            </a:r>
            <a:r>
              <a:rPr lang="en-US" altLang="ja-JP" baseline="0" dirty="0" smtClean="0"/>
              <a:t>10</a:t>
            </a:r>
            <a:r>
              <a:rPr lang="ja-JP" altLang="en-US" baseline="0" dirty="0" smtClean="0"/>
              <a:t>月にかけても実施しました。</a:t>
            </a:r>
            <a:endParaRPr lang="en-US" altLang="ja-JP" baseline="0" dirty="0" smtClean="0"/>
          </a:p>
          <a:p>
            <a:r>
              <a:rPr lang="ja-JP" altLang="en-US" dirty="0" smtClean="0"/>
              <a:t>搭載した受信機は、</a:t>
            </a:r>
            <a:r>
              <a:rPr lang="en-US" altLang="ja-JP" dirty="0" smtClean="0"/>
              <a:t>0.9THz</a:t>
            </a:r>
            <a:r>
              <a:rPr lang="ja-JP" altLang="en-US" dirty="0" smtClean="0"/>
              <a:t>と</a:t>
            </a:r>
            <a:r>
              <a:rPr lang="en-US" altLang="ja-JP" dirty="0" smtClean="0"/>
              <a:t>1.4THz</a:t>
            </a:r>
            <a:r>
              <a:rPr lang="ja-JP" altLang="en-US" dirty="0" smtClean="0"/>
              <a:t>の２つのバンドです。</a:t>
            </a:r>
            <a:endParaRPr lang="en-US" altLang="ja-JP" dirty="0" smtClean="0"/>
          </a:p>
          <a:p>
            <a:r>
              <a:rPr lang="ja-JP" altLang="en-US" dirty="0" smtClean="0"/>
              <a:t>受信機の雑音性能はこのようになっています。</a:t>
            </a:r>
            <a:endParaRPr lang="en-US" altLang="ja-JP" dirty="0" smtClean="0"/>
          </a:p>
          <a:p>
            <a:r>
              <a:rPr lang="ja-JP" altLang="en-US" dirty="0" smtClean="0"/>
              <a:t>これらの写真は、受信機の搭載の様子です。</a:t>
            </a:r>
            <a:endParaRPr lang="en-US" altLang="ja-JP" dirty="0" smtClean="0"/>
          </a:p>
          <a:p>
            <a:r>
              <a:rPr lang="en-US" altLang="ja-JP" dirty="0" smtClean="0"/>
              <a:t>0.9THz</a:t>
            </a:r>
            <a:r>
              <a:rPr lang="ja-JP" altLang="en-US" dirty="0" smtClean="0"/>
              <a:t>については観測に成功していますが、</a:t>
            </a:r>
            <a:r>
              <a:rPr lang="en-US" altLang="ja-JP" dirty="0" smtClean="0"/>
              <a:t>1.4THz</a:t>
            </a:r>
            <a:r>
              <a:rPr lang="ja-JP" altLang="en-US" dirty="0" smtClean="0"/>
              <a:t>では良い天候に恵まれず観測に至っていません。</a:t>
            </a:r>
            <a:endParaRPr lang="en-US" altLang="ja-JP" dirty="0" smtClean="0"/>
          </a:p>
        </p:txBody>
      </p:sp>
      <p:sp>
        <p:nvSpPr>
          <p:cNvPr id="4" name="スライド番号プレースホルダ 3"/>
          <p:cNvSpPr>
            <a:spLocks noGrp="1"/>
          </p:cNvSpPr>
          <p:nvPr>
            <p:ph type="sldNum" sz="quarter" idx="10"/>
          </p:nvPr>
        </p:nvSpPr>
        <p:spPr/>
        <p:txBody>
          <a:bodyPr/>
          <a:lstStyle/>
          <a:p>
            <a:fld id="{2FB4766F-5AC6-C341-BD40-D51559FAC573}" type="slidenum">
              <a:rPr lang="ja-JP" altLang="en-US" smtClean="0"/>
              <a:pPr/>
              <a:t>44</a:t>
            </a:fld>
            <a:endParaRPr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昨年の観測期間は約一ヶ月ありましたが、望遠鏡のトラブルや悪天候により実際に観測ができたのは、この</a:t>
            </a:r>
            <a:r>
              <a:rPr lang="en-US" altLang="ja-JP" dirty="0" smtClean="0"/>
              <a:t>7</a:t>
            </a:r>
            <a:r>
              <a:rPr lang="ja-JP" altLang="en-US" dirty="0" smtClean="0"/>
              <a:t>日間だけでした。</a:t>
            </a:r>
            <a:endParaRPr lang="en-US" altLang="ja-JP" dirty="0" smtClean="0"/>
          </a:p>
          <a:p>
            <a:r>
              <a:rPr lang="ja-JP" altLang="en-US" dirty="0" smtClean="0"/>
              <a:t>観測できた日も、受信機雑音温度が</a:t>
            </a:r>
            <a:r>
              <a:rPr lang="en-US" altLang="ja-JP" dirty="0" smtClean="0"/>
              <a:t>4000-8000 K</a:t>
            </a:r>
            <a:r>
              <a:rPr lang="ja-JP" altLang="en-US" dirty="0" smtClean="0"/>
              <a:t>と高く厳しい条件でした。</a:t>
            </a:r>
            <a:endParaRPr lang="en-US" altLang="ja-JP" dirty="0" smtClean="0"/>
          </a:p>
          <a:p>
            <a:endParaRPr lang="en-US" altLang="ja-JP" dirty="0" smtClean="0"/>
          </a:p>
          <a:p>
            <a:r>
              <a:rPr lang="ja-JP" altLang="en-US" dirty="0" smtClean="0"/>
              <a:t>しかし、このように、月の連続波マップや、</a:t>
            </a:r>
            <a:r>
              <a:rPr lang="en-US" altLang="ja-JP" dirty="0" err="1" smtClean="0"/>
              <a:t>OrionKL</a:t>
            </a:r>
            <a:r>
              <a:rPr lang="ja-JP" altLang="en-US" dirty="0" smtClean="0"/>
              <a:t>の</a:t>
            </a:r>
            <a:r>
              <a:rPr lang="en-US" altLang="ja-JP" dirty="0" smtClean="0"/>
              <a:t>13CO(8-7)</a:t>
            </a:r>
            <a:r>
              <a:rPr lang="ja-JP" altLang="en-US" dirty="0" smtClean="0"/>
              <a:t>の分光観測に成功しました。</a:t>
            </a:r>
            <a:endParaRPr lang="en-US" altLang="ja-JP" dirty="0" smtClean="0"/>
          </a:p>
          <a:p>
            <a:r>
              <a:rPr lang="ja-JP" altLang="en-US" baseline="0" dirty="0" smtClean="0"/>
              <a:t>これらの観測により、我々の受信機が天体観測のために十分な性能であることが実証できました。</a:t>
            </a:r>
            <a:endParaRPr lang="en-US" altLang="ja-JP" baseline="0" dirty="0" smtClean="0"/>
          </a:p>
          <a:p>
            <a:endParaRPr lang="en-US" altLang="ja-JP" baseline="0" dirty="0" smtClean="0"/>
          </a:p>
          <a:p>
            <a:r>
              <a:rPr lang="ja-JP" altLang="en-US" baseline="0" dirty="0" smtClean="0"/>
              <a:t>さらに今年は、このような中小質量星原始星でのスペクトルも取得できました。</a:t>
            </a:r>
            <a:endParaRPr lang="en-US" altLang="ja-JP" baseline="0" dirty="0" smtClean="0"/>
          </a:p>
          <a:p>
            <a:r>
              <a:rPr lang="ja-JP" altLang="en-US" baseline="0" dirty="0" smtClean="0"/>
              <a:t>その中で、こちらの</a:t>
            </a:r>
            <a:r>
              <a:rPr lang="en-US" altLang="ja-JP" baseline="0" dirty="0" smtClean="0"/>
              <a:t>R </a:t>
            </a:r>
            <a:r>
              <a:rPr lang="en-US" altLang="ja-JP" baseline="0" dirty="0" err="1" smtClean="0"/>
              <a:t>CrA</a:t>
            </a:r>
            <a:r>
              <a:rPr lang="ja-JP" altLang="en-US" baseline="0" dirty="0" smtClean="0"/>
              <a:t>を紹介します。</a:t>
            </a:r>
            <a:endParaRPr lang="en-US" altLang="ja-JP" baseline="0" dirty="0" smtClean="0"/>
          </a:p>
        </p:txBody>
      </p:sp>
      <p:sp>
        <p:nvSpPr>
          <p:cNvPr id="4" name="スライド番号プレースホルダ 3"/>
          <p:cNvSpPr>
            <a:spLocks noGrp="1"/>
          </p:cNvSpPr>
          <p:nvPr>
            <p:ph type="sldNum" sz="quarter" idx="10"/>
          </p:nvPr>
        </p:nvSpPr>
        <p:spPr/>
        <p:txBody>
          <a:bodyPr/>
          <a:lstStyle/>
          <a:p>
            <a:fld id="{2FB4766F-5AC6-C341-BD40-D51559FAC573}" type="slidenum">
              <a:rPr lang="ja-JP" altLang="en-US" smtClean="0"/>
              <a:pPr/>
              <a:t>45</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Moreover, detailed chemical structures of nuclear regions are observed in many molecular species with ALMA.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Here are distributions of molecules in NGC 253 observed with ALMA.  Even the rare species such as CH3SH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NH2CHO can be imaged.  As you find, distributions are different from molecules to molecule.</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7</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The large</a:t>
            </a:r>
            <a:r>
              <a:rPr lang="en-US" altLang="ja-JP" baseline="0" dirty="0" smtClean="0"/>
              <a:t> difference between extragalactic </a:t>
            </a:r>
            <a:r>
              <a:rPr lang="en-US" altLang="ja-JP" baseline="0" dirty="0" err="1" smtClean="0"/>
              <a:t>astrochemistry</a:t>
            </a:r>
            <a:r>
              <a:rPr lang="en-US" altLang="ja-JP" baseline="0" dirty="0" smtClean="0"/>
              <a:t> and galactic </a:t>
            </a:r>
            <a:r>
              <a:rPr lang="en-US" altLang="ja-JP" baseline="0" dirty="0" err="1" smtClean="0"/>
              <a:t>astrochemistry</a:t>
            </a:r>
            <a:r>
              <a:rPr lang="en-US" altLang="ja-JP" baseline="0" dirty="0" smtClean="0"/>
              <a:t> is the size-scale.</a:t>
            </a:r>
          </a:p>
          <a:p>
            <a:r>
              <a:rPr lang="en-US" altLang="ja-JP" baseline="0" dirty="0" smtClean="0"/>
              <a:t>A typical size scale of galactic observation is much  less than 1 pc.</a:t>
            </a:r>
          </a:p>
          <a:p>
            <a:r>
              <a:rPr lang="en-US" altLang="ja-JP" baseline="0" dirty="0" smtClean="0"/>
              <a:t>On the other hand, that of extragalactic observation is larger than 10 pc, even with ALMA.</a:t>
            </a:r>
          </a:p>
          <a:p>
            <a:r>
              <a:rPr lang="en-US" altLang="ja-JP" dirty="0" smtClean="0"/>
              <a:t>The</a:t>
            </a:r>
            <a:r>
              <a:rPr lang="en-US" altLang="ja-JP" baseline="0" dirty="0" smtClean="0"/>
              <a:t> size-scale difference indicates that astrochemical concept of galactic objects cannot be applied to </a:t>
            </a:r>
            <a:r>
              <a:rPr lang="en-US" altLang="ja-JP" baseline="0" dirty="0" err="1" smtClean="0"/>
              <a:t>extragalaxy</a:t>
            </a:r>
            <a:r>
              <a:rPr lang="en-US" altLang="ja-JP" baseline="0" dirty="0" smtClean="0"/>
              <a:t> directly.</a:t>
            </a:r>
          </a:p>
          <a:p>
            <a:r>
              <a:rPr lang="en-US" altLang="ja-JP" baseline="0" dirty="0" smtClean="0"/>
              <a:t>So, the problem is how we can learn chemistry averaged over a large scale from </a:t>
            </a:r>
            <a:r>
              <a:rPr lang="en-US" altLang="ja-JP" baseline="0" dirty="0" err="1" smtClean="0"/>
              <a:t>kpc</a:t>
            </a:r>
            <a:r>
              <a:rPr lang="en-US" altLang="ja-JP" baseline="0" dirty="0" smtClean="0"/>
              <a:t> to 10 pc from observations.  </a:t>
            </a:r>
          </a:p>
          <a:p>
            <a:endParaRPr lang="en-US" altLang="ja-JP" baseline="0" dirty="0" smtClean="0"/>
          </a:p>
          <a:p>
            <a:r>
              <a:rPr lang="en-US" altLang="ja-JP" baseline="0" dirty="0" smtClean="0"/>
              <a:t>For this purpose, we focused on these three effects, star formation, galactic-scale dynamics and </a:t>
            </a:r>
            <a:r>
              <a:rPr lang="en-US" altLang="ja-JP" baseline="0" dirty="0" err="1" smtClean="0"/>
              <a:t>metallicity</a:t>
            </a:r>
            <a:r>
              <a:rPr lang="en-US" altLang="ja-JP" baseline="0" dirty="0" smtClean="0"/>
              <a:t>, on the chemical composition. </a:t>
            </a:r>
          </a:p>
          <a:p>
            <a:r>
              <a:rPr lang="en-US" altLang="ja-JP" baseline="0" dirty="0" smtClean="0"/>
              <a:t>I will not discuss effect of AGN and Starburst in this talk.  </a:t>
            </a:r>
          </a:p>
          <a:p>
            <a:r>
              <a:rPr lang="en-US" altLang="ja-JP" baseline="0" dirty="0" smtClean="0"/>
              <a:t>But, understanding of these three effects is essential for the nuclear studies. </a:t>
            </a:r>
          </a:p>
          <a:p>
            <a:endParaRPr lang="en-US" altLang="ja-JP" baseline="0" dirty="0" smtClean="0"/>
          </a:p>
          <a:p>
            <a:r>
              <a:rPr lang="en-US" altLang="ja-JP" baseline="0" dirty="0" smtClean="0"/>
              <a:t>First, I focus on effects of star formation.</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8</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The large</a:t>
            </a:r>
            <a:r>
              <a:rPr lang="en-US" altLang="ja-JP" baseline="0" dirty="0" smtClean="0"/>
              <a:t> difference between extragalactic </a:t>
            </a:r>
            <a:r>
              <a:rPr lang="en-US" altLang="ja-JP" baseline="0" dirty="0" err="1" smtClean="0"/>
              <a:t>astrochemistry</a:t>
            </a:r>
            <a:r>
              <a:rPr lang="en-US" altLang="ja-JP" baseline="0" dirty="0" smtClean="0"/>
              <a:t> and galactic </a:t>
            </a:r>
            <a:r>
              <a:rPr lang="en-US" altLang="ja-JP" baseline="0" dirty="0" err="1" smtClean="0"/>
              <a:t>astrochemistry</a:t>
            </a:r>
            <a:r>
              <a:rPr lang="en-US" altLang="ja-JP" baseline="0" dirty="0" smtClean="0"/>
              <a:t> is size-scale difference.</a:t>
            </a:r>
          </a:p>
          <a:p>
            <a:r>
              <a:rPr lang="en-US" altLang="ja-JP" baseline="0" dirty="0" smtClean="0"/>
              <a:t>Typical size scale of galactic observation is much  less than 1 pc.</a:t>
            </a:r>
          </a:p>
          <a:p>
            <a:r>
              <a:rPr lang="en-US" altLang="ja-JP" baseline="0" dirty="0" smtClean="0"/>
              <a:t>On the other hand, that of extragalactic observation is more than 10 pc, even with ALMA.</a:t>
            </a:r>
          </a:p>
          <a:p>
            <a:r>
              <a:rPr lang="en-US" altLang="ja-JP" dirty="0" smtClean="0"/>
              <a:t>The</a:t>
            </a:r>
            <a:r>
              <a:rPr lang="en-US" altLang="ja-JP" baseline="0" dirty="0" smtClean="0"/>
              <a:t> size-scale difference indicates that astrochemical concept of galactic object cannot be applied to </a:t>
            </a:r>
            <a:r>
              <a:rPr lang="en-US" altLang="ja-JP" baseline="0" dirty="0" err="1" smtClean="0"/>
              <a:t>extragalaxy</a:t>
            </a:r>
            <a:r>
              <a:rPr lang="en-US" altLang="ja-JP" baseline="0" dirty="0" smtClean="0"/>
              <a:t> directly.</a:t>
            </a:r>
          </a:p>
          <a:p>
            <a:r>
              <a:rPr lang="en-US" altLang="ja-JP" baseline="0" dirty="0" smtClean="0"/>
              <a:t>So, the problem is how we can learn chemistry from observations averaged over a large scale from </a:t>
            </a:r>
            <a:r>
              <a:rPr lang="en-US" altLang="ja-JP" baseline="0" dirty="0" err="1" smtClean="0"/>
              <a:t>kpc</a:t>
            </a:r>
            <a:r>
              <a:rPr lang="en-US" altLang="ja-JP" baseline="0" dirty="0" smtClean="0"/>
              <a:t> to 10 pc.</a:t>
            </a:r>
          </a:p>
          <a:p>
            <a:endParaRPr lang="en-US" altLang="ja-JP" baseline="0" dirty="0" smtClean="0"/>
          </a:p>
          <a:p>
            <a:r>
              <a:rPr lang="en-US" altLang="ja-JP" baseline="0" dirty="0" smtClean="0"/>
              <a:t>For this purpose, we focused on these three effects, star formation, galactic-scale dynamics and </a:t>
            </a:r>
            <a:r>
              <a:rPr lang="en-US" altLang="ja-JP" baseline="0" dirty="0" err="1" smtClean="0"/>
              <a:t>metallicity</a:t>
            </a:r>
            <a:r>
              <a:rPr lang="en-US" altLang="ja-JP" baseline="0" dirty="0" smtClean="0"/>
              <a:t>, on the chemical composition. </a:t>
            </a:r>
          </a:p>
          <a:p>
            <a:r>
              <a:rPr lang="en-US" altLang="ja-JP" baseline="0" dirty="0" smtClean="0"/>
              <a:t>I will not discuss effect of AGN and Starburst in this talk.  </a:t>
            </a:r>
          </a:p>
          <a:p>
            <a:r>
              <a:rPr lang="en-US" altLang="ja-JP" baseline="0" dirty="0" smtClean="0"/>
              <a:t>But, understanding of these three effects is important for the nuclear studies. </a:t>
            </a:r>
          </a:p>
          <a:p>
            <a:endParaRPr lang="en-US" altLang="ja-JP" baseline="0" dirty="0" smtClean="0"/>
          </a:p>
          <a:p>
            <a:r>
              <a:rPr lang="en-US" altLang="ja-JP" baseline="0" dirty="0" smtClean="0"/>
              <a:t>First, I focus on effects of star formation.</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9</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The first example</a:t>
            </a:r>
            <a:r>
              <a:rPr lang="en-US" altLang="ja-JP" baseline="0" dirty="0" smtClean="0"/>
              <a:t> is the spiral arm of M51.</a:t>
            </a:r>
            <a:endParaRPr lang="en-US" altLang="ja-JP" dirty="0" smtClean="0"/>
          </a:p>
          <a:p>
            <a:r>
              <a:rPr lang="en-US" altLang="ja-JP" baseline="0" dirty="0" smtClean="0"/>
              <a:t>This is famous M51.</a:t>
            </a:r>
            <a:endParaRPr lang="en-US" altLang="ja-JP" dirty="0" smtClean="0"/>
          </a:p>
          <a:p>
            <a:r>
              <a:rPr lang="en-US" altLang="ja-JP" baseline="0" dirty="0" smtClean="0"/>
              <a:t>This is distribution of CO gas.</a:t>
            </a:r>
          </a:p>
          <a:p>
            <a:r>
              <a:rPr lang="en-US" altLang="ja-JP" baseline="0" dirty="0" smtClean="0"/>
              <a:t>We did not observe the nucleus region, but two positions P1 and P2 in the spiral arm.</a:t>
            </a:r>
          </a:p>
          <a:p>
            <a:r>
              <a:rPr lang="en-US" altLang="ja-JP" baseline="0" dirty="0" smtClean="0"/>
              <a:t>The observations were conducted with the IRAM 30m telescope in the 3 mm and 2mm bands.</a:t>
            </a:r>
          </a:p>
          <a:p>
            <a:r>
              <a:rPr lang="en-US" altLang="ja-JP" baseline="0" dirty="0" smtClean="0"/>
              <a:t>Resolution of this observation corresponds to 1 </a:t>
            </a:r>
            <a:r>
              <a:rPr lang="en-US" altLang="ja-JP" baseline="0" dirty="0" err="1" smtClean="0"/>
              <a:t>kpc</a:t>
            </a:r>
            <a:r>
              <a:rPr lang="en-US" altLang="ja-JP" baseline="0" dirty="0" smtClean="0"/>
              <a:t>.</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10</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Here is the spectru</a:t>
            </a:r>
            <a:r>
              <a:rPr lang="en-US" altLang="ja-JP" baseline="0" dirty="0" smtClean="0"/>
              <a:t>m of a P1.</a:t>
            </a:r>
          </a:p>
          <a:p>
            <a:r>
              <a:rPr lang="en-US" altLang="ja-JP" baseline="0" dirty="0" smtClean="0"/>
              <a:t>We identified 13 molecular species and 6 </a:t>
            </a:r>
            <a:r>
              <a:rPr lang="en-US" altLang="ja-JP" baseline="0" dirty="0" err="1" smtClean="0"/>
              <a:t>isotopologues</a:t>
            </a:r>
            <a:r>
              <a:rPr lang="en-US" altLang="ja-JP" baseline="0" dirty="0" smtClean="0"/>
              <a:t> in this position.</a:t>
            </a:r>
            <a:endParaRPr lang="en-US" altLang="ja-JP" dirty="0" smtClean="0"/>
          </a:p>
          <a:p>
            <a:r>
              <a:rPr lang="en-US" altLang="ja-JP" dirty="0" smtClean="0"/>
              <a:t>This is the spectrum of P2.</a:t>
            </a:r>
            <a:endParaRPr lang="en-US" altLang="ja-JP" baseline="0" dirty="0" smtClean="0"/>
          </a:p>
          <a:p>
            <a:r>
              <a:rPr lang="en-US" altLang="ja-JP" baseline="0" dirty="0" smtClean="0"/>
              <a:t>Line intensities are weaker in P2 than P1.</a:t>
            </a:r>
          </a:p>
          <a:p>
            <a:r>
              <a:rPr lang="en-US" altLang="ja-JP" baseline="0" dirty="0" smtClean="0"/>
              <a:t>However, the spectral pattern is very similar to each other, </a:t>
            </a:r>
          </a:p>
          <a:p>
            <a:r>
              <a:rPr lang="en-US" altLang="ja-JP" baseline="0" dirty="0" smtClean="0"/>
              <a:t>showing similar chemical compositions.</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11</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THEN, where the emission comes from?</a:t>
            </a:r>
          </a:p>
          <a:p>
            <a:endParaRPr lang="en-US" altLang="ja-JP" dirty="0" smtClean="0"/>
          </a:p>
          <a:p>
            <a:r>
              <a:rPr lang="en-US" altLang="ja-JP" dirty="0" smtClean="0"/>
              <a:t>For this purpose,</a:t>
            </a:r>
            <a:r>
              <a:rPr lang="en-US" altLang="ja-JP" baseline="0" dirty="0" smtClean="0"/>
              <a:t> w</a:t>
            </a:r>
            <a:r>
              <a:rPr lang="en-US" altLang="ja-JP" dirty="0" smtClean="0"/>
              <a:t>e derived</a:t>
            </a:r>
            <a:r>
              <a:rPr lang="en-US" altLang="ja-JP" baseline="0" dirty="0" smtClean="0"/>
              <a:t> rotation temperatures for CH3OH, HNCO, and CS.</a:t>
            </a:r>
          </a:p>
          <a:p>
            <a:r>
              <a:rPr lang="en-US" altLang="ja-JP" baseline="0" dirty="0" smtClean="0"/>
              <a:t>Here are the rotation diagram plots for HNCO and CS.</a:t>
            </a:r>
          </a:p>
          <a:p>
            <a:r>
              <a:rPr lang="en-US" altLang="ja-JP" baseline="0" dirty="0" smtClean="0"/>
              <a:t>The rotation temperatures are derived to be less than 10 K, </a:t>
            </a:r>
          </a:p>
          <a:p>
            <a:r>
              <a:rPr lang="en-US" altLang="ja-JP" baseline="0" dirty="0" smtClean="0"/>
              <a:t>indicating that the emission comes from cold and quiescent regions.</a:t>
            </a:r>
          </a:p>
          <a:p>
            <a:r>
              <a:rPr lang="en-US" altLang="ja-JP" baseline="0" dirty="0" smtClean="0"/>
              <a:t>Moreover, H2 density derived from the two lines of H2CO is 10^4 per cubic centimeters.</a:t>
            </a:r>
          </a:p>
          <a:p>
            <a:r>
              <a:rPr lang="en-US" altLang="ja-JP" baseline="0" dirty="0" smtClean="0"/>
              <a:t>These results indicates that detected molecules reside in quiescent and rather diffuse </a:t>
            </a:r>
            <a:r>
              <a:rPr lang="ja-JP" altLang="en-US" baseline="0" dirty="0" smtClean="0"/>
              <a:t>（これは次のスライドとの関係で必要）</a:t>
            </a:r>
            <a:r>
              <a:rPr lang="en-US" altLang="ja-JP" baseline="0" dirty="0" smtClean="0"/>
              <a:t>molecular gas.</a:t>
            </a:r>
          </a:p>
        </p:txBody>
      </p:sp>
      <p:sp>
        <p:nvSpPr>
          <p:cNvPr id="4" name="スライド番号プレースホルダ 3"/>
          <p:cNvSpPr>
            <a:spLocks noGrp="1"/>
          </p:cNvSpPr>
          <p:nvPr>
            <p:ph type="sldNum" sz="quarter" idx="10"/>
          </p:nvPr>
        </p:nvSpPr>
        <p:spPr/>
        <p:txBody>
          <a:bodyPr/>
          <a:lstStyle/>
          <a:p>
            <a:fld id="{F003355B-77DA-5F43-91E7-0E49DF1E03EF}" type="slidenum">
              <a:rPr lang="ja-JP" altLang="en-US" smtClean="0"/>
              <a:pPr/>
              <a:t>12</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29A35D-ABA3-431F-891B-5DF7BDEFC10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624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0E729F32-0382-8642-AFB6-A61FFBE6A8D3}" type="datetimeFigureOut">
              <a:rPr lang="ja-JP" altLang="en-US" smtClean="0"/>
              <a:pPr/>
              <a:t>17/08/10</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2343C520-29DE-8E44-AE7B-AAE2FA645528}"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29F32-0382-8642-AFB6-A61FFBE6A8D3}" type="datetimeFigureOut">
              <a:rPr lang="ja-JP" altLang="en-US" smtClean="0"/>
              <a:pPr/>
              <a:t>17/08/10</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3C520-29DE-8E44-AE7B-AAE2FA645528}"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defTabSz="914400"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defTabSz="914400"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defTabSz="914400" fontAlgn="base">
              <a:spcBef>
                <a:spcPct val="0"/>
              </a:spcBef>
              <a:spcAft>
                <a:spcPct val="0"/>
              </a:spcAft>
              <a:defRPr/>
            </a:pPr>
            <a:fld id="{A2D91150-882C-41A0-9600-7377A2C997C5}" type="slidenum">
              <a:rPr lang="en-US" altLang="ja-JP">
                <a:solidFill>
                  <a:srgbClr val="000000"/>
                </a:solidFill>
              </a:rPr>
              <a:pPr defTabSz="914400"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331474638"/>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emf"/><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 Id="rId3"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png"/><Relationship Id="rId5" Type="http://schemas.openxmlformats.org/officeDocument/2006/relationships/image" Target="../media/image64.emf"/><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4561" y="1500612"/>
            <a:ext cx="8381570" cy="2359258"/>
          </a:xfrm>
        </p:spPr>
        <p:txBody>
          <a:bodyPr>
            <a:noAutofit/>
          </a:bodyPr>
          <a:lstStyle/>
          <a:p>
            <a:r>
              <a:rPr lang="ja-JP" altLang="en-US" sz="3600" b="1" dirty="0" smtClean="0"/>
              <a:t>近傍銀河における分子雲の化学組成</a:t>
            </a:r>
            <a:r>
              <a:rPr lang="en-US" altLang="ja-JP" sz="3600" b="1" dirty="0" smtClean="0"/>
              <a:t/>
            </a:r>
            <a:br>
              <a:rPr lang="en-US" altLang="ja-JP" sz="3600" b="1" dirty="0" smtClean="0"/>
            </a:br>
            <a:r>
              <a:rPr lang="ja-JP" altLang="en-US" sz="3600" b="1" dirty="0" smtClean="0"/>
              <a:t>とその意味</a:t>
            </a:r>
            <a:endParaRPr lang="ja-JP" altLang="en-US" sz="3600" b="1" dirty="0"/>
          </a:p>
        </p:txBody>
      </p:sp>
      <p:sp>
        <p:nvSpPr>
          <p:cNvPr id="4" name="テキスト ボックス 3"/>
          <p:cNvSpPr txBox="1"/>
          <p:nvPr/>
        </p:nvSpPr>
        <p:spPr>
          <a:xfrm>
            <a:off x="2879369" y="4620521"/>
            <a:ext cx="3385262" cy="954107"/>
          </a:xfrm>
          <a:prstGeom prst="rect">
            <a:avLst/>
          </a:prstGeom>
          <a:noFill/>
        </p:spPr>
        <p:txBody>
          <a:bodyPr wrap="none" rtlCol="0">
            <a:spAutoFit/>
          </a:bodyPr>
          <a:lstStyle/>
          <a:p>
            <a:pPr algn="ctr"/>
            <a:r>
              <a:rPr lang="en-US" altLang="ja-JP" sz="2800" dirty="0" err="1" smtClean="0"/>
              <a:t>Yoshimasa</a:t>
            </a:r>
            <a:r>
              <a:rPr lang="en-US" altLang="ja-JP" sz="2800" dirty="0" smtClean="0"/>
              <a:t> Watanabe</a:t>
            </a:r>
          </a:p>
          <a:p>
            <a:pPr algn="ctr"/>
            <a:r>
              <a:rPr kumimoji="1" lang="en-US" altLang="ja-JP" sz="2800" i="1" dirty="0" smtClean="0"/>
              <a:t>University of Tsukuba</a:t>
            </a:r>
            <a:endParaRPr kumimoji="1" lang="ja-JP" altLang="en-US" sz="2800" i="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図形グループ 27"/>
          <p:cNvGrpSpPr/>
          <p:nvPr/>
        </p:nvGrpSpPr>
        <p:grpSpPr>
          <a:xfrm>
            <a:off x="73500" y="3848340"/>
            <a:ext cx="6187440" cy="3063240"/>
            <a:chOff x="73500" y="3848340"/>
            <a:chExt cx="6187440" cy="3063240"/>
          </a:xfrm>
        </p:grpSpPr>
        <p:pic>
          <p:nvPicPr>
            <p:cNvPr id="15" name="図 14" descr="M51HaMIPS24_b.pdf"/>
            <p:cNvPicPr>
              <a:picLocks noChangeAspect="1"/>
            </p:cNvPicPr>
            <p:nvPr/>
          </p:nvPicPr>
          <p:blipFill>
            <a:blip r:embed="rId3"/>
            <a:stretch>
              <a:fillRect/>
            </a:stretch>
          </p:blipFill>
          <p:spPr>
            <a:xfrm>
              <a:off x="73500" y="3848340"/>
              <a:ext cx="6187440" cy="3063240"/>
            </a:xfrm>
            <a:prstGeom prst="rect">
              <a:avLst/>
            </a:prstGeom>
          </p:spPr>
        </p:pic>
        <p:sp>
          <p:nvSpPr>
            <p:cNvPr id="26" name="テキスト ボックス 25"/>
            <p:cNvSpPr txBox="1"/>
            <p:nvPr/>
          </p:nvSpPr>
          <p:spPr>
            <a:xfrm>
              <a:off x="969901" y="3892615"/>
              <a:ext cx="765955" cy="584776"/>
            </a:xfrm>
            <a:prstGeom prst="rect">
              <a:avLst/>
            </a:prstGeom>
            <a:noFill/>
          </p:spPr>
          <p:txBody>
            <a:bodyPr wrap="none" rtlCol="0">
              <a:spAutoFit/>
            </a:bodyPr>
            <a:lstStyle/>
            <a:p>
              <a:r>
                <a:rPr kumimoji="1" lang="en-US" altLang="ja-JP" sz="3200" dirty="0" smtClean="0">
                  <a:solidFill>
                    <a:schemeClr val="bg1"/>
                  </a:solidFill>
                </a:rPr>
                <a:t>H </a:t>
              </a:r>
              <a:r>
                <a:rPr kumimoji="1" lang="en-US" altLang="ja-JP" sz="3200" dirty="0" err="1" smtClean="0">
                  <a:solidFill>
                    <a:schemeClr val="bg1"/>
                  </a:solidFill>
                </a:rPr>
                <a:t>α</a:t>
              </a:r>
              <a:endParaRPr kumimoji="1" lang="ja-JP" altLang="en-US" sz="3200" dirty="0">
                <a:solidFill>
                  <a:schemeClr val="bg1"/>
                </a:solidFill>
              </a:endParaRPr>
            </a:p>
          </p:txBody>
        </p:sp>
        <p:sp>
          <p:nvSpPr>
            <p:cNvPr id="27" name="テキスト ボックス 26"/>
            <p:cNvSpPr txBox="1"/>
            <p:nvPr/>
          </p:nvSpPr>
          <p:spPr>
            <a:xfrm>
              <a:off x="3653805" y="3892615"/>
              <a:ext cx="1246856" cy="584776"/>
            </a:xfrm>
            <a:prstGeom prst="rect">
              <a:avLst/>
            </a:prstGeom>
            <a:noFill/>
          </p:spPr>
          <p:txBody>
            <a:bodyPr wrap="none" rtlCol="0">
              <a:spAutoFit/>
            </a:bodyPr>
            <a:lstStyle/>
            <a:p>
              <a:r>
                <a:rPr kumimoji="1" lang="en-US" altLang="ja-JP" sz="3200" dirty="0" smtClean="0">
                  <a:solidFill>
                    <a:schemeClr val="bg1"/>
                  </a:solidFill>
                </a:rPr>
                <a:t>24 </a:t>
              </a:r>
              <a:r>
                <a:rPr kumimoji="1" lang="en-US" altLang="ja-JP" sz="3200" dirty="0" err="1" smtClean="0">
                  <a:solidFill>
                    <a:schemeClr val="bg1"/>
                  </a:solidFill>
                </a:rPr>
                <a:t>μm</a:t>
              </a:r>
              <a:endParaRPr kumimoji="1" lang="ja-JP" altLang="en-US" sz="3200" dirty="0">
                <a:solidFill>
                  <a:schemeClr val="bg1"/>
                </a:solidFill>
              </a:endParaRPr>
            </a:p>
          </p:txBody>
        </p:sp>
      </p:grpSp>
      <p:sp>
        <p:nvSpPr>
          <p:cNvPr id="2" name="タイトル 1"/>
          <p:cNvSpPr>
            <a:spLocks noGrp="1"/>
          </p:cNvSpPr>
          <p:nvPr>
            <p:ph type="title"/>
          </p:nvPr>
        </p:nvSpPr>
        <p:spPr>
          <a:xfrm>
            <a:off x="457200" y="222262"/>
            <a:ext cx="8229600" cy="593807"/>
          </a:xfrm>
        </p:spPr>
        <p:txBody>
          <a:bodyPr>
            <a:normAutofit/>
          </a:bodyPr>
          <a:lstStyle/>
          <a:p>
            <a:r>
              <a:rPr lang="en-US" altLang="ja-JP" sz="3200" b="1" dirty="0" smtClean="0"/>
              <a:t>Spectral Line Survey of M 51</a:t>
            </a:r>
            <a:endParaRPr lang="ja-JP" altLang="en-US" sz="3200" b="1" dirty="0"/>
          </a:p>
        </p:txBody>
      </p:sp>
      <p:sp>
        <p:nvSpPr>
          <p:cNvPr id="3" name="コンテンツ プレースホルダ 2"/>
          <p:cNvSpPr>
            <a:spLocks noGrp="1"/>
          </p:cNvSpPr>
          <p:nvPr>
            <p:ph idx="1"/>
          </p:nvPr>
        </p:nvSpPr>
        <p:spPr>
          <a:xfrm>
            <a:off x="5583465" y="3363627"/>
            <a:ext cx="3834119" cy="458753"/>
          </a:xfrm>
        </p:spPr>
        <p:txBody>
          <a:bodyPr>
            <a:normAutofit/>
          </a:bodyPr>
          <a:lstStyle/>
          <a:p>
            <a:pPr>
              <a:buNone/>
            </a:pPr>
            <a:r>
              <a:rPr lang="en-US" altLang="ja-JP" sz="1800" i="1" dirty="0" err="1" smtClean="0"/>
              <a:t>d</a:t>
            </a:r>
            <a:r>
              <a:rPr lang="ja-JP" altLang="en-US" sz="1800" dirty="0" smtClean="0"/>
              <a:t>：</a:t>
            </a:r>
            <a:r>
              <a:rPr lang="en-US" altLang="ja-JP" sz="1800" b="1" dirty="0" smtClean="0">
                <a:latin typeface="Times New Roman"/>
                <a:cs typeface="Times New Roman"/>
              </a:rPr>
              <a:t>~</a:t>
            </a:r>
            <a:r>
              <a:rPr lang="en-US" altLang="ja-JP" sz="1800" dirty="0" smtClean="0"/>
              <a:t> 8.4 </a:t>
            </a:r>
            <a:r>
              <a:rPr lang="en-US" altLang="ja-JP" sz="1800" dirty="0" err="1" smtClean="0"/>
              <a:t>Mpc</a:t>
            </a:r>
            <a:r>
              <a:rPr lang="en-US" altLang="ja-JP" sz="1800" dirty="0" smtClean="0"/>
              <a:t> (</a:t>
            </a:r>
            <a:r>
              <a:rPr lang="en-US" altLang="ja-JP" sz="1800" dirty="0" err="1" smtClean="0"/>
              <a:t>Feldmeier</a:t>
            </a:r>
            <a:r>
              <a:rPr lang="en-US" altLang="ja-JP" sz="1800" dirty="0" smtClean="0"/>
              <a:t> et al. 1997)</a:t>
            </a:r>
          </a:p>
        </p:txBody>
      </p:sp>
      <p:pic>
        <p:nvPicPr>
          <p:cNvPr id="4" name="図 3" descr="M51-I-HST2002.jpeg"/>
          <p:cNvPicPr>
            <a:picLocks noChangeAspect="1"/>
          </p:cNvPicPr>
          <p:nvPr/>
        </p:nvPicPr>
        <p:blipFill>
          <a:blip r:embed="rId4"/>
          <a:stretch>
            <a:fillRect/>
          </a:stretch>
        </p:blipFill>
        <p:spPr>
          <a:xfrm>
            <a:off x="287067" y="951358"/>
            <a:ext cx="1983486" cy="2470912"/>
          </a:xfrm>
          <a:prstGeom prst="rect">
            <a:avLst/>
          </a:prstGeom>
        </p:spPr>
      </p:pic>
      <p:sp>
        <p:nvSpPr>
          <p:cNvPr id="6" name="テキスト ボックス 5"/>
          <p:cNvSpPr txBox="1"/>
          <p:nvPr/>
        </p:nvSpPr>
        <p:spPr>
          <a:xfrm>
            <a:off x="297922" y="989524"/>
            <a:ext cx="671979" cy="461665"/>
          </a:xfrm>
          <a:prstGeom prst="rect">
            <a:avLst/>
          </a:prstGeom>
          <a:noFill/>
        </p:spPr>
        <p:txBody>
          <a:bodyPr wrap="none" rtlCol="0">
            <a:spAutoFit/>
          </a:bodyPr>
          <a:lstStyle/>
          <a:p>
            <a:r>
              <a:rPr kumimoji="1" lang="en-US" altLang="ja-JP" sz="2400" dirty="0" smtClean="0">
                <a:solidFill>
                  <a:schemeClr val="bg1"/>
                </a:solidFill>
              </a:rPr>
              <a:t>HST</a:t>
            </a:r>
            <a:endParaRPr kumimoji="1" lang="ja-JP" altLang="en-US" sz="2400" dirty="0">
              <a:solidFill>
                <a:schemeClr val="bg1"/>
              </a:solidFill>
            </a:endParaRPr>
          </a:p>
        </p:txBody>
      </p:sp>
      <p:sp>
        <p:nvSpPr>
          <p:cNvPr id="10" name="テキスト ボックス 9"/>
          <p:cNvSpPr txBox="1"/>
          <p:nvPr/>
        </p:nvSpPr>
        <p:spPr>
          <a:xfrm>
            <a:off x="3022323" y="3422270"/>
            <a:ext cx="2457298" cy="400110"/>
          </a:xfrm>
          <a:prstGeom prst="rect">
            <a:avLst/>
          </a:prstGeom>
          <a:noFill/>
        </p:spPr>
        <p:txBody>
          <a:bodyPr wrap="none" rtlCol="0">
            <a:spAutoFit/>
          </a:bodyPr>
          <a:lstStyle/>
          <a:p>
            <a:r>
              <a:rPr kumimoji="1" lang="en-US" altLang="ja-JP" sz="2000" dirty="0" err="1" smtClean="0"/>
              <a:t>Schinnerer</a:t>
            </a:r>
            <a:r>
              <a:rPr kumimoji="1" lang="en-US" altLang="ja-JP" sz="2000" dirty="0" smtClean="0"/>
              <a:t> et al. 2013</a:t>
            </a:r>
            <a:endParaRPr kumimoji="1" lang="ja-JP" altLang="en-US" sz="2000" dirty="0"/>
          </a:p>
        </p:txBody>
      </p:sp>
      <p:pic>
        <p:nvPicPr>
          <p:cNvPr id="9" name="図 8" descr="The30mtelescopebrochure.jpg"/>
          <p:cNvPicPr>
            <a:picLocks noChangeAspect="1"/>
          </p:cNvPicPr>
          <p:nvPr/>
        </p:nvPicPr>
        <p:blipFill>
          <a:blip r:embed="rId5"/>
          <a:stretch>
            <a:fillRect/>
          </a:stretch>
        </p:blipFill>
        <p:spPr>
          <a:xfrm>
            <a:off x="7415453" y="754323"/>
            <a:ext cx="1591945" cy="1191768"/>
          </a:xfrm>
          <a:prstGeom prst="rect">
            <a:avLst/>
          </a:prstGeom>
        </p:spPr>
      </p:pic>
      <p:sp>
        <p:nvSpPr>
          <p:cNvPr id="12" name="コンテンツ プレースホルダ 2"/>
          <p:cNvSpPr txBox="1">
            <a:spLocks/>
          </p:cNvSpPr>
          <p:nvPr/>
        </p:nvSpPr>
        <p:spPr>
          <a:xfrm>
            <a:off x="5551513" y="1963078"/>
            <a:ext cx="1346121" cy="1406011"/>
          </a:xfrm>
          <a:prstGeom prst="rect">
            <a:avLst/>
          </a:prstGeom>
        </p:spPr>
        <p:txBody>
          <a:bodyPr vert="horz" lIns="91440" tIns="45720" rIns="91440" bIns="45720" rtlCol="0">
            <a:normAutofit/>
          </a:bodyPr>
          <a:lstStyle/>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lang="en-US" altLang="ja-JP" dirty="0" smtClean="0"/>
              <a:t>Date :</a:t>
            </a:r>
          </a:p>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lang="en-US" altLang="ja-JP" dirty="0" smtClean="0"/>
              <a:t>Frequency</a:t>
            </a:r>
            <a:r>
              <a:rPr lang="ja-JP" altLang="en-US" dirty="0" smtClean="0"/>
              <a:t>：</a:t>
            </a:r>
            <a:endParaRPr lang="en-US" altLang="ja-JP" dirty="0" smtClean="0"/>
          </a:p>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endParaRPr lang="en-US" altLang="ja-JP" dirty="0" smtClean="0"/>
          </a:p>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lang="en-US" altLang="ja-JP" dirty="0" smtClean="0"/>
              <a:t>Resolution :</a:t>
            </a:r>
          </a:p>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endParaRPr kumimoji="1" lang="en-US" altLang="ja-JP"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コンテンツ プレースホルダ 2"/>
          <p:cNvSpPr txBox="1">
            <a:spLocks/>
          </p:cNvSpPr>
          <p:nvPr/>
        </p:nvSpPr>
        <p:spPr>
          <a:xfrm>
            <a:off x="6797365" y="1992706"/>
            <a:ext cx="2281925" cy="1392357"/>
          </a:xfrm>
          <a:prstGeom prst="rect">
            <a:avLst/>
          </a:prstGeom>
        </p:spPr>
        <p:txBody>
          <a:bodyPr vert="horz" lIns="91440" tIns="45720" rIns="91440" bIns="45720" rtlCol="0">
            <a:normAutofit/>
          </a:bodyPr>
          <a:lstStyle/>
          <a:p>
            <a:pPr marL="342900" lvl="0" indent="-342900">
              <a:spcBef>
                <a:spcPct val="20000"/>
              </a:spcBef>
              <a:defRPr/>
            </a:pPr>
            <a:r>
              <a:rPr lang="en-US" altLang="ja-JP" dirty="0" smtClean="0">
                <a:latin typeface="+mj-ea"/>
                <a:ea typeface="+mj-ea"/>
              </a:rPr>
              <a:t>Dec. 2011, Aug. 2012</a:t>
            </a:r>
          </a:p>
          <a:p>
            <a:pPr marL="342900" lvl="0" indent="-342900">
              <a:spcBef>
                <a:spcPct val="20000"/>
              </a:spcBef>
              <a:defRPr/>
            </a:pPr>
            <a:r>
              <a:rPr lang="en-US" altLang="ja-JP" dirty="0" smtClean="0">
                <a:latin typeface="+mj-ea"/>
                <a:ea typeface="+mj-ea"/>
              </a:rPr>
              <a:t>83 – 116 GHz</a:t>
            </a:r>
          </a:p>
          <a:p>
            <a:pPr marL="342900" lvl="0" indent="-342900">
              <a:spcBef>
                <a:spcPct val="20000"/>
              </a:spcBef>
              <a:defRPr/>
            </a:pPr>
            <a:r>
              <a:rPr lang="en-US" altLang="ja-JP" dirty="0" smtClean="0">
                <a:latin typeface="+mj-ea"/>
                <a:ea typeface="+mj-ea"/>
              </a:rPr>
              <a:t>130 – 148 GHz</a:t>
            </a:r>
          </a:p>
          <a:p>
            <a:pPr marL="342900" lvl="0" indent="-342900">
              <a:spcBef>
                <a:spcPct val="20000"/>
              </a:spcBef>
              <a:defRPr/>
            </a:pPr>
            <a:r>
              <a:rPr lang="en-US" altLang="ja-JP" dirty="0" smtClean="0">
                <a:latin typeface="+mj-ea"/>
                <a:ea typeface="+mj-ea"/>
              </a:rPr>
              <a:t>30” -  17” (</a:t>
            </a:r>
            <a:r>
              <a:rPr lang="en-US" altLang="ja-JP" dirty="0" smtClean="0">
                <a:latin typeface="Osaka"/>
                <a:ea typeface="Osaka"/>
                <a:cs typeface="Osaka"/>
              </a:rPr>
              <a:t>~</a:t>
            </a:r>
            <a:r>
              <a:rPr lang="en-US" altLang="ja-JP" dirty="0" smtClean="0">
                <a:latin typeface="+mj-ea"/>
                <a:ea typeface="+mj-ea"/>
              </a:rPr>
              <a:t> 1 </a:t>
            </a:r>
            <a:r>
              <a:rPr lang="en-US" altLang="ja-JP" dirty="0" err="1" smtClean="0">
                <a:latin typeface="+mj-ea"/>
                <a:ea typeface="+mj-ea"/>
              </a:rPr>
              <a:t>kpc</a:t>
            </a:r>
            <a:r>
              <a:rPr lang="en-US" altLang="ja-JP" dirty="0" smtClean="0">
                <a:latin typeface="+mj-ea"/>
                <a:ea typeface="+mj-ea"/>
              </a:rPr>
              <a:t>)</a:t>
            </a:r>
          </a:p>
        </p:txBody>
      </p:sp>
      <p:sp>
        <p:nvSpPr>
          <p:cNvPr id="14" name="テキスト ボックス 13"/>
          <p:cNvSpPr txBox="1"/>
          <p:nvPr/>
        </p:nvSpPr>
        <p:spPr>
          <a:xfrm>
            <a:off x="5679825" y="1118291"/>
            <a:ext cx="1527431" cy="461665"/>
          </a:xfrm>
          <a:prstGeom prst="rect">
            <a:avLst/>
          </a:prstGeom>
          <a:noFill/>
        </p:spPr>
        <p:txBody>
          <a:bodyPr wrap="none" rtlCol="0">
            <a:spAutoFit/>
          </a:bodyPr>
          <a:lstStyle/>
          <a:p>
            <a:r>
              <a:rPr lang="en-US" altLang="ja-JP" sz="2400" b="1" u="sng" dirty="0" smtClean="0"/>
              <a:t>IRAM 30m</a:t>
            </a:r>
            <a:endParaRPr lang="ja-JP" altLang="en-US" sz="2400" b="1" u="sng" dirty="0"/>
          </a:p>
        </p:txBody>
      </p:sp>
      <p:pic>
        <p:nvPicPr>
          <p:cNvPr id="18" name="図 17" descr="ObsPos.pdf"/>
          <p:cNvPicPr>
            <a:picLocks noChangeAspect="1"/>
          </p:cNvPicPr>
          <p:nvPr/>
        </p:nvPicPr>
        <p:blipFill>
          <a:blip r:embed="rId6"/>
          <a:stretch>
            <a:fillRect/>
          </a:stretch>
        </p:blipFill>
        <p:spPr>
          <a:xfrm>
            <a:off x="2416381" y="907602"/>
            <a:ext cx="3063240" cy="2689860"/>
          </a:xfrm>
          <a:prstGeom prst="rect">
            <a:avLst/>
          </a:prstGeom>
        </p:spPr>
      </p:pic>
      <p:grpSp>
        <p:nvGrpSpPr>
          <p:cNvPr id="16" name="図形グループ 15"/>
          <p:cNvGrpSpPr/>
          <p:nvPr/>
        </p:nvGrpSpPr>
        <p:grpSpPr>
          <a:xfrm>
            <a:off x="4892822" y="3969560"/>
            <a:ext cx="3882969" cy="2646616"/>
            <a:chOff x="4520370" y="2750720"/>
            <a:chExt cx="3882969" cy="2646616"/>
          </a:xfrm>
        </p:grpSpPr>
        <p:grpSp>
          <p:nvGrpSpPr>
            <p:cNvPr id="17" name="図形グループ 13"/>
            <p:cNvGrpSpPr/>
            <p:nvPr/>
          </p:nvGrpSpPr>
          <p:grpSpPr>
            <a:xfrm>
              <a:off x="5087058" y="2750720"/>
              <a:ext cx="3316281" cy="1015663"/>
              <a:chOff x="5087058" y="2750720"/>
              <a:chExt cx="3316281" cy="1015663"/>
            </a:xfrm>
          </p:grpSpPr>
          <p:sp>
            <p:nvSpPr>
              <p:cNvPr id="22" name="テキスト ボックス 21"/>
              <p:cNvSpPr txBox="1"/>
              <p:nvPr/>
            </p:nvSpPr>
            <p:spPr>
              <a:xfrm>
                <a:off x="6291856" y="2750720"/>
                <a:ext cx="2111483" cy="1015663"/>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sz="2000" b="1" dirty="0" smtClean="0"/>
                  <a:t>P1</a:t>
                </a:r>
              </a:p>
              <a:p>
                <a:r>
                  <a:rPr lang="en-US" altLang="ja-JP" sz="2000" b="1" dirty="0" smtClean="0"/>
                  <a:t>SFR</a:t>
                </a:r>
                <a:r>
                  <a:rPr lang="en-US" altLang="ja-JP" sz="2000" dirty="0" smtClean="0"/>
                  <a:t>: 0.055 M</a:t>
                </a:r>
                <a:r>
                  <a:rPr lang="en-US" altLang="ja-JP" sz="2000" baseline="-25000" dirty="0" smtClean="0">
                    <a:latin typeface="Wingdings"/>
                    <a:ea typeface="Wingdings"/>
                    <a:cs typeface="Wingdings"/>
                  </a:rPr>
                  <a:t></a:t>
                </a:r>
                <a:r>
                  <a:rPr lang="en-US" altLang="ja-JP" sz="2000" dirty="0" smtClean="0"/>
                  <a:t> yr</a:t>
                </a:r>
                <a:r>
                  <a:rPr lang="en-US" altLang="ja-JP" sz="2000" baseline="30000" dirty="0" smtClean="0"/>
                  <a:t>-1</a:t>
                </a:r>
              </a:p>
              <a:p>
                <a:r>
                  <a:rPr kumimoji="1" lang="en-US" altLang="ja-JP" sz="2000" b="1" dirty="0" smtClean="0"/>
                  <a:t>SFE</a:t>
                </a:r>
                <a:r>
                  <a:rPr kumimoji="1" lang="en-US" altLang="ja-JP" sz="2000" dirty="0" smtClean="0"/>
                  <a:t>: 4.5 </a:t>
                </a:r>
                <a:r>
                  <a:rPr kumimoji="1" lang="en-US" altLang="ja-JP" sz="2000" dirty="0" err="1" smtClean="0"/>
                  <a:t>x</a:t>
                </a:r>
                <a:r>
                  <a:rPr kumimoji="1" lang="en-US" altLang="ja-JP" sz="2000" dirty="0" smtClean="0"/>
                  <a:t> 10</a:t>
                </a:r>
                <a:r>
                  <a:rPr kumimoji="1" lang="en-US" altLang="ja-JP" sz="2000" baseline="30000" dirty="0" smtClean="0"/>
                  <a:t>-10 </a:t>
                </a:r>
                <a:r>
                  <a:rPr kumimoji="1" lang="en-US" altLang="ja-JP" sz="2000" dirty="0" smtClean="0"/>
                  <a:t>yr</a:t>
                </a:r>
                <a:r>
                  <a:rPr kumimoji="1" lang="en-US" altLang="ja-JP" sz="2000" baseline="30000" dirty="0" smtClean="0"/>
                  <a:t>-1</a:t>
                </a:r>
                <a:endParaRPr kumimoji="1" lang="ja-JP" altLang="en-US" sz="2000" baseline="30000" dirty="0"/>
              </a:p>
            </p:txBody>
          </p:sp>
          <p:cxnSp>
            <p:nvCxnSpPr>
              <p:cNvPr id="23" name="直線矢印コネクタ 22"/>
              <p:cNvCxnSpPr>
                <a:stCxn id="22" idx="1"/>
              </p:cNvCxnSpPr>
              <p:nvPr/>
            </p:nvCxnSpPr>
            <p:spPr>
              <a:xfrm rot="10800000" flipV="1">
                <a:off x="5087058" y="3258551"/>
                <a:ext cx="1204799" cy="428915"/>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9" name="図形グループ 14"/>
            <p:cNvGrpSpPr/>
            <p:nvPr/>
          </p:nvGrpSpPr>
          <p:grpSpPr>
            <a:xfrm>
              <a:off x="4520370" y="4381673"/>
              <a:ext cx="3882969" cy="1015663"/>
              <a:chOff x="4520370" y="4381673"/>
              <a:chExt cx="3882969" cy="1015663"/>
            </a:xfrm>
          </p:grpSpPr>
          <p:sp>
            <p:nvSpPr>
              <p:cNvPr id="20" name="テキスト ボックス 19"/>
              <p:cNvSpPr txBox="1"/>
              <p:nvPr/>
            </p:nvSpPr>
            <p:spPr>
              <a:xfrm>
                <a:off x="6291856" y="4381673"/>
                <a:ext cx="2111483" cy="1015663"/>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sz="2000" b="1" dirty="0" smtClean="0"/>
                  <a:t>P2</a:t>
                </a:r>
              </a:p>
              <a:p>
                <a:r>
                  <a:rPr lang="en-US" altLang="ja-JP" sz="2000" b="1" dirty="0" smtClean="0"/>
                  <a:t>SFR</a:t>
                </a:r>
                <a:r>
                  <a:rPr lang="en-US" altLang="ja-JP" sz="2000" dirty="0" smtClean="0"/>
                  <a:t>: 0.022 M</a:t>
                </a:r>
                <a:r>
                  <a:rPr lang="en-US" altLang="ja-JP" sz="2000" baseline="-25000" dirty="0" smtClean="0">
                    <a:latin typeface="Wingdings"/>
                    <a:ea typeface="Wingdings"/>
                    <a:cs typeface="Wingdings"/>
                  </a:rPr>
                  <a:t></a:t>
                </a:r>
                <a:r>
                  <a:rPr lang="en-US" altLang="ja-JP" sz="2000" dirty="0" smtClean="0"/>
                  <a:t> yr</a:t>
                </a:r>
                <a:r>
                  <a:rPr lang="en-US" altLang="ja-JP" sz="2000" baseline="30000" dirty="0" smtClean="0"/>
                  <a:t>-1</a:t>
                </a:r>
              </a:p>
              <a:p>
                <a:r>
                  <a:rPr kumimoji="1" lang="en-US" altLang="ja-JP" sz="2000" b="1" dirty="0" smtClean="0"/>
                  <a:t>SFE</a:t>
                </a:r>
                <a:r>
                  <a:rPr kumimoji="1" lang="en-US" altLang="ja-JP" sz="2000" dirty="0" smtClean="0"/>
                  <a:t>: 2.9 </a:t>
                </a:r>
                <a:r>
                  <a:rPr kumimoji="1" lang="en-US" altLang="ja-JP" sz="2000" dirty="0" err="1" smtClean="0"/>
                  <a:t>x</a:t>
                </a:r>
                <a:r>
                  <a:rPr kumimoji="1" lang="en-US" altLang="ja-JP" sz="2000" dirty="0" smtClean="0"/>
                  <a:t> 10</a:t>
                </a:r>
                <a:r>
                  <a:rPr kumimoji="1" lang="en-US" altLang="ja-JP" sz="2000" baseline="30000" dirty="0" smtClean="0"/>
                  <a:t>-10 </a:t>
                </a:r>
                <a:r>
                  <a:rPr kumimoji="1" lang="en-US" altLang="ja-JP" sz="2000" dirty="0" smtClean="0"/>
                  <a:t>yr</a:t>
                </a:r>
                <a:r>
                  <a:rPr kumimoji="1" lang="en-US" altLang="ja-JP" sz="2000" baseline="30000" dirty="0" smtClean="0"/>
                  <a:t>-1</a:t>
                </a:r>
                <a:endParaRPr kumimoji="1" lang="ja-JP" altLang="en-US" sz="2000" baseline="30000" dirty="0"/>
              </a:p>
            </p:txBody>
          </p:sp>
          <p:cxnSp>
            <p:nvCxnSpPr>
              <p:cNvPr id="21" name="直線矢印コネクタ 20"/>
              <p:cNvCxnSpPr>
                <a:stCxn id="20" idx="1"/>
              </p:cNvCxnSpPr>
              <p:nvPr/>
            </p:nvCxnSpPr>
            <p:spPr>
              <a:xfrm rot="10800000">
                <a:off x="4520370" y="4598407"/>
                <a:ext cx="1771486" cy="29109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7000"/>
            <a:ext cx="8229600" cy="656695"/>
          </a:xfrm>
        </p:spPr>
        <p:txBody>
          <a:bodyPr>
            <a:normAutofit/>
          </a:bodyPr>
          <a:lstStyle/>
          <a:p>
            <a:r>
              <a:rPr lang="en-US" altLang="ja-JP" sz="3200" b="1" dirty="0" smtClean="0"/>
              <a:t>Comparison between Positions 1 and 2</a:t>
            </a:r>
            <a:endParaRPr lang="ja-JP" altLang="en-US" sz="3200" b="1" dirty="0"/>
          </a:p>
        </p:txBody>
      </p:sp>
      <p:pic>
        <p:nvPicPr>
          <p:cNvPr id="6" name="図 5" descr="M51P1P2_3mm_IRAM30m.png"/>
          <p:cNvPicPr>
            <a:picLocks noChangeAspect="1"/>
          </p:cNvPicPr>
          <p:nvPr/>
        </p:nvPicPr>
        <p:blipFill>
          <a:blip r:embed="rId3"/>
          <a:stretch>
            <a:fillRect/>
          </a:stretch>
        </p:blipFill>
        <p:spPr>
          <a:xfrm>
            <a:off x="69270" y="954944"/>
            <a:ext cx="8918575" cy="4375150"/>
          </a:xfrm>
          <a:prstGeom prst="rect">
            <a:avLst/>
          </a:prstGeom>
        </p:spPr>
      </p:pic>
      <p:sp>
        <p:nvSpPr>
          <p:cNvPr id="7" name="テキスト ボックス 6"/>
          <p:cNvSpPr txBox="1"/>
          <p:nvPr/>
        </p:nvSpPr>
        <p:spPr>
          <a:xfrm>
            <a:off x="457200" y="5346482"/>
            <a:ext cx="2786039" cy="461665"/>
          </a:xfrm>
          <a:prstGeom prst="rect">
            <a:avLst/>
          </a:prstGeom>
          <a:noFill/>
        </p:spPr>
        <p:txBody>
          <a:bodyPr wrap="none" rtlCol="0">
            <a:spAutoFit/>
          </a:bodyPr>
          <a:lstStyle/>
          <a:p>
            <a:r>
              <a:rPr kumimoji="1" lang="en-US" altLang="ja-JP" sz="2400" b="1" dirty="0" smtClean="0"/>
              <a:t>Identified molecules</a:t>
            </a:r>
            <a:endParaRPr kumimoji="1" lang="ja-JP" altLang="en-US" sz="2400" b="1" dirty="0"/>
          </a:p>
        </p:txBody>
      </p:sp>
      <p:sp>
        <p:nvSpPr>
          <p:cNvPr id="8" name="テキスト ボックス 7"/>
          <p:cNvSpPr txBox="1"/>
          <p:nvPr/>
        </p:nvSpPr>
        <p:spPr>
          <a:xfrm>
            <a:off x="3812229" y="5550913"/>
            <a:ext cx="775836" cy="369332"/>
          </a:xfrm>
          <a:prstGeom prst="rect">
            <a:avLst/>
          </a:prstGeom>
          <a:noFill/>
        </p:spPr>
        <p:txBody>
          <a:bodyPr wrap="none" rtlCol="0">
            <a:spAutoFit/>
          </a:bodyPr>
          <a:lstStyle/>
          <a:p>
            <a:r>
              <a:rPr kumimoji="1" lang="en-US" altLang="ja-JP" dirty="0" smtClean="0"/>
              <a:t>c-C</a:t>
            </a:r>
            <a:r>
              <a:rPr kumimoji="1" lang="en-US" altLang="ja-JP" baseline="-25000" dirty="0" smtClean="0"/>
              <a:t>3</a:t>
            </a:r>
            <a:r>
              <a:rPr kumimoji="1" lang="en-US" altLang="ja-JP" dirty="0" smtClean="0"/>
              <a:t>H</a:t>
            </a:r>
            <a:r>
              <a:rPr kumimoji="1" lang="en-US" altLang="ja-JP" baseline="-25000" dirty="0" smtClean="0"/>
              <a:t>2</a:t>
            </a:r>
            <a:endParaRPr kumimoji="1" lang="ja-JP" altLang="en-US" baseline="-25000" dirty="0"/>
          </a:p>
        </p:txBody>
      </p:sp>
      <p:sp>
        <p:nvSpPr>
          <p:cNvPr id="9" name="テキスト ボックス 8"/>
          <p:cNvSpPr txBox="1"/>
          <p:nvPr/>
        </p:nvSpPr>
        <p:spPr>
          <a:xfrm>
            <a:off x="6216387" y="5550913"/>
            <a:ext cx="574647" cy="369332"/>
          </a:xfrm>
          <a:prstGeom prst="rect">
            <a:avLst/>
          </a:prstGeom>
          <a:noFill/>
        </p:spPr>
        <p:txBody>
          <a:bodyPr wrap="none" rtlCol="0">
            <a:spAutoFit/>
          </a:bodyPr>
          <a:lstStyle/>
          <a:p>
            <a:r>
              <a:rPr kumimoji="1" lang="en-US" altLang="ja-JP" dirty="0" smtClean="0"/>
              <a:t>CCH</a:t>
            </a:r>
            <a:endParaRPr kumimoji="1" lang="ja-JP" altLang="en-US" baseline="-25000" dirty="0"/>
          </a:p>
        </p:txBody>
      </p:sp>
      <p:sp>
        <p:nvSpPr>
          <p:cNvPr id="10" name="テキスト ボックス 9"/>
          <p:cNvSpPr txBox="1"/>
          <p:nvPr/>
        </p:nvSpPr>
        <p:spPr>
          <a:xfrm>
            <a:off x="6802057" y="5550913"/>
            <a:ext cx="751378" cy="369332"/>
          </a:xfrm>
          <a:prstGeom prst="rect">
            <a:avLst/>
          </a:prstGeom>
          <a:noFill/>
        </p:spPr>
        <p:txBody>
          <a:bodyPr wrap="none" rtlCol="0">
            <a:spAutoFit/>
          </a:bodyPr>
          <a:lstStyle/>
          <a:p>
            <a:r>
              <a:rPr kumimoji="1" lang="en-US" altLang="ja-JP" dirty="0" smtClean="0"/>
              <a:t>HNCO</a:t>
            </a:r>
            <a:endParaRPr kumimoji="1" lang="ja-JP" altLang="en-US" baseline="-25000" dirty="0"/>
          </a:p>
        </p:txBody>
      </p:sp>
      <p:sp>
        <p:nvSpPr>
          <p:cNvPr id="11" name="テキスト ボックス 10"/>
          <p:cNvSpPr txBox="1"/>
          <p:nvPr/>
        </p:nvSpPr>
        <p:spPr>
          <a:xfrm>
            <a:off x="7564458" y="5550913"/>
            <a:ext cx="600570" cy="369332"/>
          </a:xfrm>
          <a:prstGeom prst="rect">
            <a:avLst/>
          </a:prstGeom>
          <a:noFill/>
        </p:spPr>
        <p:txBody>
          <a:bodyPr wrap="none" rtlCol="0">
            <a:spAutoFit/>
          </a:bodyPr>
          <a:lstStyle/>
          <a:p>
            <a:r>
              <a:rPr kumimoji="1" lang="en-US" altLang="ja-JP" dirty="0" smtClean="0"/>
              <a:t>HCN</a:t>
            </a:r>
            <a:endParaRPr kumimoji="1" lang="ja-JP" altLang="en-US" baseline="-25000" dirty="0"/>
          </a:p>
        </p:txBody>
      </p:sp>
      <p:sp>
        <p:nvSpPr>
          <p:cNvPr id="12" name="テキスト ボックス 11"/>
          <p:cNvSpPr txBox="1"/>
          <p:nvPr/>
        </p:nvSpPr>
        <p:spPr>
          <a:xfrm>
            <a:off x="8176048" y="5550913"/>
            <a:ext cx="684803" cy="369332"/>
          </a:xfrm>
          <a:prstGeom prst="rect">
            <a:avLst/>
          </a:prstGeom>
          <a:noFill/>
        </p:spPr>
        <p:txBody>
          <a:bodyPr wrap="none" rtlCol="0">
            <a:spAutoFit/>
          </a:bodyPr>
          <a:lstStyle/>
          <a:p>
            <a:r>
              <a:rPr kumimoji="1" lang="en-US" altLang="ja-JP" dirty="0" smtClean="0"/>
              <a:t>HCO</a:t>
            </a:r>
            <a:r>
              <a:rPr kumimoji="1" lang="en-US" altLang="ja-JP" baseline="30000" dirty="0" smtClean="0"/>
              <a:t>+</a:t>
            </a:r>
            <a:endParaRPr kumimoji="1" lang="ja-JP" altLang="en-US" baseline="30000" dirty="0"/>
          </a:p>
        </p:txBody>
      </p:sp>
      <p:sp>
        <p:nvSpPr>
          <p:cNvPr id="13" name="テキスト ボックス 12"/>
          <p:cNvSpPr txBox="1"/>
          <p:nvPr/>
        </p:nvSpPr>
        <p:spPr>
          <a:xfrm>
            <a:off x="3812229" y="5891382"/>
            <a:ext cx="607859" cy="369332"/>
          </a:xfrm>
          <a:prstGeom prst="rect">
            <a:avLst/>
          </a:prstGeom>
          <a:noFill/>
        </p:spPr>
        <p:txBody>
          <a:bodyPr wrap="none" rtlCol="0">
            <a:spAutoFit/>
          </a:bodyPr>
          <a:lstStyle/>
          <a:p>
            <a:r>
              <a:rPr kumimoji="1" lang="en-US" altLang="ja-JP" dirty="0" smtClean="0"/>
              <a:t>HNC</a:t>
            </a:r>
            <a:endParaRPr kumimoji="1" lang="ja-JP" altLang="en-US" baseline="-25000" dirty="0"/>
          </a:p>
        </p:txBody>
      </p:sp>
      <p:sp>
        <p:nvSpPr>
          <p:cNvPr id="14" name="テキスト ボックス 13"/>
          <p:cNvSpPr txBox="1"/>
          <p:nvPr/>
        </p:nvSpPr>
        <p:spPr>
          <a:xfrm>
            <a:off x="4599088" y="5891382"/>
            <a:ext cx="633507" cy="369332"/>
          </a:xfrm>
          <a:prstGeom prst="rect">
            <a:avLst/>
          </a:prstGeom>
          <a:noFill/>
        </p:spPr>
        <p:txBody>
          <a:bodyPr wrap="none" rtlCol="0">
            <a:spAutoFit/>
          </a:bodyPr>
          <a:lstStyle/>
          <a:p>
            <a:r>
              <a:rPr kumimoji="1" lang="en-US" altLang="ja-JP" dirty="0" smtClean="0"/>
              <a:t>N</a:t>
            </a:r>
            <a:r>
              <a:rPr kumimoji="1" lang="en-US" altLang="ja-JP" baseline="-25000" dirty="0" smtClean="0"/>
              <a:t>2</a:t>
            </a:r>
            <a:r>
              <a:rPr kumimoji="1" lang="en-US" altLang="ja-JP" dirty="0" smtClean="0"/>
              <a:t>H</a:t>
            </a:r>
            <a:r>
              <a:rPr kumimoji="1" lang="en-US" altLang="ja-JP" baseline="30000" dirty="0" smtClean="0"/>
              <a:t>+</a:t>
            </a:r>
            <a:endParaRPr kumimoji="1" lang="ja-JP" altLang="en-US" baseline="30000" dirty="0"/>
          </a:p>
        </p:txBody>
      </p:sp>
      <p:sp>
        <p:nvSpPr>
          <p:cNvPr id="15" name="テキスト ボックス 14"/>
          <p:cNvSpPr txBox="1"/>
          <p:nvPr/>
        </p:nvSpPr>
        <p:spPr>
          <a:xfrm>
            <a:off x="6105836" y="5891382"/>
            <a:ext cx="826218" cy="369332"/>
          </a:xfrm>
          <a:prstGeom prst="rect">
            <a:avLst/>
          </a:prstGeom>
          <a:noFill/>
        </p:spPr>
        <p:txBody>
          <a:bodyPr wrap="none" rtlCol="0">
            <a:spAutoFit/>
          </a:bodyPr>
          <a:lstStyle/>
          <a:p>
            <a:r>
              <a:rPr kumimoji="1" lang="en-US" altLang="ja-JP" dirty="0" smtClean="0"/>
              <a:t>CH</a:t>
            </a:r>
            <a:r>
              <a:rPr kumimoji="1" lang="en-US" altLang="ja-JP" baseline="-25000" dirty="0" smtClean="0"/>
              <a:t>3</a:t>
            </a:r>
            <a:r>
              <a:rPr kumimoji="1" lang="en-US" altLang="ja-JP" dirty="0" smtClean="0"/>
              <a:t>OH</a:t>
            </a:r>
            <a:endParaRPr kumimoji="1" lang="ja-JP" altLang="en-US" baseline="-25000" dirty="0"/>
          </a:p>
        </p:txBody>
      </p:sp>
      <p:sp>
        <p:nvSpPr>
          <p:cNvPr id="16" name="テキスト ボックス 15"/>
          <p:cNvSpPr txBox="1"/>
          <p:nvPr/>
        </p:nvSpPr>
        <p:spPr>
          <a:xfrm>
            <a:off x="6973972" y="5891382"/>
            <a:ext cx="415498" cy="369332"/>
          </a:xfrm>
          <a:prstGeom prst="rect">
            <a:avLst/>
          </a:prstGeom>
          <a:noFill/>
        </p:spPr>
        <p:txBody>
          <a:bodyPr wrap="none" rtlCol="0">
            <a:spAutoFit/>
          </a:bodyPr>
          <a:lstStyle/>
          <a:p>
            <a:r>
              <a:rPr kumimoji="1" lang="en-US" altLang="ja-JP" dirty="0" smtClean="0"/>
              <a:t>CS</a:t>
            </a:r>
            <a:endParaRPr kumimoji="1" lang="ja-JP" altLang="en-US" baseline="-25000" dirty="0"/>
          </a:p>
        </p:txBody>
      </p:sp>
      <p:sp>
        <p:nvSpPr>
          <p:cNvPr id="17" name="テキスト ボックス 16"/>
          <p:cNvSpPr txBox="1"/>
          <p:nvPr/>
        </p:nvSpPr>
        <p:spPr>
          <a:xfrm>
            <a:off x="8176048" y="5891382"/>
            <a:ext cx="616575" cy="369332"/>
          </a:xfrm>
          <a:prstGeom prst="rect">
            <a:avLst/>
          </a:prstGeom>
          <a:noFill/>
        </p:spPr>
        <p:txBody>
          <a:bodyPr wrap="none" rtlCol="0">
            <a:spAutoFit/>
          </a:bodyPr>
          <a:lstStyle/>
          <a:p>
            <a:r>
              <a:rPr kumimoji="1" lang="en-US" altLang="ja-JP" dirty="0" smtClean="0"/>
              <a:t>C</a:t>
            </a:r>
            <a:r>
              <a:rPr kumimoji="1" lang="en-US" altLang="ja-JP" baseline="30000" dirty="0" smtClean="0"/>
              <a:t>18</a:t>
            </a:r>
            <a:r>
              <a:rPr kumimoji="1" lang="en-US" altLang="ja-JP" dirty="0" smtClean="0"/>
              <a:t>O</a:t>
            </a:r>
            <a:endParaRPr kumimoji="1" lang="ja-JP" altLang="en-US" baseline="-25000" dirty="0"/>
          </a:p>
        </p:txBody>
      </p:sp>
      <p:sp>
        <p:nvSpPr>
          <p:cNvPr id="18" name="テキスト ボックス 17"/>
          <p:cNvSpPr txBox="1"/>
          <p:nvPr/>
        </p:nvSpPr>
        <p:spPr>
          <a:xfrm>
            <a:off x="3812229" y="6247625"/>
            <a:ext cx="614546" cy="369332"/>
          </a:xfrm>
          <a:prstGeom prst="rect">
            <a:avLst/>
          </a:prstGeom>
          <a:noFill/>
        </p:spPr>
        <p:txBody>
          <a:bodyPr wrap="none" rtlCol="0">
            <a:spAutoFit/>
          </a:bodyPr>
          <a:lstStyle/>
          <a:p>
            <a:r>
              <a:rPr kumimoji="1" lang="en-US" altLang="ja-JP" baseline="30000" dirty="0" smtClean="0"/>
              <a:t>13</a:t>
            </a:r>
            <a:r>
              <a:rPr kumimoji="1" lang="en-US" altLang="ja-JP" dirty="0" smtClean="0"/>
              <a:t>CO</a:t>
            </a:r>
            <a:endParaRPr kumimoji="1" lang="ja-JP" altLang="en-US" baseline="-25000" dirty="0"/>
          </a:p>
        </p:txBody>
      </p:sp>
      <p:sp>
        <p:nvSpPr>
          <p:cNvPr id="19" name="テキスト ボックス 18"/>
          <p:cNvSpPr txBox="1"/>
          <p:nvPr/>
        </p:nvSpPr>
        <p:spPr>
          <a:xfrm>
            <a:off x="5366673" y="6247625"/>
            <a:ext cx="456751" cy="369332"/>
          </a:xfrm>
          <a:prstGeom prst="rect">
            <a:avLst/>
          </a:prstGeom>
          <a:noFill/>
        </p:spPr>
        <p:txBody>
          <a:bodyPr wrap="none" rtlCol="0">
            <a:spAutoFit/>
          </a:bodyPr>
          <a:lstStyle/>
          <a:p>
            <a:r>
              <a:rPr kumimoji="1" lang="en-US" altLang="ja-JP" dirty="0" smtClean="0"/>
              <a:t>CN</a:t>
            </a:r>
            <a:endParaRPr kumimoji="1" lang="ja-JP" altLang="en-US" baseline="-25000" dirty="0"/>
          </a:p>
        </p:txBody>
      </p:sp>
      <p:sp>
        <p:nvSpPr>
          <p:cNvPr id="20" name="テキスト ボックス 19"/>
          <p:cNvSpPr txBox="1"/>
          <p:nvPr/>
        </p:nvSpPr>
        <p:spPr>
          <a:xfrm>
            <a:off x="6105836" y="6247625"/>
            <a:ext cx="614546" cy="369332"/>
          </a:xfrm>
          <a:prstGeom prst="rect">
            <a:avLst/>
          </a:prstGeom>
          <a:noFill/>
        </p:spPr>
        <p:txBody>
          <a:bodyPr wrap="none" rtlCol="0">
            <a:spAutoFit/>
          </a:bodyPr>
          <a:lstStyle/>
          <a:p>
            <a:r>
              <a:rPr kumimoji="1" lang="en-US" altLang="ja-JP" baseline="30000" dirty="0" smtClean="0"/>
              <a:t>12</a:t>
            </a:r>
            <a:r>
              <a:rPr kumimoji="1" lang="en-US" altLang="ja-JP" dirty="0" smtClean="0"/>
              <a:t>CO</a:t>
            </a:r>
            <a:endParaRPr kumimoji="1" lang="ja-JP" altLang="en-US" baseline="-25000" dirty="0"/>
          </a:p>
        </p:txBody>
      </p:sp>
      <p:sp>
        <p:nvSpPr>
          <p:cNvPr id="21" name="テキスト ボックス 20"/>
          <p:cNvSpPr txBox="1"/>
          <p:nvPr/>
        </p:nvSpPr>
        <p:spPr>
          <a:xfrm>
            <a:off x="6973972" y="6247625"/>
            <a:ext cx="680370" cy="369332"/>
          </a:xfrm>
          <a:prstGeom prst="rect">
            <a:avLst/>
          </a:prstGeom>
          <a:noFill/>
        </p:spPr>
        <p:txBody>
          <a:bodyPr wrap="none" rtlCol="0">
            <a:spAutoFit/>
          </a:bodyPr>
          <a:lstStyle/>
          <a:p>
            <a:r>
              <a:rPr kumimoji="1" lang="en-US" altLang="ja-JP" dirty="0" smtClean="0"/>
              <a:t>H</a:t>
            </a:r>
            <a:r>
              <a:rPr kumimoji="1" lang="en-US" altLang="ja-JP" baseline="-25000" dirty="0" smtClean="0"/>
              <a:t>2</a:t>
            </a:r>
            <a:r>
              <a:rPr kumimoji="1" lang="en-US" altLang="ja-JP" dirty="0" smtClean="0"/>
              <a:t>CO</a:t>
            </a:r>
            <a:endParaRPr kumimoji="1" lang="ja-JP" altLang="en-US" baseline="-25000" dirty="0"/>
          </a:p>
        </p:txBody>
      </p:sp>
      <p:sp>
        <p:nvSpPr>
          <p:cNvPr id="22" name="テキスト ボックス 21"/>
          <p:cNvSpPr txBox="1"/>
          <p:nvPr/>
        </p:nvSpPr>
        <p:spPr>
          <a:xfrm>
            <a:off x="4599088" y="5550913"/>
            <a:ext cx="756562" cy="369332"/>
          </a:xfrm>
          <a:prstGeom prst="rect">
            <a:avLst/>
          </a:prstGeom>
          <a:noFill/>
        </p:spPr>
        <p:txBody>
          <a:bodyPr wrap="none" rtlCol="0">
            <a:spAutoFit/>
          </a:bodyPr>
          <a:lstStyle/>
          <a:p>
            <a:r>
              <a:rPr kumimoji="1" lang="en-US" altLang="ja-JP" dirty="0" smtClean="0"/>
              <a:t>H</a:t>
            </a:r>
            <a:r>
              <a:rPr kumimoji="1" lang="en-US" altLang="ja-JP" baseline="30000" dirty="0" smtClean="0"/>
              <a:t>13</a:t>
            </a:r>
            <a:r>
              <a:rPr kumimoji="1" lang="en-US" altLang="ja-JP" dirty="0" smtClean="0"/>
              <a:t>CN</a:t>
            </a:r>
            <a:endParaRPr kumimoji="1" lang="ja-JP" altLang="en-US" baseline="-25000" dirty="0"/>
          </a:p>
        </p:txBody>
      </p:sp>
      <p:sp>
        <p:nvSpPr>
          <p:cNvPr id="23" name="テキスト ボックス 22"/>
          <p:cNvSpPr txBox="1"/>
          <p:nvPr/>
        </p:nvSpPr>
        <p:spPr>
          <a:xfrm>
            <a:off x="7564458" y="5891382"/>
            <a:ext cx="443563" cy="369332"/>
          </a:xfrm>
          <a:prstGeom prst="rect">
            <a:avLst/>
          </a:prstGeom>
          <a:noFill/>
        </p:spPr>
        <p:txBody>
          <a:bodyPr wrap="none" rtlCol="0">
            <a:spAutoFit/>
          </a:bodyPr>
          <a:lstStyle/>
          <a:p>
            <a:r>
              <a:rPr kumimoji="1" lang="en-US" altLang="ja-JP" dirty="0" smtClean="0"/>
              <a:t>SO</a:t>
            </a:r>
            <a:endParaRPr kumimoji="1" lang="ja-JP" altLang="en-US" baseline="-25000" dirty="0"/>
          </a:p>
        </p:txBody>
      </p:sp>
      <p:sp>
        <p:nvSpPr>
          <p:cNvPr id="24" name="テキスト ボックス 23"/>
          <p:cNvSpPr txBox="1"/>
          <p:nvPr/>
        </p:nvSpPr>
        <p:spPr>
          <a:xfrm>
            <a:off x="5366673" y="5891382"/>
            <a:ext cx="569800" cy="369332"/>
          </a:xfrm>
          <a:prstGeom prst="rect">
            <a:avLst/>
          </a:prstGeom>
          <a:noFill/>
        </p:spPr>
        <p:txBody>
          <a:bodyPr wrap="none" rtlCol="0">
            <a:spAutoFit/>
          </a:bodyPr>
          <a:lstStyle/>
          <a:p>
            <a:r>
              <a:rPr kumimoji="1" lang="en-US" altLang="ja-JP" dirty="0" smtClean="0"/>
              <a:t>C</a:t>
            </a:r>
            <a:r>
              <a:rPr kumimoji="1" lang="en-US" altLang="ja-JP" baseline="30000" dirty="0" smtClean="0"/>
              <a:t>34</a:t>
            </a:r>
            <a:r>
              <a:rPr kumimoji="1" lang="en-US" altLang="ja-JP" dirty="0" smtClean="0"/>
              <a:t>S</a:t>
            </a:r>
            <a:endParaRPr kumimoji="1" lang="ja-JP" altLang="en-US" baseline="-25000" dirty="0"/>
          </a:p>
        </p:txBody>
      </p:sp>
      <p:sp>
        <p:nvSpPr>
          <p:cNvPr id="25" name="テキスト ボックス 24"/>
          <p:cNvSpPr txBox="1"/>
          <p:nvPr/>
        </p:nvSpPr>
        <p:spPr>
          <a:xfrm>
            <a:off x="5366673" y="5550913"/>
            <a:ext cx="838691" cy="369332"/>
          </a:xfrm>
          <a:prstGeom prst="rect">
            <a:avLst/>
          </a:prstGeom>
          <a:noFill/>
        </p:spPr>
        <p:txBody>
          <a:bodyPr wrap="none" rtlCol="0">
            <a:spAutoFit/>
          </a:bodyPr>
          <a:lstStyle/>
          <a:p>
            <a:r>
              <a:rPr kumimoji="1" lang="en-US" altLang="ja-JP" dirty="0" smtClean="0"/>
              <a:t>H</a:t>
            </a:r>
            <a:r>
              <a:rPr kumimoji="1" lang="en-US" altLang="ja-JP" baseline="30000" dirty="0" smtClean="0"/>
              <a:t>13</a:t>
            </a:r>
            <a:r>
              <a:rPr kumimoji="1" lang="en-US" altLang="ja-JP" dirty="0" smtClean="0"/>
              <a:t>CO</a:t>
            </a:r>
            <a:r>
              <a:rPr kumimoji="1" lang="en-US" altLang="ja-JP" baseline="30000" dirty="0" smtClean="0"/>
              <a:t>+</a:t>
            </a:r>
            <a:endParaRPr kumimoji="1" lang="ja-JP" altLang="en-US" baseline="30000" dirty="0"/>
          </a:p>
        </p:txBody>
      </p:sp>
      <p:sp>
        <p:nvSpPr>
          <p:cNvPr id="26" name="テキスト ボックス 25"/>
          <p:cNvSpPr txBox="1"/>
          <p:nvPr/>
        </p:nvSpPr>
        <p:spPr>
          <a:xfrm>
            <a:off x="4599088" y="6247625"/>
            <a:ext cx="616575" cy="369332"/>
          </a:xfrm>
          <a:prstGeom prst="rect">
            <a:avLst/>
          </a:prstGeom>
          <a:noFill/>
        </p:spPr>
        <p:txBody>
          <a:bodyPr wrap="none" rtlCol="0">
            <a:spAutoFit/>
          </a:bodyPr>
          <a:lstStyle/>
          <a:p>
            <a:r>
              <a:rPr kumimoji="1" lang="en-US" altLang="ja-JP" dirty="0" smtClean="0"/>
              <a:t>C</a:t>
            </a:r>
            <a:r>
              <a:rPr kumimoji="1" lang="en-US" altLang="ja-JP" baseline="30000" dirty="0" smtClean="0"/>
              <a:t>17</a:t>
            </a:r>
            <a:r>
              <a:rPr kumimoji="1" lang="en-US" altLang="ja-JP" dirty="0" smtClean="0"/>
              <a:t>O</a:t>
            </a:r>
            <a:endParaRPr kumimoji="1" lang="ja-JP" altLang="en-US" baseline="-25000" dirty="0"/>
          </a:p>
        </p:txBody>
      </p:sp>
      <p:sp>
        <p:nvSpPr>
          <p:cNvPr id="28" name="テキスト ボックス 27"/>
          <p:cNvSpPr txBox="1"/>
          <p:nvPr/>
        </p:nvSpPr>
        <p:spPr>
          <a:xfrm>
            <a:off x="1034125" y="5780934"/>
            <a:ext cx="2495996" cy="400110"/>
          </a:xfrm>
          <a:prstGeom prst="rect">
            <a:avLst/>
          </a:prstGeom>
          <a:noFill/>
        </p:spPr>
        <p:txBody>
          <a:bodyPr wrap="none" rtlCol="0">
            <a:spAutoFit/>
          </a:bodyPr>
          <a:lstStyle/>
          <a:p>
            <a:r>
              <a:rPr kumimoji="1" lang="en-US" altLang="ja-JP" sz="2000" dirty="0" smtClean="0">
                <a:solidFill>
                  <a:schemeClr val="accent6"/>
                </a:solidFill>
              </a:rPr>
              <a:t>- 13 molecular species</a:t>
            </a:r>
            <a:endParaRPr kumimoji="1" lang="ja-JP" altLang="en-US" sz="2000" dirty="0">
              <a:solidFill>
                <a:schemeClr val="accent6"/>
              </a:solidFill>
            </a:endParaRPr>
          </a:p>
        </p:txBody>
      </p:sp>
      <p:sp>
        <p:nvSpPr>
          <p:cNvPr id="29" name="テキスト ボックス 28"/>
          <p:cNvSpPr txBox="1"/>
          <p:nvPr/>
        </p:nvSpPr>
        <p:spPr>
          <a:xfrm>
            <a:off x="1034125" y="6122582"/>
            <a:ext cx="1969760" cy="400110"/>
          </a:xfrm>
          <a:prstGeom prst="rect">
            <a:avLst/>
          </a:prstGeom>
          <a:noFill/>
        </p:spPr>
        <p:txBody>
          <a:bodyPr wrap="none" rtlCol="0">
            <a:spAutoFit/>
          </a:bodyPr>
          <a:lstStyle/>
          <a:p>
            <a:r>
              <a:rPr kumimoji="1" lang="en-US" altLang="ja-JP" sz="2000" dirty="0" smtClean="0">
                <a:solidFill>
                  <a:schemeClr val="accent6"/>
                </a:solidFill>
              </a:rPr>
              <a:t>- 6 </a:t>
            </a:r>
            <a:r>
              <a:rPr kumimoji="1" lang="en-US" altLang="ja-JP" sz="2000" dirty="0" err="1" smtClean="0">
                <a:solidFill>
                  <a:schemeClr val="accent6"/>
                </a:solidFill>
              </a:rPr>
              <a:t>isotopologues</a:t>
            </a:r>
            <a:endParaRPr kumimoji="1" lang="ja-JP" altLang="en-US" sz="2000" dirty="0">
              <a:solidFill>
                <a:schemeClr val="accent6"/>
              </a:solidFill>
            </a:endParaRPr>
          </a:p>
        </p:txBody>
      </p:sp>
      <p:sp>
        <p:nvSpPr>
          <p:cNvPr id="30" name="正方形/長方形 29"/>
          <p:cNvSpPr/>
          <p:nvPr/>
        </p:nvSpPr>
        <p:spPr>
          <a:xfrm>
            <a:off x="3748732" y="5550913"/>
            <a:ext cx="5175616" cy="1180087"/>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6605276" y="5026934"/>
            <a:ext cx="2403222" cy="400110"/>
          </a:xfrm>
          <a:prstGeom prst="rect">
            <a:avLst/>
          </a:prstGeom>
          <a:noFill/>
        </p:spPr>
        <p:txBody>
          <a:bodyPr wrap="none" rtlCol="0">
            <a:spAutoFit/>
          </a:bodyPr>
          <a:lstStyle/>
          <a:p>
            <a:r>
              <a:rPr kumimoji="1" lang="en-US" altLang="ja-JP" sz="2000" dirty="0" smtClean="0"/>
              <a:t>Watanabe </a:t>
            </a:r>
            <a:r>
              <a:rPr lang="en-US" altLang="ja-JP" sz="2000" dirty="0" smtClean="0"/>
              <a:t>et al. 2014</a:t>
            </a:r>
            <a:endParaRPr kumimoji="1" lang="ja-JP" altLang="en-US" sz="2000" dirty="0"/>
          </a:p>
        </p:txBody>
      </p:sp>
      <p:grpSp>
        <p:nvGrpSpPr>
          <p:cNvPr id="31" name="図形グループ 30"/>
          <p:cNvGrpSpPr/>
          <p:nvPr/>
        </p:nvGrpSpPr>
        <p:grpSpPr>
          <a:xfrm>
            <a:off x="1960880" y="829731"/>
            <a:ext cx="5222240" cy="5049520"/>
            <a:chOff x="1654704" y="829731"/>
            <a:chExt cx="5222240" cy="5049520"/>
          </a:xfrm>
        </p:grpSpPr>
        <p:sp>
          <p:nvSpPr>
            <p:cNvPr id="32" name="正方形/長方形 31"/>
            <p:cNvSpPr/>
            <p:nvPr/>
          </p:nvSpPr>
          <p:spPr>
            <a:xfrm>
              <a:off x="1654704" y="829731"/>
              <a:ext cx="5222240" cy="50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3" name="図 32" descr="FracAbun_M51P12_Log.pdf"/>
            <p:cNvPicPr>
              <a:picLocks noChangeAspect="1"/>
            </p:cNvPicPr>
            <p:nvPr/>
          </p:nvPicPr>
          <p:blipFill>
            <a:blip r:embed="rId4"/>
            <a:stretch>
              <a:fillRect/>
            </a:stretch>
          </p:blipFill>
          <p:spPr>
            <a:xfrm>
              <a:off x="1654704" y="829731"/>
              <a:ext cx="5222240" cy="5049520"/>
            </a:xfrm>
            <a:prstGeom prst="rect">
              <a:avLst/>
            </a:prstGeom>
          </p:spPr>
        </p:pic>
        <p:sp>
          <p:nvSpPr>
            <p:cNvPr id="34" name="テキスト ボックス 33"/>
            <p:cNvSpPr txBox="1"/>
            <p:nvPr/>
          </p:nvSpPr>
          <p:spPr>
            <a:xfrm>
              <a:off x="3879639" y="4562853"/>
              <a:ext cx="2897586" cy="369332"/>
            </a:xfrm>
            <a:prstGeom prst="rect">
              <a:avLst/>
            </a:prstGeom>
            <a:noFill/>
          </p:spPr>
          <p:txBody>
            <a:bodyPr wrap="none" rtlCol="0">
              <a:spAutoFit/>
            </a:bodyPr>
            <a:lstStyle/>
            <a:p>
              <a:r>
                <a:rPr kumimoji="1" lang="en-US" altLang="ja-JP" i="1" dirty="0" smtClean="0"/>
                <a:t>N</a:t>
              </a:r>
              <a:r>
                <a:rPr kumimoji="1" lang="en-US" altLang="ja-JP" baseline="-25000" dirty="0" smtClean="0"/>
                <a:t>H2</a:t>
              </a:r>
              <a:r>
                <a:rPr kumimoji="1" lang="en-US" altLang="ja-JP" dirty="0" smtClean="0"/>
                <a:t> = </a:t>
              </a:r>
              <a:r>
                <a:rPr kumimoji="1" lang="en-US" altLang="ja-JP" i="1" dirty="0" smtClean="0"/>
                <a:t>N</a:t>
              </a:r>
              <a:r>
                <a:rPr kumimoji="1" lang="en-US" altLang="ja-JP" baseline="-25000" dirty="0" smtClean="0"/>
                <a:t>C18O</a:t>
              </a:r>
              <a:r>
                <a:rPr kumimoji="1" lang="en-US" altLang="ja-JP" dirty="0" smtClean="0"/>
                <a:t> × 2.94 </a:t>
              </a:r>
              <a:r>
                <a:rPr lang="en-US" altLang="ja-JP" dirty="0" smtClean="0"/>
                <a:t>× 10</a:t>
              </a:r>
              <a:r>
                <a:rPr lang="en-US" altLang="ja-JP" baseline="30000" dirty="0" smtClean="0"/>
                <a:t>6</a:t>
              </a:r>
              <a:r>
                <a:rPr lang="en-US" altLang="ja-JP" dirty="0" smtClean="0"/>
                <a:t> cm</a:t>
              </a:r>
              <a:r>
                <a:rPr lang="en-US" altLang="ja-JP" baseline="30000" dirty="0" smtClean="0"/>
                <a:t>-2</a:t>
              </a:r>
              <a:endParaRPr kumimoji="1" lang="ja-JP" altLang="en-US" baseline="30000" dirty="0"/>
            </a:p>
          </p:txBody>
        </p:sp>
        <p:sp>
          <p:nvSpPr>
            <p:cNvPr id="35" name="テキスト ボックス 34"/>
            <p:cNvSpPr txBox="1"/>
            <p:nvPr/>
          </p:nvSpPr>
          <p:spPr>
            <a:xfrm>
              <a:off x="4808467" y="4872959"/>
              <a:ext cx="1968758" cy="369332"/>
            </a:xfrm>
            <a:prstGeom prst="rect">
              <a:avLst/>
            </a:prstGeom>
            <a:noFill/>
          </p:spPr>
          <p:txBody>
            <a:bodyPr wrap="none" rtlCol="0">
              <a:spAutoFit/>
            </a:bodyPr>
            <a:lstStyle/>
            <a:p>
              <a:r>
                <a:rPr kumimoji="1" lang="en-US" altLang="ja-JP" dirty="0" smtClean="0"/>
                <a:t>LTE approximation</a:t>
              </a:r>
              <a:endParaRPr kumimoji="1" lang="ja-JP" altLang="en-US" baseline="30000"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6902"/>
            <a:ext cx="8229600" cy="707495"/>
          </a:xfrm>
        </p:spPr>
        <p:txBody>
          <a:bodyPr>
            <a:normAutofit/>
          </a:bodyPr>
          <a:lstStyle/>
          <a:p>
            <a:r>
              <a:rPr lang="en-US" altLang="ja-JP" sz="3200" b="1" dirty="0" smtClean="0"/>
              <a:t>Rotation Temperatures</a:t>
            </a:r>
            <a:endParaRPr lang="ja-JP" altLang="en-US" sz="3200" b="1" dirty="0"/>
          </a:p>
        </p:txBody>
      </p:sp>
      <p:sp>
        <p:nvSpPr>
          <p:cNvPr id="3" name="コンテンツ プレースホルダ 2"/>
          <p:cNvSpPr>
            <a:spLocks noGrp="1"/>
          </p:cNvSpPr>
          <p:nvPr>
            <p:ph idx="1"/>
          </p:nvPr>
        </p:nvSpPr>
        <p:spPr>
          <a:xfrm>
            <a:off x="320634" y="5421282"/>
            <a:ext cx="8823366" cy="1335778"/>
          </a:xfrm>
        </p:spPr>
        <p:txBody>
          <a:bodyPr>
            <a:normAutofit fontScale="92500"/>
          </a:bodyPr>
          <a:lstStyle/>
          <a:p>
            <a:pPr marL="514350" indent="-514350"/>
            <a:r>
              <a:rPr lang="en-US" altLang="ja-JP" sz="2400" dirty="0" smtClean="0">
                <a:solidFill>
                  <a:srgbClr val="000000"/>
                </a:solidFill>
              </a:rPr>
              <a:t>Low rotational temperatures (</a:t>
            </a:r>
            <a:r>
              <a:rPr lang="en-US" altLang="ja-JP" sz="2400" dirty="0" smtClean="0">
                <a:solidFill>
                  <a:srgbClr val="FF0000"/>
                </a:solidFill>
              </a:rPr>
              <a:t>&lt; 10 K</a:t>
            </a:r>
            <a:r>
              <a:rPr lang="en-US" altLang="ja-JP" sz="2400" dirty="0" smtClean="0">
                <a:solidFill>
                  <a:srgbClr val="000000"/>
                </a:solidFill>
              </a:rPr>
              <a:t>) of CH</a:t>
            </a:r>
            <a:r>
              <a:rPr lang="en-US" altLang="ja-JP" sz="2400" baseline="-25000" dirty="0" smtClean="0">
                <a:solidFill>
                  <a:srgbClr val="000000"/>
                </a:solidFill>
              </a:rPr>
              <a:t>3</a:t>
            </a:r>
            <a:r>
              <a:rPr lang="en-US" altLang="ja-JP" sz="2400" dirty="0" smtClean="0">
                <a:solidFill>
                  <a:srgbClr val="000000"/>
                </a:solidFill>
              </a:rPr>
              <a:t>OH, HNCO and CS</a:t>
            </a:r>
          </a:p>
          <a:p>
            <a:pPr marL="514350" indent="-514350"/>
            <a:r>
              <a:rPr lang="en-US" altLang="ja-JP" sz="2400" dirty="0" smtClean="0">
                <a:solidFill>
                  <a:srgbClr val="000000"/>
                </a:solidFill>
              </a:rPr>
              <a:t>H</a:t>
            </a:r>
            <a:r>
              <a:rPr lang="en-US" altLang="ja-JP" sz="2400" baseline="-25000" dirty="0" smtClean="0">
                <a:solidFill>
                  <a:srgbClr val="000000"/>
                </a:solidFill>
              </a:rPr>
              <a:t>2</a:t>
            </a:r>
            <a:r>
              <a:rPr lang="en-US" altLang="ja-JP" sz="2400" dirty="0" smtClean="0">
                <a:solidFill>
                  <a:srgbClr val="000000"/>
                </a:solidFill>
              </a:rPr>
              <a:t>CO observation (1-0, 2-1) =&gt; H</a:t>
            </a:r>
            <a:r>
              <a:rPr lang="en-US" altLang="ja-JP" sz="2400" baseline="-25000" dirty="0" smtClean="0">
                <a:solidFill>
                  <a:srgbClr val="000000"/>
                </a:solidFill>
              </a:rPr>
              <a:t>2</a:t>
            </a:r>
            <a:r>
              <a:rPr lang="en-US" altLang="ja-JP" sz="2400" dirty="0" smtClean="0">
                <a:solidFill>
                  <a:srgbClr val="000000"/>
                </a:solidFill>
              </a:rPr>
              <a:t> density of </a:t>
            </a:r>
            <a:r>
              <a:rPr lang="en-US" altLang="ja-JP" sz="2400" dirty="0" smtClean="0">
                <a:solidFill>
                  <a:srgbClr val="FF0000"/>
                </a:solidFill>
              </a:rPr>
              <a:t>10</a:t>
            </a:r>
            <a:r>
              <a:rPr lang="en-US" altLang="ja-JP" sz="2400" baseline="30000" dirty="0" smtClean="0">
                <a:solidFill>
                  <a:srgbClr val="FF0000"/>
                </a:solidFill>
              </a:rPr>
              <a:t>4</a:t>
            </a:r>
            <a:r>
              <a:rPr lang="en-US" altLang="ja-JP" sz="2400" dirty="0" smtClean="0">
                <a:solidFill>
                  <a:srgbClr val="FF0000"/>
                </a:solidFill>
              </a:rPr>
              <a:t> cm</a:t>
            </a:r>
            <a:r>
              <a:rPr lang="en-US" altLang="ja-JP" sz="2400" baseline="30000" dirty="0" smtClean="0">
                <a:solidFill>
                  <a:srgbClr val="FF0000"/>
                </a:solidFill>
              </a:rPr>
              <a:t>-3 </a:t>
            </a:r>
            <a:r>
              <a:rPr lang="en-US" altLang="ja-JP" sz="2400" dirty="0" smtClean="0">
                <a:solidFill>
                  <a:srgbClr val="000000"/>
                </a:solidFill>
              </a:rPr>
              <a:t>(Nishimura et al.) </a:t>
            </a:r>
          </a:p>
          <a:p>
            <a:pPr marL="514350" indent="-514350"/>
            <a:r>
              <a:rPr lang="en-US" altLang="ja-JP" sz="2400" dirty="0" smtClean="0">
                <a:solidFill>
                  <a:srgbClr val="0000FF"/>
                </a:solidFill>
              </a:rPr>
              <a:t>Detected molecules reside in quiescent diffuse cold</a:t>
            </a:r>
            <a:r>
              <a:rPr lang="ja-JP" altLang="en-US" sz="2400" dirty="0" smtClean="0">
                <a:solidFill>
                  <a:srgbClr val="0000FF"/>
                </a:solidFill>
              </a:rPr>
              <a:t> </a:t>
            </a:r>
            <a:r>
              <a:rPr lang="en-US" altLang="ja-JP" sz="2400" dirty="0" smtClean="0">
                <a:solidFill>
                  <a:srgbClr val="0000FF"/>
                </a:solidFill>
              </a:rPr>
              <a:t>molecular gas </a:t>
            </a:r>
            <a:endParaRPr lang="ja-JP" altLang="en-US" sz="2400" dirty="0">
              <a:solidFill>
                <a:srgbClr val="0000FF"/>
              </a:solidFill>
            </a:endParaRPr>
          </a:p>
        </p:txBody>
      </p:sp>
      <p:pic>
        <p:nvPicPr>
          <p:cNvPr id="6" name="図 5" descr="M51P1P2_RotParm_140702.pdf"/>
          <p:cNvPicPr>
            <a:picLocks noChangeAspect="1"/>
          </p:cNvPicPr>
          <p:nvPr/>
        </p:nvPicPr>
        <p:blipFill>
          <a:blip r:embed="rId3"/>
          <a:stretch>
            <a:fillRect/>
          </a:stretch>
        </p:blipFill>
        <p:spPr>
          <a:xfrm>
            <a:off x="211666" y="1304396"/>
            <a:ext cx="8743950" cy="395097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EArray_small.jpg"/>
          <p:cNvPicPr>
            <a:picLocks noChangeAspect="1"/>
          </p:cNvPicPr>
          <p:nvPr/>
        </p:nvPicPr>
        <p:blipFill>
          <a:blip r:embed="rId3"/>
          <a:stretch>
            <a:fillRect/>
          </a:stretch>
        </p:blipFill>
        <p:spPr>
          <a:xfrm>
            <a:off x="312367" y="4423660"/>
            <a:ext cx="3901440" cy="2278380"/>
          </a:xfrm>
          <a:prstGeom prst="rect">
            <a:avLst/>
          </a:prstGeom>
        </p:spPr>
      </p:pic>
      <p:pic>
        <p:nvPicPr>
          <p:cNvPr id="17" name="図 16" descr="M51_CARMA.pdf"/>
          <p:cNvPicPr>
            <a:picLocks noChangeAspect="1"/>
          </p:cNvPicPr>
          <p:nvPr/>
        </p:nvPicPr>
        <p:blipFill>
          <a:blip r:embed="rId4"/>
          <a:stretch>
            <a:fillRect/>
          </a:stretch>
        </p:blipFill>
        <p:spPr>
          <a:xfrm>
            <a:off x="4369781" y="873199"/>
            <a:ext cx="3683000" cy="3454400"/>
          </a:xfrm>
          <a:prstGeom prst="rect">
            <a:avLst/>
          </a:prstGeom>
        </p:spPr>
      </p:pic>
      <p:sp>
        <p:nvSpPr>
          <p:cNvPr id="2" name="タイトル 1"/>
          <p:cNvSpPr>
            <a:spLocks noGrp="1"/>
          </p:cNvSpPr>
          <p:nvPr>
            <p:ph type="title"/>
          </p:nvPr>
        </p:nvSpPr>
        <p:spPr>
          <a:xfrm>
            <a:off x="457200" y="218938"/>
            <a:ext cx="8229600" cy="593807"/>
          </a:xfrm>
        </p:spPr>
        <p:txBody>
          <a:bodyPr>
            <a:normAutofit/>
          </a:bodyPr>
          <a:lstStyle/>
          <a:p>
            <a:r>
              <a:rPr lang="en-US" altLang="ja-JP" sz="3200" b="1" dirty="0" smtClean="0"/>
              <a:t>Insight into 100 pc Scale</a:t>
            </a:r>
            <a:endParaRPr lang="ja-JP" altLang="en-US" sz="3200" b="1" dirty="0"/>
          </a:p>
        </p:txBody>
      </p:sp>
      <p:grpSp>
        <p:nvGrpSpPr>
          <p:cNvPr id="3" name="図形グループ 6"/>
          <p:cNvGrpSpPr/>
          <p:nvPr/>
        </p:nvGrpSpPr>
        <p:grpSpPr>
          <a:xfrm>
            <a:off x="1267955" y="913192"/>
            <a:ext cx="2609850" cy="3251200"/>
            <a:chOff x="649594" y="913192"/>
            <a:chExt cx="2609850" cy="3251200"/>
          </a:xfrm>
        </p:grpSpPr>
        <p:pic>
          <p:nvPicPr>
            <p:cNvPr id="4" name="図 3" descr="M51-I-HST2002.jpeg"/>
            <p:cNvPicPr>
              <a:picLocks noChangeAspect="1"/>
            </p:cNvPicPr>
            <p:nvPr/>
          </p:nvPicPr>
          <p:blipFill>
            <a:blip r:embed="rId5"/>
            <a:stretch>
              <a:fillRect/>
            </a:stretch>
          </p:blipFill>
          <p:spPr>
            <a:xfrm>
              <a:off x="649594" y="913192"/>
              <a:ext cx="2609850" cy="3251200"/>
            </a:xfrm>
            <a:prstGeom prst="rect">
              <a:avLst/>
            </a:prstGeom>
          </p:spPr>
        </p:pic>
        <p:sp>
          <p:nvSpPr>
            <p:cNvPr id="6" name="テキスト ボックス 5"/>
            <p:cNvSpPr txBox="1"/>
            <p:nvPr/>
          </p:nvSpPr>
          <p:spPr>
            <a:xfrm>
              <a:off x="660449" y="951358"/>
              <a:ext cx="671979" cy="461665"/>
            </a:xfrm>
            <a:prstGeom prst="rect">
              <a:avLst/>
            </a:prstGeom>
            <a:noFill/>
          </p:spPr>
          <p:txBody>
            <a:bodyPr wrap="none" rtlCol="0">
              <a:spAutoFit/>
            </a:bodyPr>
            <a:lstStyle/>
            <a:p>
              <a:r>
                <a:rPr kumimoji="1" lang="en-US" altLang="ja-JP" sz="2400" dirty="0" smtClean="0">
                  <a:solidFill>
                    <a:schemeClr val="bg1"/>
                  </a:solidFill>
                </a:rPr>
                <a:t>HST</a:t>
              </a:r>
              <a:endParaRPr kumimoji="1" lang="ja-JP" altLang="en-US" sz="2400" dirty="0">
                <a:solidFill>
                  <a:schemeClr val="bg1"/>
                </a:solidFill>
              </a:endParaRPr>
            </a:p>
          </p:txBody>
        </p:sp>
      </p:grpSp>
      <p:sp>
        <p:nvSpPr>
          <p:cNvPr id="10" name="テキスト ボックス 9"/>
          <p:cNvSpPr txBox="1"/>
          <p:nvPr/>
        </p:nvSpPr>
        <p:spPr>
          <a:xfrm>
            <a:off x="6686702" y="4127544"/>
            <a:ext cx="2457298" cy="400110"/>
          </a:xfrm>
          <a:prstGeom prst="rect">
            <a:avLst/>
          </a:prstGeom>
          <a:noFill/>
        </p:spPr>
        <p:txBody>
          <a:bodyPr wrap="none" rtlCol="0">
            <a:spAutoFit/>
          </a:bodyPr>
          <a:lstStyle/>
          <a:p>
            <a:r>
              <a:rPr kumimoji="1" lang="en-US" altLang="ja-JP" sz="2000" dirty="0" err="1" smtClean="0"/>
              <a:t>Schinnerer</a:t>
            </a:r>
            <a:r>
              <a:rPr kumimoji="1" lang="en-US" altLang="ja-JP" sz="2000" dirty="0" smtClean="0"/>
              <a:t> et al. 2013</a:t>
            </a:r>
            <a:endParaRPr kumimoji="1" lang="ja-JP" altLang="en-US" sz="2000" dirty="0"/>
          </a:p>
        </p:txBody>
      </p:sp>
      <p:sp>
        <p:nvSpPr>
          <p:cNvPr id="12" name="コンテンツ プレースホルダ 2"/>
          <p:cNvSpPr txBox="1">
            <a:spLocks/>
          </p:cNvSpPr>
          <p:nvPr/>
        </p:nvSpPr>
        <p:spPr>
          <a:xfrm>
            <a:off x="4211311" y="4620230"/>
            <a:ext cx="1683977" cy="1794670"/>
          </a:xfrm>
          <a:prstGeom prst="rect">
            <a:avLst/>
          </a:prstGeom>
        </p:spPr>
        <p:txBody>
          <a:bodyPr vert="horz" lIns="91440" tIns="45720" rIns="91440" bIns="45720" rtlCol="0">
            <a:normAutofit/>
          </a:bodyPr>
          <a:lstStyle/>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lang="en-US" altLang="ja-JP" sz="2000" dirty="0" smtClean="0"/>
              <a:t>Date :</a:t>
            </a:r>
          </a:p>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lang="en-US" altLang="ja-JP" sz="2000" dirty="0" smtClean="0"/>
              <a:t>Configuration:</a:t>
            </a:r>
          </a:p>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lang="en-US" altLang="ja-JP" sz="2000" dirty="0" err="1" smtClean="0"/>
              <a:t>FoV</a:t>
            </a:r>
            <a:r>
              <a:rPr lang="ja-JP" altLang="en-US" sz="2000" dirty="0" smtClean="0"/>
              <a:t>：</a:t>
            </a:r>
            <a:endParaRPr lang="en-US" altLang="ja-JP" sz="2000" dirty="0" smtClean="0"/>
          </a:p>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lang="en-US" altLang="ja-JP" sz="2000" dirty="0" smtClean="0"/>
              <a:t>Resolution:</a:t>
            </a:r>
          </a:p>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endParaRPr lang="en-US" altLang="ja-JP" sz="2000" dirty="0" smtClean="0"/>
          </a:p>
        </p:txBody>
      </p:sp>
      <p:sp>
        <p:nvSpPr>
          <p:cNvPr id="13" name="コンテンツ プレースホルダ 2"/>
          <p:cNvSpPr txBox="1">
            <a:spLocks/>
          </p:cNvSpPr>
          <p:nvPr/>
        </p:nvSpPr>
        <p:spPr>
          <a:xfrm>
            <a:off x="5835320" y="4644644"/>
            <a:ext cx="2579833" cy="403864"/>
          </a:xfrm>
          <a:prstGeom prst="rect">
            <a:avLst/>
          </a:prstGeom>
        </p:spPr>
        <p:txBody>
          <a:bodyPr vert="horz" lIns="91440" tIns="45720" rIns="91440" bIns="45720" rtlCol="0">
            <a:normAutofit/>
          </a:bodyPr>
          <a:lstStyle/>
          <a:p>
            <a:pPr marL="342900" lvl="0" indent="-342900">
              <a:spcBef>
                <a:spcPct val="20000"/>
              </a:spcBef>
              <a:defRPr/>
            </a:pPr>
            <a:r>
              <a:rPr lang="en-US" altLang="ja-JP" sz="2000" dirty="0" smtClean="0">
                <a:latin typeface="+mj-ea"/>
                <a:ea typeface="+mj-ea"/>
              </a:rPr>
              <a:t>May - Jul. 2014</a:t>
            </a:r>
          </a:p>
        </p:txBody>
      </p:sp>
      <p:sp>
        <p:nvSpPr>
          <p:cNvPr id="14" name="テキスト ボックス 13"/>
          <p:cNvSpPr txBox="1"/>
          <p:nvPr/>
        </p:nvSpPr>
        <p:spPr>
          <a:xfrm>
            <a:off x="312367" y="4355978"/>
            <a:ext cx="1172116" cy="461665"/>
          </a:xfrm>
          <a:prstGeom prst="rect">
            <a:avLst/>
          </a:prstGeom>
          <a:noFill/>
        </p:spPr>
        <p:txBody>
          <a:bodyPr wrap="none" rtlCol="0">
            <a:spAutoFit/>
          </a:bodyPr>
          <a:lstStyle/>
          <a:p>
            <a:r>
              <a:rPr lang="en-US" altLang="ja-JP" sz="2400" b="1" u="sng" dirty="0" smtClean="0"/>
              <a:t>CARMA</a:t>
            </a:r>
            <a:endParaRPr lang="ja-JP" altLang="en-US" sz="2400" b="1" u="sng" dirty="0"/>
          </a:p>
        </p:txBody>
      </p:sp>
      <p:grpSp>
        <p:nvGrpSpPr>
          <p:cNvPr id="5" name="図形グループ 21"/>
          <p:cNvGrpSpPr/>
          <p:nvPr/>
        </p:nvGrpSpPr>
        <p:grpSpPr>
          <a:xfrm>
            <a:off x="2083373" y="913192"/>
            <a:ext cx="2852103" cy="3074892"/>
            <a:chOff x="2083373" y="913192"/>
            <a:chExt cx="2852103" cy="3074892"/>
          </a:xfrm>
        </p:grpSpPr>
        <p:sp>
          <p:nvSpPr>
            <p:cNvPr id="19" name="正方形/長方形 18"/>
            <p:cNvSpPr/>
            <p:nvPr/>
          </p:nvSpPr>
          <p:spPr>
            <a:xfrm>
              <a:off x="2083373" y="1994042"/>
              <a:ext cx="1470616" cy="1448187"/>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flipV="1">
              <a:off x="3553989" y="913192"/>
              <a:ext cx="1381487" cy="10808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3553989" y="3442229"/>
              <a:ext cx="1381487" cy="54585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4" name="コンテンツ プレースホルダ 2"/>
          <p:cNvSpPr txBox="1">
            <a:spLocks/>
          </p:cNvSpPr>
          <p:nvPr/>
        </p:nvSpPr>
        <p:spPr>
          <a:xfrm>
            <a:off x="5856719" y="6062807"/>
            <a:ext cx="2579833" cy="403864"/>
          </a:xfrm>
          <a:prstGeom prst="rect">
            <a:avLst/>
          </a:prstGeom>
        </p:spPr>
        <p:txBody>
          <a:bodyPr vert="horz" lIns="91440" tIns="45720" rIns="91440" bIns="45720" rtlCol="0">
            <a:normAutofit/>
          </a:bodyPr>
          <a:lstStyle/>
          <a:p>
            <a:pPr marL="342900" lvl="0" indent="-342900">
              <a:spcBef>
                <a:spcPct val="20000"/>
              </a:spcBef>
              <a:defRPr/>
            </a:pPr>
            <a:r>
              <a:rPr lang="en-US" altLang="ja-JP" sz="2000" dirty="0" smtClean="0">
                <a:latin typeface="+mj-ea"/>
                <a:ea typeface="+mj-ea"/>
              </a:rPr>
              <a:t>3 mm</a:t>
            </a:r>
          </a:p>
        </p:txBody>
      </p:sp>
      <p:sp>
        <p:nvSpPr>
          <p:cNvPr id="25" name="コンテンツ プレースホルダ 2"/>
          <p:cNvSpPr txBox="1">
            <a:spLocks/>
          </p:cNvSpPr>
          <p:nvPr/>
        </p:nvSpPr>
        <p:spPr>
          <a:xfrm>
            <a:off x="6551030" y="6073211"/>
            <a:ext cx="2579833" cy="802803"/>
          </a:xfrm>
          <a:prstGeom prst="rect">
            <a:avLst/>
          </a:prstGeom>
        </p:spPr>
        <p:txBody>
          <a:bodyPr vert="horz" lIns="91440" tIns="45720" rIns="91440" bIns="45720" rtlCol="0">
            <a:normAutofit/>
          </a:bodyPr>
          <a:lstStyle/>
          <a:p>
            <a:pPr marL="342900" lvl="0" indent="-342900">
              <a:spcBef>
                <a:spcPct val="20000"/>
              </a:spcBef>
              <a:defRPr/>
            </a:pPr>
            <a:r>
              <a:rPr lang="en-US" altLang="ja-JP" sz="2000" dirty="0" smtClean="0">
                <a:solidFill>
                  <a:srgbClr val="E46C0A"/>
                </a:solidFill>
                <a:latin typeface="+mj-ea"/>
                <a:ea typeface="+mj-ea"/>
              </a:rPr>
              <a:t>CH</a:t>
            </a:r>
            <a:r>
              <a:rPr lang="en-US" altLang="ja-JP" sz="2000" baseline="-25000" dirty="0" smtClean="0">
                <a:solidFill>
                  <a:srgbClr val="E46C0A"/>
                </a:solidFill>
                <a:latin typeface="+mj-ea"/>
                <a:ea typeface="+mj-ea"/>
              </a:rPr>
              <a:t>3</a:t>
            </a:r>
            <a:r>
              <a:rPr lang="en-US" altLang="ja-JP" sz="2000" dirty="0" smtClean="0">
                <a:solidFill>
                  <a:srgbClr val="E46C0A"/>
                </a:solidFill>
                <a:latin typeface="+mj-ea"/>
                <a:ea typeface="+mj-ea"/>
              </a:rPr>
              <a:t>OH, CS, C</a:t>
            </a:r>
            <a:r>
              <a:rPr lang="en-US" altLang="ja-JP" sz="2000" baseline="30000" dirty="0" smtClean="0">
                <a:solidFill>
                  <a:srgbClr val="E46C0A"/>
                </a:solidFill>
                <a:latin typeface="+mj-ea"/>
                <a:ea typeface="+mj-ea"/>
              </a:rPr>
              <a:t>18</a:t>
            </a:r>
            <a:r>
              <a:rPr lang="en-US" altLang="ja-JP" sz="2000" dirty="0" smtClean="0">
                <a:solidFill>
                  <a:srgbClr val="E46C0A"/>
                </a:solidFill>
                <a:latin typeface="+mj-ea"/>
                <a:ea typeface="+mj-ea"/>
              </a:rPr>
              <a:t>O, </a:t>
            </a:r>
          </a:p>
          <a:p>
            <a:pPr marL="342900" lvl="0" indent="-342900">
              <a:spcBef>
                <a:spcPct val="20000"/>
              </a:spcBef>
              <a:defRPr/>
            </a:pPr>
            <a:r>
              <a:rPr lang="en-US" altLang="ja-JP" sz="2000" dirty="0" smtClean="0">
                <a:solidFill>
                  <a:srgbClr val="E46C0A"/>
                </a:solidFill>
                <a:latin typeface="+mj-ea"/>
                <a:ea typeface="+mj-ea"/>
              </a:rPr>
              <a:t>HNCO, </a:t>
            </a:r>
            <a:r>
              <a:rPr lang="en-US" altLang="ja-JP" sz="2000" baseline="30000" dirty="0" smtClean="0">
                <a:solidFill>
                  <a:srgbClr val="E46C0A"/>
                </a:solidFill>
                <a:latin typeface="+mj-ea"/>
                <a:ea typeface="+mj-ea"/>
              </a:rPr>
              <a:t>13</a:t>
            </a:r>
            <a:r>
              <a:rPr lang="en-US" altLang="ja-JP" sz="2000" dirty="0" smtClean="0">
                <a:solidFill>
                  <a:srgbClr val="E46C0A"/>
                </a:solidFill>
                <a:latin typeface="+mj-ea"/>
                <a:ea typeface="+mj-ea"/>
              </a:rPr>
              <a:t>CO, CN</a:t>
            </a:r>
          </a:p>
        </p:txBody>
      </p:sp>
      <p:sp>
        <p:nvSpPr>
          <p:cNvPr id="26" name="コンテンツ プレースホルダ 2"/>
          <p:cNvSpPr txBox="1">
            <a:spLocks/>
          </p:cNvSpPr>
          <p:nvPr/>
        </p:nvSpPr>
        <p:spPr>
          <a:xfrm>
            <a:off x="4427201" y="6039700"/>
            <a:ext cx="1447525" cy="807160"/>
          </a:xfrm>
          <a:prstGeom prst="rect">
            <a:avLst/>
          </a:prstGeom>
        </p:spPr>
        <p:txBody>
          <a:bodyPr vert="horz" lIns="91440" tIns="45720" rIns="91440" bIns="45720" rtlCol="0">
            <a:normAutofit/>
          </a:bodyPr>
          <a:lstStyle/>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lang="en-US" altLang="ja-JP" sz="2000" dirty="0" smtClean="0"/>
              <a:t>Band :</a:t>
            </a:r>
          </a:p>
        </p:txBody>
      </p:sp>
      <p:sp>
        <p:nvSpPr>
          <p:cNvPr id="27" name="コンテンツ プレースホルダ 2"/>
          <p:cNvSpPr txBox="1">
            <a:spLocks/>
          </p:cNvSpPr>
          <p:nvPr/>
        </p:nvSpPr>
        <p:spPr>
          <a:xfrm>
            <a:off x="5835320" y="5370675"/>
            <a:ext cx="1063858" cy="403864"/>
          </a:xfrm>
          <a:prstGeom prst="rect">
            <a:avLst/>
          </a:prstGeom>
        </p:spPr>
        <p:txBody>
          <a:bodyPr vert="horz" lIns="91440" tIns="45720" rIns="91440" bIns="45720" rtlCol="0">
            <a:normAutofit/>
          </a:bodyPr>
          <a:lstStyle/>
          <a:p>
            <a:pPr marL="342900" lvl="0" indent="-342900">
              <a:spcBef>
                <a:spcPct val="20000"/>
              </a:spcBef>
              <a:defRPr/>
            </a:pPr>
            <a:r>
              <a:rPr lang="en-US" altLang="ja-JP" sz="2000" dirty="0" smtClean="0">
                <a:latin typeface="Times New Roman"/>
                <a:ea typeface="+mj-ea"/>
                <a:cs typeface="Times New Roman"/>
              </a:rPr>
              <a:t>~</a:t>
            </a:r>
            <a:r>
              <a:rPr lang="en-US" altLang="ja-JP" sz="2000" dirty="0" smtClean="0">
                <a:latin typeface="+mj-ea"/>
                <a:ea typeface="+mj-ea"/>
              </a:rPr>
              <a:t> 60”</a:t>
            </a:r>
          </a:p>
        </p:txBody>
      </p:sp>
      <p:sp>
        <p:nvSpPr>
          <p:cNvPr id="28" name="コンテンツ プレースホルダ 2"/>
          <p:cNvSpPr txBox="1">
            <a:spLocks/>
          </p:cNvSpPr>
          <p:nvPr/>
        </p:nvSpPr>
        <p:spPr>
          <a:xfrm>
            <a:off x="5835320" y="5729186"/>
            <a:ext cx="2908375" cy="403864"/>
          </a:xfrm>
          <a:prstGeom prst="rect">
            <a:avLst/>
          </a:prstGeom>
        </p:spPr>
        <p:txBody>
          <a:bodyPr vert="horz" lIns="91440" tIns="45720" rIns="91440" bIns="45720" rtlCol="0">
            <a:normAutofit/>
          </a:bodyPr>
          <a:lstStyle/>
          <a:p>
            <a:pPr marL="342900" lvl="0" indent="-342900">
              <a:spcBef>
                <a:spcPct val="20000"/>
              </a:spcBef>
              <a:defRPr/>
            </a:pPr>
            <a:r>
              <a:rPr lang="en-US" altLang="ja-JP" sz="2000" dirty="0" smtClean="0">
                <a:latin typeface="Times New Roman"/>
                <a:ea typeface="+mj-ea"/>
                <a:cs typeface="Times New Roman"/>
              </a:rPr>
              <a:t>~</a:t>
            </a:r>
            <a:r>
              <a:rPr lang="en-US" altLang="ja-JP" sz="2000" dirty="0" smtClean="0">
                <a:latin typeface="+mj-ea"/>
                <a:ea typeface="+mj-ea"/>
              </a:rPr>
              <a:t> 5-7” (</a:t>
            </a:r>
            <a:r>
              <a:rPr lang="en-US" altLang="ja-JP" sz="2000" dirty="0" smtClean="0">
                <a:latin typeface="Times New Roman"/>
                <a:ea typeface="+mj-ea"/>
                <a:cs typeface="Times New Roman"/>
              </a:rPr>
              <a:t>~</a:t>
            </a:r>
            <a:r>
              <a:rPr lang="en-US" altLang="ja-JP" sz="2000" dirty="0" smtClean="0">
                <a:latin typeface="+mj-ea"/>
                <a:ea typeface="+mj-ea"/>
              </a:rPr>
              <a:t>300 pc)</a:t>
            </a:r>
          </a:p>
        </p:txBody>
      </p:sp>
      <p:sp>
        <p:nvSpPr>
          <p:cNvPr id="20" name="コンテンツ プレースホルダ 2"/>
          <p:cNvSpPr txBox="1">
            <a:spLocks/>
          </p:cNvSpPr>
          <p:nvPr/>
        </p:nvSpPr>
        <p:spPr>
          <a:xfrm>
            <a:off x="5835320" y="5012163"/>
            <a:ext cx="3244295" cy="403864"/>
          </a:xfrm>
          <a:prstGeom prst="rect">
            <a:avLst/>
          </a:prstGeom>
        </p:spPr>
        <p:txBody>
          <a:bodyPr vert="horz" lIns="91440" tIns="45720" rIns="91440" bIns="45720" rtlCol="0">
            <a:normAutofit/>
          </a:bodyPr>
          <a:lstStyle/>
          <a:p>
            <a:pPr marL="342900" lvl="0" indent="-342900">
              <a:spcBef>
                <a:spcPct val="20000"/>
              </a:spcBef>
              <a:defRPr/>
            </a:pPr>
            <a:r>
              <a:rPr lang="en-US" altLang="ja-JP" sz="2000" dirty="0" smtClean="0">
                <a:latin typeface="+mj-ea"/>
                <a:ea typeface="+mj-ea"/>
              </a:rPr>
              <a:t>D + E (Baseline: 2 – 55 </a:t>
            </a:r>
            <a:r>
              <a:rPr lang="en-US" altLang="ja-JP" sz="2000" dirty="0" err="1" smtClean="0">
                <a:latin typeface="+mj-ea"/>
                <a:ea typeface="+mj-ea"/>
              </a:rPr>
              <a:t>kλ</a:t>
            </a:r>
            <a:r>
              <a:rPr lang="en-US" altLang="ja-JP" sz="2000" dirty="0" smtClean="0">
                <a:latin typeface="+mj-ea"/>
                <a:ea typeface="+mj-ea"/>
              </a:rPr>
              <a:t>)</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3497"/>
            <a:ext cx="8229600" cy="732895"/>
          </a:xfrm>
        </p:spPr>
        <p:txBody>
          <a:bodyPr>
            <a:normAutofit/>
          </a:bodyPr>
          <a:lstStyle/>
          <a:p>
            <a:r>
              <a:rPr lang="en-US" altLang="ja-JP" sz="3200" b="1" dirty="0" smtClean="0"/>
              <a:t>Integrated intensity maps</a:t>
            </a:r>
            <a:endParaRPr lang="ja-JP" altLang="en-US" sz="3200" b="1" dirty="0"/>
          </a:p>
        </p:txBody>
      </p:sp>
      <p:pic>
        <p:nvPicPr>
          <p:cNvPr id="4" name="図 3" descr="M51_IntegInt.pdf"/>
          <p:cNvPicPr>
            <a:picLocks noChangeAspect="1"/>
          </p:cNvPicPr>
          <p:nvPr/>
        </p:nvPicPr>
        <p:blipFill>
          <a:blip r:embed="rId3"/>
          <a:stretch>
            <a:fillRect/>
          </a:stretch>
        </p:blipFill>
        <p:spPr>
          <a:xfrm>
            <a:off x="11441" y="617745"/>
            <a:ext cx="9144001" cy="5969000"/>
          </a:xfrm>
          <a:prstGeom prst="rect">
            <a:avLst/>
          </a:prstGeom>
        </p:spPr>
      </p:pic>
      <p:sp>
        <p:nvSpPr>
          <p:cNvPr id="5" name="テキスト ボックス 4"/>
          <p:cNvSpPr txBox="1"/>
          <p:nvPr/>
        </p:nvSpPr>
        <p:spPr>
          <a:xfrm>
            <a:off x="6793315" y="6479597"/>
            <a:ext cx="2232966" cy="369332"/>
          </a:xfrm>
          <a:prstGeom prst="rect">
            <a:avLst/>
          </a:prstGeom>
          <a:noFill/>
        </p:spPr>
        <p:txBody>
          <a:bodyPr wrap="none" rtlCol="0">
            <a:spAutoFit/>
          </a:bodyPr>
          <a:lstStyle/>
          <a:p>
            <a:r>
              <a:rPr kumimoji="1" lang="en-US" altLang="ja-JP" dirty="0" smtClean="0"/>
              <a:t>Watanabe et al.  2016</a:t>
            </a:r>
            <a:endParaRPr kumimoji="1" lang="ja-JP" altLang="en-US" dirty="0"/>
          </a:p>
        </p:txBody>
      </p:sp>
      <p:pic>
        <p:nvPicPr>
          <p:cNvPr id="7" name="図 6" descr="M51SFR_C18O_Convol.pdf"/>
          <p:cNvPicPr>
            <a:picLocks noChangeAspect="1"/>
          </p:cNvPicPr>
          <p:nvPr/>
        </p:nvPicPr>
        <p:blipFill>
          <a:blip r:embed="rId4"/>
          <a:stretch>
            <a:fillRect/>
          </a:stretch>
        </p:blipFill>
        <p:spPr>
          <a:xfrm>
            <a:off x="-9210" y="597097"/>
            <a:ext cx="3482340" cy="283464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691" y="131052"/>
            <a:ext cx="8229600" cy="889491"/>
          </a:xfrm>
        </p:spPr>
        <p:txBody>
          <a:bodyPr>
            <a:normAutofit/>
          </a:bodyPr>
          <a:lstStyle/>
          <a:p>
            <a:r>
              <a:rPr lang="en-US" altLang="ja-JP" sz="3200" b="1" dirty="0" smtClean="0"/>
              <a:t>Position-to-Position Chemical Composition</a:t>
            </a:r>
            <a:endParaRPr lang="ja-JP" altLang="en-US" sz="3200" b="1" dirty="0"/>
          </a:p>
        </p:txBody>
      </p:sp>
      <p:sp>
        <p:nvSpPr>
          <p:cNvPr id="4" name="テキスト ボックス 3"/>
          <p:cNvSpPr txBox="1"/>
          <p:nvPr/>
        </p:nvSpPr>
        <p:spPr>
          <a:xfrm>
            <a:off x="1675727" y="5638067"/>
            <a:ext cx="5668940" cy="523220"/>
          </a:xfrm>
          <a:prstGeom prst="rect">
            <a:avLst/>
          </a:prstGeom>
          <a:noFill/>
        </p:spPr>
        <p:txBody>
          <a:bodyPr wrap="none" rtlCol="0">
            <a:spAutoFit/>
          </a:bodyPr>
          <a:lstStyle/>
          <a:p>
            <a:r>
              <a:rPr lang="en-US" altLang="ja-JP" sz="2800" dirty="0" smtClean="0">
                <a:solidFill>
                  <a:srgbClr val="0000FF"/>
                </a:solidFill>
              </a:rPr>
              <a:t>Almost similar chemical compositions</a:t>
            </a:r>
            <a:endParaRPr kumimoji="1" lang="ja-JP" altLang="en-US" sz="2800" dirty="0">
              <a:solidFill>
                <a:srgbClr val="0000FF"/>
              </a:solidFill>
            </a:endParaRPr>
          </a:p>
        </p:txBody>
      </p:sp>
      <p:pic>
        <p:nvPicPr>
          <p:cNvPr id="10" name="図 9" descr="Plot_M51Pos_X_distance.pdf"/>
          <p:cNvPicPr>
            <a:picLocks noChangeAspect="1"/>
          </p:cNvPicPr>
          <p:nvPr/>
        </p:nvPicPr>
        <p:blipFill>
          <a:blip r:embed="rId3"/>
          <a:stretch>
            <a:fillRect/>
          </a:stretch>
        </p:blipFill>
        <p:spPr>
          <a:xfrm>
            <a:off x="2528790" y="1674774"/>
            <a:ext cx="6492240" cy="3606800"/>
          </a:xfrm>
          <a:prstGeom prst="rect">
            <a:avLst/>
          </a:prstGeom>
        </p:spPr>
      </p:pic>
      <p:pic>
        <p:nvPicPr>
          <p:cNvPr id="11" name="図 10" descr="M51Pos.png"/>
          <p:cNvPicPr>
            <a:picLocks noChangeAspect="1"/>
          </p:cNvPicPr>
          <p:nvPr/>
        </p:nvPicPr>
        <p:blipFill>
          <a:blip r:embed="rId4"/>
          <a:stretch>
            <a:fillRect/>
          </a:stretch>
        </p:blipFill>
        <p:spPr>
          <a:xfrm>
            <a:off x="388234" y="1829752"/>
            <a:ext cx="1945714" cy="3330633"/>
          </a:xfrm>
          <a:prstGeom prst="rect">
            <a:avLst/>
          </a:prstGeom>
        </p:spPr>
      </p:pic>
      <p:sp>
        <p:nvSpPr>
          <p:cNvPr id="12" name="テキスト ボックス 11"/>
          <p:cNvSpPr txBox="1"/>
          <p:nvPr/>
        </p:nvSpPr>
        <p:spPr>
          <a:xfrm>
            <a:off x="952024" y="1413629"/>
            <a:ext cx="760545" cy="461665"/>
          </a:xfrm>
          <a:prstGeom prst="rect">
            <a:avLst/>
          </a:prstGeom>
          <a:noFill/>
        </p:spPr>
        <p:txBody>
          <a:bodyPr wrap="none" rtlCol="0">
            <a:spAutoFit/>
          </a:bodyPr>
          <a:lstStyle/>
          <a:p>
            <a:r>
              <a:rPr kumimoji="1" lang="en-US" altLang="ja-JP" sz="2400" dirty="0" smtClean="0"/>
              <a:t>C</a:t>
            </a:r>
            <a:r>
              <a:rPr kumimoji="1" lang="en-US" altLang="ja-JP" sz="2400" baseline="30000" dirty="0" smtClean="0"/>
              <a:t>18</a:t>
            </a:r>
            <a:r>
              <a:rPr kumimoji="1" lang="en-US" altLang="ja-JP" sz="2400" dirty="0" smtClean="0"/>
              <a:t>O</a:t>
            </a:r>
            <a:endParaRPr kumimoji="1" lang="ja-JP" altLang="en-US" sz="2400" dirty="0"/>
          </a:p>
        </p:txBody>
      </p:sp>
      <p:sp>
        <p:nvSpPr>
          <p:cNvPr id="13" name="テキスト ボックス 12"/>
          <p:cNvSpPr txBox="1"/>
          <p:nvPr/>
        </p:nvSpPr>
        <p:spPr>
          <a:xfrm>
            <a:off x="4114492" y="4250580"/>
            <a:ext cx="364202" cy="461665"/>
          </a:xfrm>
          <a:prstGeom prst="rect">
            <a:avLst/>
          </a:prstGeom>
          <a:noFill/>
        </p:spPr>
        <p:txBody>
          <a:bodyPr wrap="none" rtlCol="0">
            <a:spAutoFit/>
          </a:bodyPr>
          <a:lstStyle/>
          <a:p>
            <a:r>
              <a:rPr kumimoji="1" lang="en-US" altLang="ja-JP" sz="2400" dirty="0" smtClean="0"/>
              <a:t>A</a:t>
            </a:r>
            <a:endParaRPr kumimoji="1" lang="ja-JP" altLang="en-US" sz="2400" dirty="0"/>
          </a:p>
        </p:txBody>
      </p:sp>
      <p:sp>
        <p:nvSpPr>
          <p:cNvPr id="14" name="テキスト ボックス 13"/>
          <p:cNvSpPr txBox="1"/>
          <p:nvPr/>
        </p:nvSpPr>
        <p:spPr>
          <a:xfrm>
            <a:off x="4962191" y="4250580"/>
            <a:ext cx="352080" cy="461665"/>
          </a:xfrm>
          <a:prstGeom prst="rect">
            <a:avLst/>
          </a:prstGeom>
          <a:noFill/>
        </p:spPr>
        <p:txBody>
          <a:bodyPr wrap="square" rtlCol="0">
            <a:spAutoFit/>
          </a:bodyPr>
          <a:lstStyle/>
          <a:p>
            <a:r>
              <a:rPr lang="en-US" altLang="ja-JP" sz="2400" dirty="0" smtClean="0"/>
              <a:t>B</a:t>
            </a:r>
            <a:endParaRPr kumimoji="1" lang="ja-JP" altLang="en-US" sz="2400" dirty="0"/>
          </a:p>
        </p:txBody>
      </p:sp>
      <p:sp>
        <p:nvSpPr>
          <p:cNvPr id="15" name="テキスト ボックス 14"/>
          <p:cNvSpPr txBox="1"/>
          <p:nvPr/>
        </p:nvSpPr>
        <p:spPr>
          <a:xfrm>
            <a:off x="5542442" y="4250580"/>
            <a:ext cx="352080" cy="461665"/>
          </a:xfrm>
          <a:prstGeom prst="rect">
            <a:avLst/>
          </a:prstGeom>
          <a:noFill/>
        </p:spPr>
        <p:txBody>
          <a:bodyPr wrap="square" rtlCol="0">
            <a:spAutoFit/>
          </a:bodyPr>
          <a:lstStyle/>
          <a:p>
            <a:r>
              <a:rPr lang="en-US" altLang="ja-JP" sz="2400" dirty="0" smtClean="0"/>
              <a:t>C</a:t>
            </a:r>
            <a:endParaRPr kumimoji="1" lang="ja-JP" altLang="en-US" sz="2400" dirty="0"/>
          </a:p>
        </p:txBody>
      </p:sp>
      <p:sp>
        <p:nvSpPr>
          <p:cNvPr id="18" name="テキスト ボックス 17"/>
          <p:cNvSpPr txBox="1"/>
          <p:nvPr/>
        </p:nvSpPr>
        <p:spPr>
          <a:xfrm>
            <a:off x="6608785" y="4250580"/>
            <a:ext cx="374021" cy="461665"/>
          </a:xfrm>
          <a:prstGeom prst="rect">
            <a:avLst/>
          </a:prstGeom>
          <a:noFill/>
        </p:spPr>
        <p:txBody>
          <a:bodyPr wrap="square" rtlCol="0">
            <a:spAutoFit/>
          </a:bodyPr>
          <a:lstStyle/>
          <a:p>
            <a:r>
              <a:rPr lang="en-US" altLang="ja-JP" sz="2400" dirty="0" smtClean="0"/>
              <a:t>D</a:t>
            </a:r>
            <a:endParaRPr kumimoji="1" lang="ja-JP" altLang="en-US" sz="2400" dirty="0"/>
          </a:p>
        </p:txBody>
      </p:sp>
      <p:sp>
        <p:nvSpPr>
          <p:cNvPr id="19" name="テキスト ボックス 18"/>
          <p:cNvSpPr txBox="1"/>
          <p:nvPr/>
        </p:nvSpPr>
        <p:spPr>
          <a:xfrm>
            <a:off x="7386380" y="4250580"/>
            <a:ext cx="334947" cy="461665"/>
          </a:xfrm>
          <a:prstGeom prst="rect">
            <a:avLst/>
          </a:prstGeom>
          <a:noFill/>
        </p:spPr>
        <p:txBody>
          <a:bodyPr wrap="none" rtlCol="0">
            <a:spAutoFit/>
          </a:bodyPr>
          <a:lstStyle/>
          <a:p>
            <a:r>
              <a:rPr lang="en-US" altLang="ja-JP" sz="2400" dirty="0" smtClean="0"/>
              <a:t>E</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237" y="103553"/>
            <a:ext cx="8971527" cy="1143000"/>
          </a:xfrm>
        </p:spPr>
        <p:txBody>
          <a:bodyPr>
            <a:noAutofit/>
          </a:bodyPr>
          <a:lstStyle/>
          <a:p>
            <a:r>
              <a:rPr kumimoji="1" lang="en-US" altLang="ja-JP" sz="3600" b="1" dirty="0" smtClean="0"/>
              <a:t>Meaning of Large-Scale Chemical Composition </a:t>
            </a:r>
            <a:endParaRPr kumimoji="1" lang="ja-JP" altLang="en-US" sz="3600" b="1" dirty="0"/>
          </a:p>
        </p:txBody>
      </p:sp>
      <p:sp>
        <p:nvSpPr>
          <p:cNvPr id="3" name="コンテンツ プレースホルダー 2"/>
          <p:cNvSpPr>
            <a:spLocks noGrp="1"/>
          </p:cNvSpPr>
          <p:nvPr>
            <p:ph idx="1"/>
          </p:nvPr>
        </p:nvSpPr>
        <p:spPr>
          <a:xfrm>
            <a:off x="457200" y="1600200"/>
            <a:ext cx="8229600" cy="4773005"/>
          </a:xfrm>
        </p:spPr>
        <p:txBody>
          <a:bodyPr>
            <a:normAutofit fontScale="92500" lnSpcReduction="20000"/>
          </a:bodyPr>
          <a:lstStyle/>
          <a:p>
            <a:r>
              <a:rPr lang="en-US" altLang="ja-JP" dirty="0" smtClean="0"/>
              <a:t>Maybe reflects quiescent,</a:t>
            </a:r>
            <a:r>
              <a:rPr lang="ja-JP" altLang="en-US" dirty="0" smtClean="0"/>
              <a:t> </a:t>
            </a:r>
            <a:r>
              <a:rPr lang="en-US" altLang="ja-JP" dirty="0" smtClean="0"/>
              <a:t>cold, and d</a:t>
            </a:r>
            <a:r>
              <a:rPr kumimoji="1" lang="en-US" altLang="ja-JP" dirty="0" smtClean="0"/>
              <a:t>iffuse </a:t>
            </a:r>
            <a:r>
              <a:rPr lang="en-US" altLang="ja-JP" dirty="0" smtClean="0"/>
              <a:t>m</a:t>
            </a:r>
            <a:r>
              <a:rPr kumimoji="1" lang="en-US" altLang="ja-JP" dirty="0" smtClean="0"/>
              <a:t>olecular </a:t>
            </a:r>
            <a:r>
              <a:rPr lang="en-US" altLang="ja-JP" dirty="0" smtClean="0"/>
              <a:t>c</a:t>
            </a:r>
            <a:r>
              <a:rPr kumimoji="1" lang="en-US" altLang="ja-JP" dirty="0" smtClean="0"/>
              <a:t>louds</a:t>
            </a:r>
          </a:p>
          <a:p>
            <a:r>
              <a:rPr lang="en-US" altLang="ja-JP" dirty="0" smtClean="0"/>
              <a:t>How to confirm it….? </a:t>
            </a:r>
          </a:p>
          <a:p>
            <a:pPr marL="0" indent="0">
              <a:buNone/>
            </a:pPr>
            <a:endParaRPr lang="en-US" altLang="ja-JP" dirty="0" smtClean="0">
              <a:solidFill>
                <a:schemeClr val="tx2">
                  <a:lumMod val="60000"/>
                  <a:lumOff val="40000"/>
                </a:schemeClr>
              </a:solidFill>
            </a:endParaRPr>
          </a:p>
          <a:p>
            <a:pPr marL="0" indent="0">
              <a:buNone/>
            </a:pPr>
            <a:r>
              <a:rPr lang="en-US" altLang="ja-JP" dirty="0" smtClean="0">
                <a:solidFill>
                  <a:schemeClr val="tx2">
                    <a:lumMod val="60000"/>
                    <a:lumOff val="40000"/>
                  </a:schemeClr>
                </a:solidFill>
              </a:rPr>
              <a:t>      </a:t>
            </a:r>
            <a:r>
              <a:rPr lang="en-US" altLang="ja-JP" u="sng" dirty="0" smtClean="0">
                <a:solidFill>
                  <a:schemeClr val="tx2">
                    <a:lumMod val="60000"/>
                    <a:lumOff val="40000"/>
                  </a:schemeClr>
                </a:solidFill>
              </a:rPr>
              <a:t>Our Strategy:</a:t>
            </a:r>
          </a:p>
          <a:p>
            <a:pPr marL="0" indent="0">
              <a:buNone/>
            </a:pPr>
            <a:r>
              <a:rPr lang="en-US" altLang="ja-JP" dirty="0"/>
              <a:t> </a:t>
            </a:r>
            <a:r>
              <a:rPr lang="en-US" altLang="ja-JP" dirty="0" smtClean="0"/>
              <a:t>        Mapping spectral line survey of </a:t>
            </a:r>
          </a:p>
          <a:p>
            <a:pPr marL="0" indent="0">
              <a:buNone/>
            </a:pPr>
            <a:r>
              <a:rPr lang="en-US" altLang="ja-JP" dirty="0"/>
              <a:t> </a:t>
            </a:r>
            <a:r>
              <a:rPr lang="en-US" altLang="ja-JP" dirty="0" smtClean="0"/>
              <a:t>        representative Galactic molecular clouds</a:t>
            </a:r>
            <a:r>
              <a:rPr kumimoji="1" lang="en-US" altLang="ja-JP" dirty="0" smtClean="0"/>
              <a:t> </a:t>
            </a:r>
          </a:p>
          <a:p>
            <a:pPr marL="0" indent="0">
              <a:buNone/>
            </a:pPr>
            <a:r>
              <a:rPr lang="en-US" altLang="ja-JP" dirty="0" smtClean="0"/>
              <a:t>        </a:t>
            </a:r>
            <a:r>
              <a:rPr lang="ja-JP" altLang="en-US" dirty="0" smtClean="0"/>
              <a:t>→　</a:t>
            </a:r>
            <a:r>
              <a:rPr lang="en-US" altLang="ja-JP" dirty="0" smtClean="0"/>
              <a:t>Averaged spectrum over a large area</a:t>
            </a:r>
          </a:p>
          <a:p>
            <a:pPr marL="0" indent="0">
              <a:buNone/>
            </a:pPr>
            <a:r>
              <a:rPr lang="en-US" altLang="ja-JP" dirty="0"/>
              <a:t> </a:t>
            </a:r>
            <a:r>
              <a:rPr lang="en-US" altLang="ja-JP" dirty="0" smtClean="0"/>
              <a:t>       </a:t>
            </a:r>
            <a:r>
              <a:rPr lang="ja-JP" altLang="en-US" dirty="0" smtClean="0"/>
              <a:t>→　</a:t>
            </a:r>
            <a:r>
              <a:rPr lang="en-US" altLang="ja-JP" dirty="0" smtClean="0"/>
              <a:t>Representative area in GMC</a:t>
            </a:r>
          </a:p>
          <a:p>
            <a:pPr marL="0" indent="0">
              <a:buNone/>
            </a:pPr>
            <a:r>
              <a:rPr lang="en-US" altLang="ja-JP" dirty="0" smtClean="0"/>
              <a:t>        </a:t>
            </a:r>
          </a:p>
        </p:txBody>
      </p:sp>
    </p:spTree>
    <p:extLst>
      <p:ext uri="{BB962C8B-B14F-4D97-AF65-F5344CB8AC3E}">
        <p14:creationId xmlns:p14="http://schemas.microsoft.com/office/powerpoint/2010/main" val="9277348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W51_ObsMapRainbow.png"/>
          <p:cNvPicPr>
            <a:picLocks noChangeAspect="1"/>
          </p:cNvPicPr>
          <p:nvPr/>
        </p:nvPicPr>
        <p:blipFill>
          <a:blip r:embed="rId3"/>
          <a:stretch>
            <a:fillRect/>
          </a:stretch>
        </p:blipFill>
        <p:spPr>
          <a:xfrm>
            <a:off x="122039" y="905703"/>
            <a:ext cx="5040882" cy="5542913"/>
          </a:xfrm>
          <a:prstGeom prst="rect">
            <a:avLst/>
          </a:prstGeom>
        </p:spPr>
      </p:pic>
      <p:sp>
        <p:nvSpPr>
          <p:cNvPr id="2" name="タイトル 1"/>
          <p:cNvSpPr>
            <a:spLocks noGrp="1"/>
          </p:cNvSpPr>
          <p:nvPr>
            <p:ph type="title"/>
          </p:nvPr>
        </p:nvSpPr>
        <p:spPr>
          <a:xfrm>
            <a:off x="457200" y="152098"/>
            <a:ext cx="8229600" cy="616554"/>
          </a:xfrm>
        </p:spPr>
        <p:txBody>
          <a:bodyPr>
            <a:normAutofit/>
          </a:bodyPr>
          <a:lstStyle/>
          <a:p>
            <a:r>
              <a:rPr lang="en-US" altLang="ja-JP" sz="3200" b="1" dirty="0" smtClean="0"/>
              <a:t>Mapping Spectral Line Survey toward W51</a:t>
            </a:r>
            <a:endParaRPr lang="ja-JP" altLang="en-US" sz="3200" b="1" dirty="0"/>
          </a:p>
        </p:txBody>
      </p:sp>
      <p:sp>
        <p:nvSpPr>
          <p:cNvPr id="5" name="テキスト ボックス 4"/>
          <p:cNvSpPr txBox="1"/>
          <p:nvPr/>
        </p:nvSpPr>
        <p:spPr>
          <a:xfrm>
            <a:off x="5266272" y="3480800"/>
            <a:ext cx="2797686" cy="400110"/>
          </a:xfrm>
          <a:prstGeom prst="rect">
            <a:avLst/>
          </a:prstGeom>
          <a:noFill/>
        </p:spPr>
        <p:txBody>
          <a:bodyPr wrap="none" rtlCol="0">
            <a:spAutoFit/>
          </a:bodyPr>
          <a:lstStyle/>
          <a:p>
            <a:r>
              <a:rPr kumimoji="1" lang="en-US" altLang="ja-JP" sz="2000" b="1" u="sng" dirty="0" smtClean="0"/>
              <a:t>Observation with </a:t>
            </a:r>
            <a:r>
              <a:rPr kumimoji="1" lang="en-US" altLang="ja-JP" sz="2000" b="1" u="sng" dirty="0" err="1" smtClean="0"/>
              <a:t>Mopra</a:t>
            </a:r>
            <a:endParaRPr kumimoji="1" lang="ja-JP" altLang="en-US" sz="2000" b="1" u="sng" dirty="0"/>
          </a:p>
        </p:txBody>
      </p:sp>
      <p:sp>
        <p:nvSpPr>
          <p:cNvPr id="6" name="テキスト ボックス 5"/>
          <p:cNvSpPr txBox="1"/>
          <p:nvPr/>
        </p:nvSpPr>
        <p:spPr>
          <a:xfrm>
            <a:off x="5264262" y="1155499"/>
            <a:ext cx="1980029" cy="400110"/>
          </a:xfrm>
          <a:prstGeom prst="rect">
            <a:avLst/>
          </a:prstGeom>
          <a:noFill/>
        </p:spPr>
        <p:txBody>
          <a:bodyPr wrap="none" rtlCol="0">
            <a:spAutoFit/>
          </a:bodyPr>
          <a:lstStyle/>
          <a:p>
            <a:r>
              <a:rPr kumimoji="1" lang="en-US" altLang="ja-JP" sz="2000" b="1" dirty="0" smtClean="0"/>
              <a:t>Distance: 5.4 </a:t>
            </a:r>
            <a:r>
              <a:rPr kumimoji="1" lang="en-US" altLang="ja-JP" sz="2000" b="1" dirty="0" err="1" smtClean="0"/>
              <a:t>kpc</a:t>
            </a:r>
            <a:endParaRPr kumimoji="1" lang="ja-JP" altLang="en-US" sz="2000" b="1" dirty="0"/>
          </a:p>
        </p:txBody>
      </p:sp>
      <p:sp>
        <p:nvSpPr>
          <p:cNvPr id="7" name="テキスト ボックス 6"/>
          <p:cNvSpPr txBox="1"/>
          <p:nvPr/>
        </p:nvSpPr>
        <p:spPr>
          <a:xfrm>
            <a:off x="5511815" y="5365242"/>
            <a:ext cx="3474829" cy="400110"/>
          </a:xfrm>
          <a:prstGeom prst="rect">
            <a:avLst/>
          </a:prstGeom>
          <a:noFill/>
        </p:spPr>
        <p:txBody>
          <a:bodyPr wrap="none" rtlCol="0">
            <a:spAutoFit/>
          </a:bodyPr>
          <a:lstStyle/>
          <a:p>
            <a:r>
              <a:rPr kumimoji="1" lang="en-US" altLang="ja-JP" sz="2000" dirty="0" smtClean="0"/>
              <a:t>Frequency Range: 84 – </a:t>
            </a:r>
            <a:r>
              <a:rPr lang="en-US" altLang="ja-JP" sz="2000" dirty="0" smtClean="0"/>
              <a:t>103</a:t>
            </a:r>
            <a:r>
              <a:rPr kumimoji="1" lang="en-US" altLang="ja-JP" sz="2000" dirty="0" smtClean="0"/>
              <a:t> GHz</a:t>
            </a:r>
            <a:endParaRPr kumimoji="1" lang="ja-JP" altLang="en-US" sz="2000" dirty="0"/>
          </a:p>
        </p:txBody>
      </p:sp>
      <p:sp>
        <p:nvSpPr>
          <p:cNvPr id="8" name="テキスト ボックス 7"/>
          <p:cNvSpPr txBox="1"/>
          <p:nvPr/>
        </p:nvSpPr>
        <p:spPr>
          <a:xfrm>
            <a:off x="5511815" y="3928055"/>
            <a:ext cx="3073828" cy="400110"/>
          </a:xfrm>
          <a:prstGeom prst="rect">
            <a:avLst/>
          </a:prstGeom>
          <a:noFill/>
        </p:spPr>
        <p:txBody>
          <a:bodyPr wrap="none" rtlCol="0">
            <a:spAutoFit/>
          </a:bodyPr>
          <a:lstStyle/>
          <a:p>
            <a:r>
              <a:rPr kumimoji="1" lang="en-US" altLang="ja-JP" sz="2000" dirty="0" smtClean="0"/>
              <a:t>Date: </a:t>
            </a:r>
            <a:r>
              <a:rPr lang="en-US" altLang="ja-JP" sz="2000" dirty="0" smtClean="0"/>
              <a:t>Oct. 2013 – Sep. 2014</a:t>
            </a:r>
            <a:endParaRPr kumimoji="1" lang="ja-JP" altLang="en-US" sz="2000" dirty="0"/>
          </a:p>
        </p:txBody>
      </p:sp>
      <p:sp>
        <p:nvSpPr>
          <p:cNvPr id="9" name="テキスト ボックス 8"/>
          <p:cNvSpPr txBox="1"/>
          <p:nvPr/>
        </p:nvSpPr>
        <p:spPr>
          <a:xfrm>
            <a:off x="5884342" y="1549535"/>
            <a:ext cx="1190049" cy="400110"/>
          </a:xfrm>
          <a:prstGeom prst="rect">
            <a:avLst/>
          </a:prstGeom>
          <a:noFill/>
        </p:spPr>
        <p:txBody>
          <a:bodyPr wrap="none" rtlCol="0">
            <a:spAutoFit/>
          </a:bodyPr>
          <a:lstStyle/>
          <a:p>
            <a:r>
              <a:rPr kumimoji="1" lang="en-US" altLang="ja-JP" sz="2000" dirty="0" smtClean="0"/>
              <a:t>- 5’ = 8 pc</a:t>
            </a:r>
            <a:endParaRPr kumimoji="1" lang="ja-JP" altLang="en-US" sz="2000" dirty="0"/>
          </a:p>
        </p:txBody>
      </p:sp>
      <p:sp>
        <p:nvSpPr>
          <p:cNvPr id="10" name="テキスト ボックス 9"/>
          <p:cNvSpPr txBox="1"/>
          <p:nvPr/>
        </p:nvSpPr>
        <p:spPr>
          <a:xfrm>
            <a:off x="5511815" y="4251962"/>
            <a:ext cx="1918289" cy="400110"/>
          </a:xfrm>
          <a:prstGeom prst="rect">
            <a:avLst/>
          </a:prstGeom>
          <a:noFill/>
        </p:spPr>
        <p:txBody>
          <a:bodyPr wrap="none" rtlCol="0">
            <a:spAutoFit/>
          </a:bodyPr>
          <a:lstStyle/>
          <a:p>
            <a:r>
              <a:rPr kumimoji="1" lang="en-US" altLang="ja-JP" sz="2000" dirty="0" smtClean="0"/>
              <a:t>Obs. Mode : OTF</a:t>
            </a:r>
            <a:endParaRPr kumimoji="1" lang="ja-JP" altLang="en-US" sz="2000" dirty="0"/>
          </a:p>
        </p:txBody>
      </p:sp>
      <p:sp>
        <p:nvSpPr>
          <p:cNvPr id="11" name="テキスト ボックス 10"/>
          <p:cNvSpPr txBox="1"/>
          <p:nvPr/>
        </p:nvSpPr>
        <p:spPr>
          <a:xfrm>
            <a:off x="5884342" y="4598527"/>
            <a:ext cx="1095034" cy="369332"/>
          </a:xfrm>
          <a:prstGeom prst="rect">
            <a:avLst/>
          </a:prstGeom>
          <a:noFill/>
        </p:spPr>
        <p:txBody>
          <a:bodyPr wrap="none" rtlCol="0">
            <a:spAutoFit/>
          </a:bodyPr>
          <a:lstStyle/>
          <a:p>
            <a:r>
              <a:rPr kumimoji="1" lang="en-US" altLang="ja-JP" dirty="0" smtClean="0"/>
              <a:t>- 30’ </a:t>
            </a:r>
            <a:r>
              <a:rPr kumimoji="1" lang="en-US" altLang="ja-JP" dirty="0" err="1" smtClean="0"/>
              <a:t>x</a:t>
            </a:r>
            <a:r>
              <a:rPr kumimoji="1" lang="en-US" altLang="ja-JP" dirty="0" smtClean="0"/>
              <a:t> </a:t>
            </a:r>
            <a:r>
              <a:rPr lang="en-US" altLang="ja-JP" dirty="0" smtClean="0"/>
              <a:t>25</a:t>
            </a:r>
            <a:r>
              <a:rPr kumimoji="1" lang="en-US" altLang="ja-JP" dirty="0" smtClean="0"/>
              <a:t>’</a:t>
            </a:r>
            <a:endParaRPr kumimoji="1" lang="ja-JP" altLang="en-US" dirty="0"/>
          </a:p>
        </p:txBody>
      </p:sp>
      <p:sp>
        <p:nvSpPr>
          <p:cNvPr id="12" name="テキスト ボックス 11"/>
          <p:cNvSpPr txBox="1"/>
          <p:nvPr/>
        </p:nvSpPr>
        <p:spPr>
          <a:xfrm>
            <a:off x="5884342" y="4935593"/>
            <a:ext cx="1933943" cy="400110"/>
          </a:xfrm>
          <a:prstGeom prst="rect">
            <a:avLst/>
          </a:prstGeom>
          <a:noFill/>
        </p:spPr>
        <p:txBody>
          <a:bodyPr wrap="none" rtlCol="0">
            <a:spAutoFit/>
          </a:bodyPr>
          <a:lstStyle/>
          <a:p>
            <a:r>
              <a:rPr kumimoji="1" lang="en-US" altLang="ja-JP" dirty="0" smtClean="0"/>
              <a:t>- </a:t>
            </a:r>
            <a:r>
              <a:rPr kumimoji="1" lang="en-US" altLang="ja-JP" sz="2000" b="1" dirty="0" smtClean="0">
                <a:solidFill>
                  <a:srgbClr val="FF0000"/>
                </a:solidFill>
                <a:latin typeface="Times"/>
                <a:cs typeface="Times"/>
              </a:rPr>
              <a:t>~</a:t>
            </a:r>
            <a:r>
              <a:rPr kumimoji="1" lang="en-US" altLang="ja-JP" sz="2000" b="1" dirty="0" smtClean="0">
                <a:solidFill>
                  <a:srgbClr val="FF0000"/>
                </a:solidFill>
              </a:rPr>
              <a:t>40 pc </a:t>
            </a:r>
            <a:r>
              <a:rPr kumimoji="1" lang="en-US" altLang="ja-JP" sz="2000" b="1" dirty="0" err="1" smtClean="0">
                <a:solidFill>
                  <a:srgbClr val="FF0000"/>
                </a:solidFill>
              </a:rPr>
              <a:t>x</a:t>
            </a:r>
            <a:r>
              <a:rPr kumimoji="1" lang="en-US" altLang="ja-JP" sz="2000" b="1" dirty="0" smtClean="0">
                <a:solidFill>
                  <a:srgbClr val="FF0000"/>
                </a:solidFill>
              </a:rPr>
              <a:t> </a:t>
            </a:r>
            <a:r>
              <a:rPr kumimoji="1" lang="en-US" altLang="ja-JP" sz="2000" b="1" dirty="0" smtClean="0">
                <a:solidFill>
                  <a:srgbClr val="FF0000"/>
                </a:solidFill>
                <a:latin typeface="Times"/>
                <a:cs typeface="Times"/>
              </a:rPr>
              <a:t>~</a:t>
            </a:r>
            <a:r>
              <a:rPr lang="en-US" altLang="ja-JP" sz="2000" b="1" dirty="0" smtClean="0">
                <a:solidFill>
                  <a:srgbClr val="FF0000"/>
                </a:solidFill>
              </a:rPr>
              <a:t>48</a:t>
            </a:r>
            <a:r>
              <a:rPr kumimoji="1" lang="en-US" altLang="ja-JP" sz="2000" b="1" dirty="0" smtClean="0">
                <a:solidFill>
                  <a:srgbClr val="FF0000"/>
                </a:solidFill>
              </a:rPr>
              <a:t> pc</a:t>
            </a:r>
            <a:endParaRPr kumimoji="1" lang="ja-JP" altLang="en-US" sz="2000" b="1" dirty="0">
              <a:solidFill>
                <a:srgbClr val="FF0000"/>
              </a:solidFill>
            </a:endParaRPr>
          </a:p>
        </p:txBody>
      </p:sp>
      <p:sp>
        <p:nvSpPr>
          <p:cNvPr id="13" name="テキスト ボックス 12"/>
          <p:cNvSpPr txBox="1"/>
          <p:nvPr/>
        </p:nvSpPr>
        <p:spPr>
          <a:xfrm>
            <a:off x="6514360" y="1915777"/>
            <a:ext cx="1831488" cy="369332"/>
          </a:xfrm>
          <a:prstGeom prst="rect">
            <a:avLst/>
          </a:prstGeom>
          <a:noFill/>
        </p:spPr>
        <p:txBody>
          <a:bodyPr wrap="none" rtlCol="0">
            <a:spAutoFit/>
          </a:bodyPr>
          <a:lstStyle/>
          <a:p>
            <a:r>
              <a:rPr lang="en-US" altLang="ja-JP" dirty="0" smtClean="0"/>
              <a:t>(Sato et al. 2010)</a:t>
            </a:r>
            <a:endParaRPr kumimoji="1" lang="ja-JP" altLang="en-US" dirty="0"/>
          </a:p>
        </p:txBody>
      </p:sp>
      <p:sp>
        <p:nvSpPr>
          <p:cNvPr id="14" name="テキスト ボックス 13"/>
          <p:cNvSpPr txBox="1"/>
          <p:nvPr/>
        </p:nvSpPr>
        <p:spPr>
          <a:xfrm>
            <a:off x="5475920" y="2311566"/>
            <a:ext cx="3196941" cy="707886"/>
          </a:xfrm>
          <a:prstGeom prst="rect">
            <a:avLst/>
          </a:prstGeom>
          <a:noFill/>
        </p:spPr>
        <p:txBody>
          <a:bodyPr wrap="square" rtlCol="0">
            <a:spAutoFit/>
          </a:bodyPr>
          <a:lstStyle/>
          <a:p>
            <a:r>
              <a:rPr lang="en-US" altLang="ja-JP" sz="2000" b="1" dirty="0" smtClean="0"/>
              <a:t>the most vigorous recent star formation in the Galaxy</a:t>
            </a:r>
            <a:endParaRPr kumimoji="1" lang="ja-JP" altLang="en-US" sz="2000" b="1" dirty="0"/>
          </a:p>
        </p:txBody>
      </p:sp>
      <p:sp>
        <p:nvSpPr>
          <p:cNvPr id="15" name="テキスト ボックス 14"/>
          <p:cNvSpPr txBox="1"/>
          <p:nvPr/>
        </p:nvSpPr>
        <p:spPr>
          <a:xfrm>
            <a:off x="1225513" y="1587964"/>
            <a:ext cx="2098251" cy="400110"/>
          </a:xfrm>
          <a:prstGeom prst="rect">
            <a:avLst/>
          </a:prstGeom>
          <a:noFill/>
        </p:spPr>
        <p:txBody>
          <a:bodyPr wrap="none" rtlCol="0">
            <a:spAutoFit/>
          </a:bodyPr>
          <a:lstStyle/>
          <a:p>
            <a:r>
              <a:rPr lang="en-US" altLang="ja-JP" sz="2000" dirty="0" err="1" smtClean="0">
                <a:solidFill>
                  <a:schemeClr val="bg1"/>
                </a:solidFill>
              </a:rPr>
              <a:t>Bieging</a:t>
            </a:r>
            <a:r>
              <a:rPr lang="en-US" altLang="ja-JP" sz="2000" dirty="0" smtClean="0">
                <a:solidFill>
                  <a:schemeClr val="bg1"/>
                </a:solidFill>
              </a:rPr>
              <a:t> et al. 2010</a:t>
            </a:r>
            <a:endParaRPr kumimoji="1" lang="ja-JP" altLang="en-US" sz="2000" dirty="0">
              <a:solidFill>
                <a:schemeClr val="bg1"/>
              </a:solidFill>
            </a:endParaRPr>
          </a:p>
        </p:txBody>
      </p:sp>
      <p:sp>
        <p:nvSpPr>
          <p:cNvPr id="16" name="テキスト ボックス 15"/>
          <p:cNvSpPr txBox="1"/>
          <p:nvPr/>
        </p:nvSpPr>
        <p:spPr>
          <a:xfrm>
            <a:off x="7411871" y="5699040"/>
            <a:ext cx="1582034" cy="400110"/>
          </a:xfrm>
          <a:prstGeom prst="rect">
            <a:avLst/>
          </a:prstGeom>
          <a:noFill/>
        </p:spPr>
        <p:txBody>
          <a:bodyPr wrap="none" rtlCol="0">
            <a:spAutoFit/>
          </a:bodyPr>
          <a:lstStyle/>
          <a:p>
            <a:r>
              <a:rPr kumimoji="1" lang="en-US" altLang="ja-JP" sz="2000" dirty="0" smtClean="0"/>
              <a:t>106 - 114GHz</a:t>
            </a:r>
            <a:endParaRPr kumimoji="1" lang="ja-JP" altLang="en-US" sz="2000" dirty="0"/>
          </a:p>
        </p:txBody>
      </p:sp>
      <p:sp>
        <p:nvSpPr>
          <p:cNvPr id="18" name="テキスト ボックス 17"/>
          <p:cNvSpPr txBox="1"/>
          <p:nvPr/>
        </p:nvSpPr>
        <p:spPr>
          <a:xfrm>
            <a:off x="3825504" y="1176244"/>
            <a:ext cx="953706" cy="584776"/>
          </a:xfrm>
          <a:prstGeom prst="rect">
            <a:avLst/>
          </a:prstGeom>
          <a:noFill/>
        </p:spPr>
        <p:txBody>
          <a:bodyPr wrap="none" rtlCol="0">
            <a:spAutoFit/>
          </a:bodyPr>
          <a:lstStyle/>
          <a:p>
            <a:r>
              <a:rPr kumimoji="1" lang="en-US" altLang="ja-JP" sz="3200" b="1" baseline="30000" dirty="0" smtClean="0">
                <a:solidFill>
                  <a:schemeClr val="bg1"/>
                </a:solidFill>
              </a:rPr>
              <a:t>13</a:t>
            </a:r>
            <a:r>
              <a:rPr kumimoji="1" lang="en-US" altLang="ja-JP" sz="3200" b="1" dirty="0" smtClean="0">
                <a:solidFill>
                  <a:schemeClr val="bg1"/>
                </a:solidFill>
              </a:rPr>
              <a:t>CO</a:t>
            </a:r>
            <a:endParaRPr kumimoji="1" lang="ja-JP" altLang="en-US" sz="3200" b="1" dirty="0">
              <a:solidFill>
                <a:schemeClr val="bg1"/>
              </a:solidFill>
            </a:endParaRPr>
          </a:p>
        </p:txBody>
      </p:sp>
      <p:sp>
        <p:nvSpPr>
          <p:cNvPr id="19" name="テキスト ボックス 18"/>
          <p:cNvSpPr txBox="1"/>
          <p:nvPr/>
        </p:nvSpPr>
        <p:spPr>
          <a:xfrm>
            <a:off x="3892350" y="3072404"/>
            <a:ext cx="1085353" cy="584776"/>
          </a:xfrm>
          <a:prstGeom prst="rect">
            <a:avLst/>
          </a:prstGeom>
          <a:noFill/>
        </p:spPr>
        <p:txBody>
          <a:bodyPr wrap="none" rtlCol="0">
            <a:spAutoFit/>
          </a:bodyPr>
          <a:lstStyle/>
          <a:p>
            <a:r>
              <a:rPr kumimoji="1" lang="en-US" altLang="ja-JP" sz="3200" b="1" dirty="0" smtClean="0">
                <a:solidFill>
                  <a:schemeClr val="accent6"/>
                </a:solidFill>
              </a:rPr>
              <a:t>48 pc</a:t>
            </a:r>
            <a:endParaRPr kumimoji="1" lang="ja-JP" altLang="en-US" sz="3200" b="1" dirty="0">
              <a:solidFill>
                <a:schemeClr val="accent6"/>
              </a:solidFill>
            </a:endParaRPr>
          </a:p>
        </p:txBody>
      </p:sp>
      <p:cxnSp>
        <p:nvCxnSpPr>
          <p:cNvPr id="21" name="直線矢印コネクタ 20"/>
          <p:cNvCxnSpPr/>
          <p:nvPr/>
        </p:nvCxnSpPr>
        <p:spPr>
          <a:xfrm>
            <a:off x="1225513" y="5697452"/>
            <a:ext cx="3546695" cy="1588"/>
          </a:xfrm>
          <a:prstGeom prst="straightConnector1">
            <a:avLst/>
          </a:prstGeom>
          <a:ln w="76200" cmpd="sng">
            <a:solidFill>
              <a:srgbClr val="FF66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rot="16200000" flipV="1">
            <a:off x="2775769" y="3354067"/>
            <a:ext cx="4397135" cy="2"/>
          </a:xfrm>
          <a:prstGeom prst="straightConnector1">
            <a:avLst/>
          </a:prstGeom>
          <a:ln w="76200" cmpd="sng">
            <a:solidFill>
              <a:srgbClr val="FF66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2591156" y="5120259"/>
            <a:ext cx="1085353" cy="584776"/>
          </a:xfrm>
          <a:prstGeom prst="rect">
            <a:avLst/>
          </a:prstGeom>
          <a:noFill/>
        </p:spPr>
        <p:txBody>
          <a:bodyPr wrap="none" rtlCol="0">
            <a:spAutoFit/>
          </a:bodyPr>
          <a:lstStyle/>
          <a:p>
            <a:r>
              <a:rPr kumimoji="1" lang="en-US" altLang="ja-JP" sz="3200" b="1" dirty="0" smtClean="0">
                <a:solidFill>
                  <a:schemeClr val="accent6"/>
                </a:solidFill>
              </a:rPr>
              <a:t>40 pc</a:t>
            </a:r>
            <a:endParaRPr kumimoji="1" lang="ja-JP" altLang="en-US" sz="3200" b="1" dirty="0">
              <a:solidFill>
                <a:schemeClr val="accent6"/>
              </a:solidFill>
            </a:endParaRPr>
          </a:p>
        </p:txBody>
      </p:sp>
      <p:sp>
        <p:nvSpPr>
          <p:cNvPr id="23" name="テキスト ボックス 22"/>
          <p:cNvSpPr txBox="1"/>
          <p:nvPr/>
        </p:nvSpPr>
        <p:spPr>
          <a:xfrm>
            <a:off x="6514360" y="6279165"/>
            <a:ext cx="2402571" cy="400110"/>
          </a:xfrm>
          <a:prstGeom prst="rect">
            <a:avLst/>
          </a:prstGeom>
          <a:noFill/>
        </p:spPr>
        <p:txBody>
          <a:bodyPr wrap="none" rtlCol="0">
            <a:spAutoFit/>
          </a:bodyPr>
          <a:lstStyle/>
          <a:p>
            <a:r>
              <a:rPr kumimoji="1" lang="en-US" altLang="ja-JP" sz="2000" dirty="0" smtClean="0"/>
              <a:t>Watanabe et al. 2017</a:t>
            </a:r>
            <a:endParaRPr kumimoji="1" lang="ja-JP" altLang="en-US" sz="20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M51P1W51_ALL_IRAM30m_3mm.png"/>
          <p:cNvPicPr>
            <a:picLocks noChangeAspect="1"/>
          </p:cNvPicPr>
          <p:nvPr/>
        </p:nvPicPr>
        <p:blipFill>
          <a:blip r:embed="rId3"/>
          <a:stretch>
            <a:fillRect/>
          </a:stretch>
        </p:blipFill>
        <p:spPr>
          <a:xfrm>
            <a:off x="203940" y="560620"/>
            <a:ext cx="8766132" cy="6246525"/>
          </a:xfrm>
          <a:prstGeom prst="rect">
            <a:avLst/>
          </a:prstGeom>
        </p:spPr>
      </p:pic>
      <p:sp>
        <p:nvSpPr>
          <p:cNvPr id="2" name="タイトル 1"/>
          <p:cNvSpPr>
            <a:spLocks noGrp="1"/>
          </p:cNvSpPr>
          <p:nvPr>
            <p:ph type="title"/>
          </p:nvPr>
        </p:nvSpPr>
        <p:spPr>
          <a:xfrm>
            <a:off x="457200" y="-31860"/>
            <a:ext cx="8229600" cy="638834"/>
          </a:xfrm>
        </p:spPr>
        <p:txBody>
          <a:bodyPr>
            <a:normAutofit/>
          </a:bodyPr>
          <a:lstStyle/>
          <a:p>
            <a:r>
              <a:rPr lang="en-US" altLang="ja-JP" sz="3200" b="1" dirty="0" smtClean="0"/>
              <a:t>Averaged Spectra of W51</a:t>
            </a:r>
            <a:endParaRPr lang="ja-JP" altLang="en-US" sz="3200" b="1" dirty="0"/>
          </a:p>
        </p:txBody>
      </p:sp>
      <p:sp>
        <p:nvSpPr>
          <p:cNvPr id="4" name="テキスト ボックス 3"/>
          <p:cNvSpPr txBox="1"/>
          <p:nvPr/>
        </p:nvSpPr>
        <p:spPr>
          <a:xfrm>
            <a:off x="5132928" y="694036"/>
            <a:ext cx="1414570" cy="461665"/>
          </a:xfrm>
          <a:prstGeom prst="rect">
            <a:avLst/>
          </a:prstGeom>
          <a:noFill/>
        </p:spPr>
        <p:txBody>
          <a:bodyPr wrap="none" rtlCol="0">
            <a:spAutoFit/>
          </a:bodyPr>
          <a:lstStyle/>
          <a:p>
            <a:r>
              <a:rPr kumimoji="1" lang="en-US" altLang="ja-JP" sz="2400" dirty="0" smtClean="0">
                <a:solidFill>
                  <a:srgbClr val="FF6600"/>
                </a:solidFill>
              </a:rPr>
              <a:t>Hot Cores</a:t>
            </a:r>
            <a:endParaRPr kumimoji="1" lang="ja-JP" altLang="en-US" sz="2400" dirty="0">
              <a:solidFill>
                <a:srgbClr val="FF6600"/>
              </a:solidFill>
            </a:endParaRPr>
          </a:p>
        </p:txBody>
      </p:sp>
      <p:sp>
        <p:nvSpPr>
          <p:cNvPr id="6" name="テキスト ボックス 5"/>
          <p:cNvSpPr txBox="1"/>
          <p:nvPr/>
        </p:nvSpPr>
        <p:spPr>
          <a:xfrm>
            <a:off x="5164337" y="2565173"/>
            <a:ext cx="1351752" cy="461665"/>
          </a:xfrm>
          <a:prstGeom prst="rect">
            <a:avLst/>
          </a:prstGeom>
          <a:noFill/>
        </p:spPr>
        <p:txBody>
          <a:bodyPr wrap="none" rtlCol="0">
            <a:spAutoFit/>
          </a:bodyPr>
          <a:lstStyle/>
          <a:p>
            <a:r>
              <a:rPr kumimoji="1" lang="en-US" altLang="ja-JP" sz="2400" dirty="0" smtClean="0">
                <a:solidFill>
                  <a:srgbClr val="FF6600"/>
                </a:solidFill>
              </a:rPr>
              <a:t>Averaged</a:t>
            </a:r>
            <a:endParaRPr kumimoji="1" lang="ja-JP" altLang="en-US" sz="2400" dirty="0">
              <a:solidFill>
                <a:srgbClr val="FF6600"/>
              </a:solidFill>
            </a:endParaRPr>
          </a:p>
        </p:txBody>
      </p:sp>
      <p:sp>
        <p:nvSpPr>
          <p:cNvPr id="14" name="テキスト ボックス 13"/>
          <p:cNvSpPr txBox="1"/>
          <p:nvPr/>
        </p:nvSpPr>
        <p:spPr>
          <a:xfrm>
            <a:off x="5460317" y="4553783"/>
            <a:ext cx="759793" cy="461665"/>
          </a:xfrm>
          <a:prstGeom prst="rect">
            <a:avLst/>
          </a:prstGeom>
          <a:noFill/>
        </p:spPr>
        <p:txBody>
          <a:bodyPr wrap="none" rtlCol="0">
            <a:spAutoFit/>
          </a:bodyPr>
          <a:lstStyle/>
          <a:p>
            <a:r>
              <a:rPr lang="en-US" altLang="ja-JP" sz="2400" dirty="0" smtClean="0">
                <a:solidFill>
                  <a:srgbClr val="FF6600"/>
                </a:solidFill>
              </a:rPr>
              <a:t>M51</a:t>
            </a:r>
            <a:endParaRPr kumimoji="1" lang="ja-JP" altLang="en-US" sz="2400" dirty="0">
              <a:solidFill>
                <a:srgbClr val="FF6600"/>
              </a:solidFill>
            </a:endParaRPr>
          </a:p>
        </p:txBody>
      </p:sp>
      <p:sp>
        <p:nvSpPr>
          <p:cNvPr id="7" name="テキスト ボックス 6"/>
          <p:cNvSpPr txBox="1"/>
          <p:nvPr/>
        </p:nvSpPr>
        <p:spPr>
          <a:xfrm>
            <a:off x="6606160" y="6475894"/>
            <a:ext cx="2402571" cy="400110"/>
          </a:xfrm>
          <a:prstGeom prst="rect">
            <a:avLst/>
          </a:prstGeom>
          <a:noFill/>
        </p:spPr>
        <p:txBody>
          <a:bodyPr wrap="none" rtlCol="0">
            <a:spAutoFit/>
          </a:bodyPr>
          <a:lstStyle/>
          <a:p>
            <a:r>
              <a:rPr kumimoji="1" lang="en-US" altLang="ja-JP" sz="2000" dirty="0" smtClean="0"/>
              <a:t>Watanabe et al. 2017</a:t>
            </a:r>
            <a:endParaRPr kumimoji="1" lang="ja-JP" altLang="en-US" sz="2000" dirty="0"/>
          </a:p>
        </p:txBody>
      </p:sp>
      <p:pic>
        <p:nvPicPr>
          <p:cNvPr id="8" name="図 7" descr="W51ALL_M51P1_Abund_Log_ver4.png"/>
          <p:cNvPicPr>
            <a:picLocks noChangeAspect="1"/>
          </p:cNvPicPr>
          <p:nvPr/>
        </p:nvPicPr>
        <p:blipFill>
          <a:blip r:embed="rId4"/>
          <a:stretch>
            <a:fillRect/>
          </a:stretch>
        </p:blipFill>
        <p:spPr>
          <a:xfrm>
            <a:off x="2080331" y="1250950"/>
            <a:ext cx="5003263" cy="487159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9818"/>
            <a:ext cx="8229600" cy="649974"/>
          </a:xfrm>
        </p:spPr>
        <p:txBody>
          <a:bodyPr>
            <a:normAutofit fontScale="90000"/>
          </a:bodyPr>
          <a:lstStyle/>
          <a:p>
            <a:r>
              <a:rPr lang="en-US" altLang="ja-JP" sz="3200" b="1" dirty="0" smtClean="0"/>
              <a:t>Contribution of Extended </a:t>
            </a:r>
            <a:r>
              <a:rPr lang="en-US" altLang="ja-JP" sz="3200" b="1" dirty="0"/>
              <a:t>M</a:t>
            </a:r>
            <a:r>
              <a:rPr lang="en-US" altLang="ja-JP" sz="3200" b="1" dirty="0" smtClean="0"/>
              <a:t>olecular </a:t>
            </a:r>
            <a:r>
              <a:rPr lang="en-US" altLang="ja-JP" sz="3200" b="1" dirty="0"/>
              <a:t>G</a:t>
            </a:r>
            <a:r>
              <a:rPr lang="en-US" altLang="ja-JP" sz="3200" b="1" dirty="0" smtClean="0"/>
              <a:t>as in W51</a:t>
            </a:r>
            <a:endParaRPr lang="ja-JP" altLang="en-US" sz="3200" b="1" dirty="0"/>
          </a:p>
        </p:txBody>
      </p:sp>
      <p:sp>
        <p:nvSpPr>
          <p:cNvPr id="7" name="テキスト ボックス 6"/>
          <p:cNvSpPr txBox="1"/>
          <p:nvPr/>
        </p:nvSpPr>
        <p:spPr>
          <a:xfrm>
            <a:off x="614626" y="1366392"/>
            <a:ext cx="757840" cy="461665"/>
          </a:xfrm>
          <a:prstGeom prst="rect">
            <a:avLst/>
          </a:prstGeom>
          <a:noFill/>
        </p:spPr>
        <p:txBody>
          <a:bodyPr wrap="none" rtlCol="0">
            <a:spAutoFit/>
          </a:bodyPr>
          <a:lstStyle/>
          <a:p>
            <a:r>
              <a:rPr kumimoji="1" lang="en-US" altLang="ja-JP" sz="2400" baseline="30000" dirty="0" smtClean="0"/>
              <a:t>13</a:t>
            </a:r>
            <a:r>
              <a:rPr kumimoji="1" lang="en-US" altLang="ja-JP" sz="2400" dirty="0" smtClean="0"/>
              <a:t>CO</a:t>
            </a:r>
            <a:endParaRPr kumimoji="1" lang="ja-JP" altLang="en-US" sz="2400" dirty="0"/>
          </a:p>
        </p:txBody>
      </p:sp>
      <p:pic>
        <p:nvPicPr>
          <p:cNvPr id="19" name="図 18" descr="W51_13CO_Comp.png"/>
          <p:cNvPicPr>
            <a:picLocks noChangeAspect="1"/>
          </p:cNvPicPr>
          <p:nvPr/>
        </p:nvPicPr>
        <p:blipFill>
          <a:blip r:embed="rId3"/>
          <a:stretch>
            <a:fillRect/>
          </a:stretch>
        </p:blipFill>
        <p:spPr>
          <a:xfrm>
            <a:off x="3247562" y="850680"/>
            <a:ext cx="5879429" cy="5934752"/>
          </a:xfrm>
          <a:prstGeom prst="rect">
            <a:avLst/>
          </a:prstGeom>
        </p:spPr>
      </p:pic>
      <p:sp>
        <p:nvSpPr>
          <p:cNvPr id="21" name="テキスト ボックス 20"/>
          <p:cNvSpPr txBox="1"/>
          <p:nvPr/>
        </p:nvSpPr>
        <p:spPr>
          <a:xfrm>
            <a:off x="6834150" y="886964"/>
            <a:ext cx="338554" cy="369332"/>
          </a:xfrm>
          <a:prstGeom prst="rect">
            <a:avLst/>
          </a:prstGeom>
          <a:noFill/>
        </p:spPr>
        <p:txBody>
          <a:bodyPr wrap="none" rtlCol="0">
            <a:spAutoFit/>
          </a:bodyPr>
          <a:lstStyle/>
          <a:p>
            <a:r>
              <a:rPr lang="ja-JP" altLang="en-US" dirty="0">
                <a:solidFill>
                  <a:srgbClr val="FF0000"/>
                </a:solidFill>
              </a:rPr>
              <a:t>A</a:t>
            </a:r>
            <a:endParaRPr kumimoji="1" lang="ja-JP" altLang="en-US" dirty="0">
              <a:solidFill>
                <a:srgbClr val="FF0000"/>
              </a:solidFill>
            </a:endParaRPr>
          </a:p>
        </p:txBody>
      </p:sp>
      <p:sp>
        <p:nvSpPr>
          <p:cNvPr id="22" name="テキスト ボックス 21"/>
          <p:cNvSpPr txBox="1"/>
          <p:nvPr/>
        </p:nvSpPr>
        <p:spPr>
          <a:xfrm>
            <a:off x="6846974" y="1828057"/>
            <a:ext cx="312906" cy="369332"/>
          </a:xfrm>
          <a:prstGeom prst="rect">
            <a:avLst/>
          </a:prstGeom>
          <a:noFill/>
        </p:spPr>
        <p:txBody>
          <a:bodyPr wrap="none" rtlCol="0">
            <a:spAutoFit/>
          </a:bodyPr>
          <a:lstStyle/>
          <a:p>
            <a:r>
              <a:rPr kumimoji="1" lang="en-US" altLang="ja-JP" dirty="0" smtClean="0">
                <a:solidFill>
                  <a:srgbClr val="FF0000"/>
                </a:solidFill>
              </a:rPr>
              <a:t>B</a:t>
            </a:r>
            <a:endParaRPr kumimoji="1" lang="ja-JP" altLang="en-US" dirty="0">
              <a:solidFill>
                <a:srgbClr val="FF0000"/>
              </a:solidFill>
            </a:endParaRPr>
          </a:p>
        </p:txBody>
      </p:sp>
      <p:sp>
        <p:nvSpPr>
          <p:cNvPr id="23" name="テキスト ボックス 22"/>
          <p:cNvSpPr txBox="1"/>
          <p:nvPr/>
        </p:nvSpPr>
        <p:spPr>
          <a:xfrm>
            <a:off x="6854739" y="4656248"/>
            <a:ext cx="297377" cy="369332"/>
          </a:xfrm>
          <a:prstGeom prst="rect">
            <a:avLst/>
          </a:prstGeom>
          <a:noFill/>
        </p:spPr>
        <p:txBody>
          <a:bodyPr wrap="none" rtlCol="0">
            <a:spAutoFit/>
          </a:bodyPr>
          <a:lstStyle/>
          <a:p>
            <a:r>
              <a:rPr kumimoji="1" lang="en-US" altLang="ja-JP" dirty="0" smtClean="0">
                <a:solidFill>
                  <a:srgbClr val="FF0000"/>
                </a:solidFill>
              </a:rPr>
              <a:t>E</a:t>
            </a:r>
            <a:endParaRPr kumimoji="1" lang="ja-JP" altLang="en-US" dirty="0">
              <a:solidFill>
                <a:srgbClr val="FF0000"/>
              </a:solidFill>
            </a:endParaRPr>
          </a:p>
        </p:txBody>
      </p:sp>
      <p:sp>
        <p:nvSpPr>
          <p:cNvPr id="24" name="テキスト ボックス 23"/>
          <p:cNvSpPr txBox="1"/>
          <p:nvPr/>
        </p:nvSpPr>
        <p:spPr>
          <a:xfrm>
            <a:off x="6534076" y="5581528"/>
            <a:ext cx="938703" cy="369332"/>
          </a:xfrm>
          <a:prstGeom prst="rect">
            <a:avLst/>
          </a:prstGeom>
          <a:noFill/>
        </p:spPr>
        <p:txBody>
          <a:bodyPr wrap="none" rtlCol="0">
            <a:spAutoFit/>
          </a:bodyPr>
          <a:lstStyle/>
          <a:p>
            <a:r>
              <a:rPr kumimoji="1" lang="en-US" altLang="ja-JP" dirty="0" smtClean="0">
                <a:solidFill>
                  <a:srgbClr val="FF0000"/>
                </a:solidFill>
              </a:rPr>
              <a:t>Average</a:t>
            </a:r>
            <a:endParaRPr kumimoji="1" lang="ja-JP" altLang="en-US" dirty="0">
              <a:solidFill>
                <a:srgbClr val="FF0000"/>
              </a:solidFill>
            </a:endParaRPr>
          </a:p>
        </p:txBody>
      </p:sp>
      <p:sp>
        <p:nvSpPr>
          <p:cNvPr id="25" name="テキスト ボックス 24"/>
          <p:cNvSpPr txBox="1"/>
          <p:nvPr/>
        </p:nvSpPr>
        <p:spPr>
          <a:xfrm>
            <a:off x="6846974" y="2787556"/>
            <a:ext cx="312906" cy="369332"/>
          </a:xfrm>
          <a:prstGeom prst="rect">
            <a:avLst/>
          </a:prstGeom>
          <a:noFill/>
        </p:spPr>
        <p:txBody>
          <a:bodyPr wrap="none" rtlCol="0">
            <a:spAutoFit/>
          </a:bodyPr>
          <a:lstStyle/>
          <a:p>
            <a:r>
              <a:rPr kumimoji="1" lang="en-US" altLang="ja-JP" dirty="0" smtClean="0">
                <a:solidFill>
                  <a:srgbClr val="FF0000"/>
                </a:solidFill>
              </a:rPr>
              <a:t>C</a:t>
            </a:r>
            <a:endParaRPr kumimoji="1" lang="ja-JP" altLang="en-US" dirty="0">
              <a:solidFill>
                <a:srgbClr val="FF0000"/>
              </a:solidFill>
            </a:endParaRPr>
          </a:p>
        </p:txBody>
      </p:sp>
      <p:sp>
        <p:nvSpPr>
          <p:cNvPr id="11" name="テキスト ボックス 10"/>
          <p:cNvSpPr txBox="1"/>
          <p:nvPr/>
        </p:nvSpPr>
        <p:spPr>
          <a:xfrm>
            <a:off x="6840086" y="3710991"/>
            <a:ext cx="326682" cy="369332"/>
          </a:xfrm>
          <a:prstGeom prst="rect">
            <a:avLst/>
          </a:prstGeom>
          <a:noFill/>
        </p:spPr>
        <p:txBody>
          <a:bodyPr wrap="none" rtlCol="0">
            <a:spAutoFit/>
          </a:bodyPr>
          <a:lstStyle/>
          <a:p>
            <a:r>
              <a:rPr kumimoji="1" lang="en-US" altLang="ja-JP" dirty="0" smtClean="0">
                <a:solidFill>
                  <a:srgbClr val="FF0000"/>
                </a:solidFill>
              </a:rPr>
              <a:t>D</a:t>
            </a:r>
            <a:endParaRPr kumimoji="1" lang="ja-JP" altLang="en-US" dirty="0">
              <a:solidFill>
                <a:srgbClr val="FF0000"/>
              </a:solidFill>
            </a:endParaRPr>
          </a:p>
        </p:txBody>
      </p:sp>
      <p:pic>
        <p:nvPicPr>
          <p:cNvPr id="12" name="図 11" descr="W51_Mopra_13CO_AvegArea_ver4.png"/>
          <p:cNvPicPr>
            <a:picLocks noChangeAspect="1"/>
          </p:cNvPicPr>
          <p:nvPr/>
        </p:nvPicPr>
        <p:blipFill>
          <a:blip r:embed="rId4"/>
          <a:stretch>
            <a:fillRect/>
          </a:stretch>
        </p:blipFill>
        <p:spPr>
          <a:xfrm>
            <a:off x="0" y="1828057"/>
            <a:ext cx="3289536" cy="35574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650"/>
            <a:ext cx="8229600" cy="928471"/>
          </a:xfrm>
        </p:spPr>
        <p:txBody>
          <a:bodyPr>
            <a:normAutofit/>
          </a:bodyPr>
          <a:lstStyle/>
          <a:p>
            <a:r>
              <a:rPr lang="en-US" altLang="ja-JP" sz="3200" b="1" dirty="0" smtClean="0"/>
              <a:t>Contents</a:t>
            </a:r>
            <a:endParaRPr lang="ja-JP" altLang="en-US" sz="3200" b="1" dirty="0"/>
          </a:p>
        </p:txBody>
      </p:sp>
      <p:sp>
        <p:nvSpPr>
          <p:cNvPr id="4" name="テキスト ボックス 3"/>
          <p:cNvSpPr txBox="1"/>
          <p:nvPr/>
        </p:nvSpPr>
        <p:spPr>
          <a:xfrm>
            <a:off x="885096" y="676987"/>
            <a:ext cx="2042095" cy="523220"/>
          </a:xfrm>
          <a:prstGeom prst="rect">
            <a:avLst/>
          </a:prstGeom>
          <a:noFill/>
        </p:spPr>
        <p:txBody>
          <a:bodyPr wrap="none" rtlCol="0">
            <a:spAutoFit/>
          </a:bodyPr>
          <a:lstStyle/>
          <a:p>
            <a:r>
              <a:rPr kumimoji="1" lang="en-US" altLang="ja-JP" sz="2800" b="1" dirty="0" smtClean="0">
                <a:solidFill>
                  <a:srgbClr val="3366FF"/>
                </a:solidFill>
              </a:rPr>
              <a:t>Introduction</a:t>
            </a:r>
            <a:endParaRPr kumimoji="1" lang="ja-JP" altLang="en-US" sz="2800" b="1" dirty="0">
              <a:solidFill>
                <a:srgbClr val="3366FF"/>
              </a:solidFill>
            </a:endParaRPr>
          </a:p>
        </p:txBody>
      </p:sp>
      <p:sp>
        <p:nvSpPr>
          <p:cNvPr id="5" name="テキスト ボックス 4"/>
          <p:cNvSpPr txBox="1"/>
          <p:nvPr/>
        </p:nvSpPr>
        <p:spPr>
          <a:xfrm>
            <a:off x="885096" y="1135424"/>
            <a:ext cx="8006594" cy="523220"/>
          </a:xfrm>
          <a:prstGeom prst="rect">
            <a:avLst/>
          </a:prstGeom>
          <a:noFill/>
        </p:spPr>
        <p:txBody>
          <a:bodyPr wrap="none" rtlCol="0">
            <a:spAutoFit/>
          </a:bodyPr>
          <a:lstStyle/>
          <a:p>
            <a:r>
              <a:rPr kumimoji="1" lang="en-US" altLang="ja-JP" sz="2800" b="1" dirty="0" smtClean="0">
                <a:solidFill>
                  <a:srgbClr val="3366FF"/>
                </a:solidFill>
              </a:rPr>
              <a:t>GMC-scale chemical composition and star-formation</a:t>
            </a:r>
            <a:endParaRPr kumimoji="1" lang="ja-JP" altLang="en-US" sz="2800" b="1" dirty="0">
              <a:solidFill>
                <a:srgbClr val="3366FF"/>
              </a:solidFill>
            </a:endParaRPr>
          </a:p>
        </p:txBody>
      </p:sp>
      <p:sp>
        <p:nvSpPr>
          <p:cNvPr id="6" name="テキスト ボックス 5"/>
          <p:cNvSpPr txBox="1"/>
          <p:nvPr/>
        </p:nvSpPr>
        <p:spPr>
          <a:xfrm>
            <a:off x="885096" y="3331524"/>
            <a:ext cx="5604548" cy="523220"/>
          </a:xfrm>
          <a:prstGeom prst="rect">
            <a:avLst/>
          </a:prstGeom>
          <a:noFill/>
        </p:spPr>
        <p:txBody>
          <a:bodyPr wrap="none" rtlCol="0">
            <a:spAutoFit/>
          </a:bodyPr>
          <a:lstStyle/>
          <a:p>
            <a:r>
              <a:rPr lang="en-US" altLang="ja-JP" sz="2800" b="1" dirty="0" smtClean="0">
                <a:solidFill>
                  <a:srgbClr val="3366FF"/>
                </a:solidFill>
              </a:rPr>
              <a:t>Effect of galactic-scale gas dynamics</a:t>
            </a:r>
            <a:endParaRPr kumimoji="1" lang="ja-JP" altLang="en-US" sz="2800" b="1" dirty="0">
              <a:solidFill>
                <a:srgbClr val="3366FF"/>
              </a:solidFill>
            </a:endParaRPr>
          </a:p>
        </p:txBody>
      </p:sp>
      <p:sp>
        <p:nvSpPr>
          <p:cNvPr id="7" name="テキスト ボックス 6"/>
          <p:cNvSpPr txBox="1"/>
          <p:nvPr/>
        </p:nvSpPr>
        <p:spPr>
          <a:xfrm>
            <a:off x="885096" y="6079917"/>
            <a:ext cx="1608133" cy="523220"/>
          </a:xfrm>
          <a:prstGeom prst="rect">
            <a:avLst/>
          </a:prstGeom>
          <a:noFill/>
        </p:spPr>
        <p:txBody>
          <a:bodyPr wrap="none" rtlCol="0">
            <a:spAutoFit/>
          </a:bodyPr>
          <a:lstStyle/>
          <a:p>
            <a:r>
              <a:rPr lang="en-US" altLang="ja-JP" sz="2800" b="1" dirty="0" smtClean="0">
                <a:solidFill>
                  <a:srgbClr val="3366FF"/>
                </a:solidFill>
              </a:rPr>
              <a:t>Summary</a:t>
            </a:r>
            <a:endParaRPr kumimoji="1" lang="ja-JP" altLang="en-US" sz="2800" b="1" dirty="0">
              <a:solidFill>
                <a:srgbClr val="3366FF"/>
              </a:solidFill>
            </a:endParaRPr>
          </a:p>
        </p:txBody>
      </p:sp>
      <p:sp>
        <p:nvSpPr>
          <p:cNvPr id="8" name="テキスト ボックス 7"/>
          <p:cNvSpPr txBox="1"/>
          <p:nvPr/>
        </p:nvSpPr>
        <p:spPr>
          <a:xfrm>
            <a:off x="1897692" y="2008480"/>
            <a:ext cx="5258020" cy="461665"/>
          </a:xfrm>
          <a:prstGeom prst="rect">
            <a:avLst/>
          </a:prstGeom>
          <a:noFill/>
        </p:spPr>
        <p:txBody>
          <a:bodyPr wrap="none" rtlCol="0">
            <a:spAutoFit/>
          </a:bodyPr>
          <a:lstStyle/>
          <a:p>
            <a:r>
              <a:rPr lang="en-US" altLang="ja-JP" sz="2400" dirty="0" smtClean="0"/>
              <a:t>Spiral arm (1 </a:t>
            </a:r>
            <a:r>
              <a:rPr lang="en-US" altLang="ja-JP" sz="2400" dirty="0" err="1" smtClean="0"/>
              <a:t>kpc</a:t>
            </a:r>
            <a:r>
              <a:rPr lang="en-US" altLang="ja-JP" sz="2400" dirty="0" smtClean="0"/>
              <a:t>-scale and 300 pc-scale)</a:t>
            </a:r>
            <a:endParaRPr kumimoji="1" lang="ja-JP" altLang="en-US" sz="2400" dirty="0"/>
          </a:p>
        </p:txBody>
      </p:sp>
      <p:sp>
        <p:nvSpPr>
          <p:cNvPr id="9" name="テキスト ボックス 8"/>
          <p:cNvSpPr txBox="1"/>
          <p:nvPr/>
        </p:nvSpPr>
        <p:spPr>
          <a:xfrm>
            <a:off x="1537604" y="1622624"/>
            <a:ext cx="855648" cy="523220"/>
          </a:xfrm>
          <a:prstGeom prst="rect">
            <a:avLst/>
          </a:prstGeom>
          <a:noFill/>
        </p:spPr>
        <p:txBody>
          <a:bodyPr wrap="none" rtlCol="0">
            <a:spAutoFit/>
          </a:bodyPr>
          <a:lstStyle/>
          <a:p>
            <a:r>
              <a:rPr lang="en-US" altLang="ja-JP" sz="2800" dirty="0" smtClean="0"/>
              <a:t>M51</a:t>
            </a:r>
            <a:endParaRPr kumimoji="1" lang="ja-JP" altLang="en-US" sz="2800" dirty="0"/>
          </a:p>
        </p:txBody>
      </p:sp>
      <p:sp>
        <p:nvSpPr>
          <p:cNvPr id="13" name="テキスト ボックス 12"/>
          <p:cNvSpPr txBox="1"/>
          <p:nvPr/>
        </p:nvSpPr>
        <p:spPr>
          <a:xfrm>
            <a:off x="1537604" y="2441341"/>
            <a:ext cx="868096" cy="523220"/>
          </a:xfrm>
          <a:prstGeom prst="rect">
            <a:avLst/>
          </a:prstGeom>
          <a:noFill/>
        </p:spPr>
        <p:txBody>
          <a:bodyPr wrap="none" rtlCol="0">
            <a:spAutoFit/>
          </a:bodyPr>
          <a:lstStyle/>
          <a:p>
            <a:r>
              <a:rPr lang="en-US" altLang="ja-JP" sz="2800" dirty="0" smtClean="0"/>
              <a:t>W51</a:t>
            </a:r>
            <a:endParaRPr kumimoji="1" lang="ja-JP" altLang="en-US" sz="2800" dirty="0"/>
          </a:p>
        </p:txBody>
      </p:sp>
      <p:sp>
        <p:nvSpPr>
          <p:cNvPr id="14" name="テキスト ボックス 13"/>
          <p:cNvSpPr txBox="1"/>
          <p:nvPr/>
        </p:nvSpPr>
        <p:spPr>
          <a:xfrm>
            <a:off x="1897692" y="2827197"/>
            <a:ext cx="5409955" cy="461665"/>
          </a:xfrm>
          <a:prstGeom prst="rect">
            <a:avLst/>
          </a:prstGeom>
          <a:noFill/>
        </p:spPr>
        <p:txBody>
          <a:bodyPr wrap="none" rtlCol="0">
            <a:spAutoFit/>
          </a:bodyPr>
          <a:lstStyle/>
          <a:p>
            <a:r>
              <a:rPr lang="en-US" altLang="ja-JP" sz="2400" dirty="0" smtClean="0"/>
              <a:t>Mapping spectral line survey (50 pc-scale)</a:t>
            </a:r>
            <a:endParaRPr kumimoji="1" lang="ja-JP" altLang="en-US" sz="2400" dirty="0"/>
          </a:p>
        </p:txBody>
      </p:sp>
      <p:sp>
        <p:nvSpPr>
          <p:cNvPr id="15" name="テキスト ボックス 14"/>
          <p:cNvSpPr txBox="1"/>
          <p:nvPr/>
        </p:nvSpPr>
        <p:spPr>
          <a:xfrm>
            <a:off x="1492925" y="4693946"/>
            <a:ext cx="834082" cy="523220"/>
          </a:xfrm>
          <a:prstGeom prst="rect">
            <a:avLst/>
          </a:prstGeom>
          <a:noFill/>
        </p:spPr>
        <p:txBody>
          <a:bodyPr wrap="none" rtlCol="0">
            <a:spAutoFit/>
          </a:bodyPr>
          <a:lstStyle/>
          <a:p>
            <a:r>
              <a:rPr lang="en-US" altLang="ja-JP" sz="2800" dirty="0" smtClean="0"/>
              <a:t>LMC</a:t>
            </a:r>
            <a:endParaRPr kumimoji="1" lang="ja-JP" altLang="en-US" sz="2800" dirty="0"/>
          </a:p>
        </p:txBody>
      </p:sp>
      <p:sp>
        <p:nvSpPr>
          <p:cNvPr id="16" name="テキスト ボックス 15"/>
          <p:cNvSpPr txBox="1"/>
          <p:nvPr/>
        </p:nvSpPr>
        <p:spPr>
          <a:xfrm>
            <a:off x="1853013" y="5095226"/>
            <a:ext cx="5473230" cy="461665"/>
          </a:xfrm>
          <a:prstGeom prst="rect">
            <a:avLst/>
          </a:prstGeom>
          <a:noFill/>
        </p:spPr>
        <p:txBody>
          <a:bodyPr wrap="none" rtlCol="0">
            <a:spAutoFit/>
          </a:bodyPr>
          <a:lstStyle/>
          <a:p>
            <a:r>
              <a:rPr lang="en-US" altLang="ja-JP" sz="2400" dirty="0" smtClean="0"/>
              <a:t>Low-metallicity environment (10 pc-scale)</a:t>
            </a:r>
            <a:endParaRPr kumimoji="1" lang="ja-JP" altLang="en-US" sz="2400" dirty="0"/>
          </a:p>
        </p:txBody>
      </p:sp>
      <p:sp>
        <p:nvSpPr>
          <p:cNvPr id="17" name="テキスト ボックス 16"/>
          <p:cNvSpPr txBox="1"/>
          <p:nvPr/>
        </p:nvSpPr>
        <p:spPr>
          <a:xfrm>
            <a:off x="1537604" y="3664253"/>
            <a:ext cx="1643574" cy="523220"/>
          </a:xfrm>
          <a:prstGeom prst="rect">
            <a:avLst/>
          </a:prstGeom>
          <a:noFill/>
        </p:spPr>
        <p:txBody>
          <a:bodyPr wrap="none" rtlCol="0">
            <a:spAutoFit/>
          </a:bodyPr>
          <a:lstStyle/>
          <a:p>
            <a:r>
              <a:rPr lang="en-US" altLang="ja-JP" sz="2800" dirty="0" smtClean="0"/>
              <a:t>NGC 3627</a:t>
            </a:r>
            <a:endParaRPr kumimoji="1" lang="ja-JP" altLang="en-US" sz="2800" dirty="0"/>
          </a:p>
        </p:txBody>
      </p:sp>
      <p:sp>
        <p:nvSpPr>
          <p:cNvPr id="18" name="テキスト ボックス 17"/>
          <p:cNvSpPr txBox="1"/>
          <p:nvPr/>
        </p:nvSpPr>
        <p:spPr>
          <a:xfrm>
            <a:off x="1897692" y="3992924"/>
            <a:ext cx="4834827" cy="461665"/>
          </a:xfrm>
          <a:prstGeom prst="rect">
            <a:avLst/>
          </a:prstGeom>
          <a:noFill/>
        </p:spPr>
        <p:txBody>
          <a:bodyPr wrap="none" rtlCol="0">
            <a:spAutoFit/>
          </a:bodyPr>
          <a:lstStyle/>
          <a:p>
            <a:r>
              <a:rPr lang="en-US" altLang="ja-JP" sz="2400" dirty="0" smtClean="0"/>
              <a:t>Spiral arm and bar-end (100 pc-scale)</a:t>
            </a:r>
            <a:endParaRPr kumimoji="1" lang="ja-JP" altLang="en-US" sz="2400" dirty="0"/>
          </a:p>
        </p:txBody>
      </p:sp>
      <p:sp>
        <p:nvSpPr>
          <p:cNvPr id="19" name="テキスト ボックス 18"/>
          <p:cNvSpPr txBox="1"/>
          <p:nvPr/>
        </p:nvSpPr>
        <p:spPr>
          <a:xfrm>
            <a:off x="885096" y="4346749"/>
            <a:ext cx="3065839" cy="523220"/>
          </a:xfrm>
          <a:prstGeom prst="rect">
            <a:avLst/>
          </a:prstGeom>
          <a:noFill/>
        </p:spPr>
        <p:txBody>
          <a:bodyPr wrap="none" rtlCol="0">
            <a:spAutoFit/>
          </a:bodyPr>
          <a:lstStyle/>
          <a:p>
            <a:r>
              <a:rPr lang="en-US" altLang="ja-JP" sz="2800" b="1" dirty="0" smtClean="0">
                <a:solidFill>
                  <a:srgbClr val="3366FF"/>
                </a:solidFill>
              </a:rPr>
              <a:t>Effect of metallicity</a:t>
            </a:r>
            <a:endParaRPr kumimoji="1" lang="ja-JP" altLang="en-US" sz="2800" b="1" dirty="0">
              <a:solidFill>
                <a:srgbClr val="3366FF"/>
              </a:solidFill>
            </a:endParaRPr>
          </a:p>
        </p:txBody>
      </p:sp>
      <p:sp>
        <p:nvSpPr>
          <p:cNvPr id="20" name="テキスト ボックス 19"/>
          <p:cNvSpPr txBox="1"/>
          <p:nvPr/>
        </p:nvSpPr>
        <p:spPr>
          <a:xfrm>
            <a:off x="885096" y="5533744"/>
            <a:ext cx="6419170" cy="523220"/>
          </a:xfrm>
          <a:prstGeom prst="rect">
            <a:avLst/>
          </a:prstGeom>
          <a:noFill/>
        </p:spPr>
        <p:txBody>
          <a:bodyPr wrap="none" rtlCol="0">
            <a:spAutoFit/>
          </a:bodyPr>
          <a:lstStyle/>
          <a:p>
            <a:r>
              <a:rPr lang="en-US" altLang="ja-JP" sz="2800" b="1" dirty="0" smtClean="0">
                <a:solidFill>
                  <a:srgbClr val="3366FF"/>
                </a:solidFill>
              </a:rPr>
              <a:t>Tsukuba THz 10 </a:t>
            </a:r>
            <a:r>
              <a:rPr lang="en-US" altLang="ja-JP" sz="2800" b="1" dirty="0" err="1" smtClean="0">
                <a:solidFill>
                  <a:srgbClr val="3366FF"/>
                </a:solidFill>
              </a:rPr>
              <a:t>m</a:t>
            </a:r>
            <a:r>
              <a:rPr lang="en-US" altLang="ja-JP" sz="2800" b="1" dirty="0" smtClean="0">
                <a:solidFill>
                  <a:srgbClr val="3366FF"/>
                </a:solidFill>
              </a:rPr>
              <a:t> telescope for chemistry</a:t>
            </a:r>
            <a:endParaRPr kumimoji="1" lang="ja-JP" altLang="en-US" sz="2800" b="1" dirty="0">
              <a:solidFill>
                <a:srgbClr val="3366FF"/>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W51_FluxFrction_pi3.png"/>
          <p:cNvPicPr>
            <a:picLocks noChangeAspect="1"/>
          </p:cNvPicPr>
          <p:nvPr/>
        </p:nvPicPr>
        <p:blipFill>
          <a:blip r:embed="rId3"/>
          <a:stretch>
            <a:fillRect/>
          </a:stretch>
        </p:blipFill>
        <p:spPr>
          <a:xfrm>
            <a:off x="3432261" y="1136554"/>
            <a:ext cx="5729736" cy="4269780"/>
          </a:xfrm>
          <a:prstGeom prst="rect">
            <a:avLst/>
          </a:prstGeom>
        </p:spPr>
      </p:pic>
      <p:sp>
        <p:nvSpPr>
          <p:cNvPr id="2" name="タイトル 1"/>
          <p:cNvSpPr>
            <a:spLocks noGrp="1"/>
          </p:cNvSpPr>
          <p:nvPr>
            <p:ph type="title"/>
          </p:nvPr>
        </p:nvSpPr>
        <p:spPr>
          <a:xfrm>
            <a:off x="457200" y="7"/>
            <a:ext cx="8229600" cy="734786"/>
          </a:xfrm>
        </p:spPr>
        <p:txBody>
          <a:bodyPr>
            <a:normAutofit/>
          </a:bodyPr>
          <a:lstStyle/>
          <a:p>
            <a:r>
              <a:rPr lang="en-US" altLang="ja-JP" sz="3200" dirty="0" smtClean="0"/>
              <a:t>Contribution of Extended Molecular </a:t>
            </a:r>
            <a:r>
              <a:rPr lang="en-US" altLang="ja-JP" sz="3200" dirty="0"/>
              <a:t>G</a:t>
            </a:r>
            <a:r>
              <a:rPr lang="en-US" altLang="ja-JP" sz="3200" dirty="0" smtClean="0"/>
              <a:t>as in W51</a:t>
            </a:r>
            <a:endParaRPr lang="ja-JP" altLang="en-US" sz="3200" dirty="0"/>
          </a:p>
        </p:txBody>
      </p:sp>
      <p:sp>
        <p:nvSpPr>
          <p:cNvPr id="4" name="テキスト ボックス 3"/>
          <p:cNvSpPr txBox="1"/>
          <p:nvPr/>
        </p:nvSpPr>
        <p:spPr>
          <a:xfrm>
            <a:off x="1251407" y="5775049"/>
            <a:ext cx="5813461" cy="461665"/>
          </a:xfrm>
          <a:prstGeom prst="rect">
            <a:avLst/>
          </a:prstGeom>
          <a:noFill/>
        </p:spPr>
        <p:txBody>
          <a:bodyPr wrap="none" rtlCol="0">
            <a:spAutoFit/>
          </a:bodyPr>
          <a:lstStyle/>
          <a:p>
            <a:r>
              <a:rPr kumimoji="1" lang="en-US" altLang="ja-JP" sz="2400" dirty="0" smtClean="0"/>
              <a:t>Most flux comes from the </a:t>
            </a:r>
            <a:r>
              <a:rPr lang="en-US" altLang="ja-JP" sz="2400" dirty="0" smtClean="0"/>
              <a:t>regions </a:t>
            </a:r>
            <a:r>
              <a:rPr kumimoji="1" lang="en-US" altLang="ja-JP" sz="2400" dirty="0" smtClean="0"/>
              <a:t>C,D, and E.</a:t>
            </a:r>
            <a:endParaRPr lang="en-US" altLang="ja-JP" sz="2400" dirty="0" smtClean="0"/>
          </a:p>
        </p:txBody>
      </p:sp>
      <p:pic>
        <p:nvPicPr>
          <p:cNvPr id="7" name="図 6" descr="Fraction.pdf"/>
          <p:cNvPicPr>
            <a:picLocks noChangeAspect="1"/>
          </p:cNvPicPr>
          <p:nvPr/>
        </p:nvPicPr>
        <p:blipFill>
          <a:blip r:embed="rId4"/>
          <a:stretch>
            <a:fillRect/>
          </a:stretch>
        </p:blipFill>
        <p:spPr>
          <a:xfrm>
            <a:off x="265488" y="4752337"/>
            <a:ext cx="3262630" cy="835660"/>
          </a:xfrm>
          <a:prstGeom prst="rect">
            <a:avLst/>
          </a:prstGeom>
        </p:spPr>
      </p:pic>
      <p:pic>
        <p:nvPicPr>
          <p:cNvPr id="11" name="図 10" descr="W51_Mopra_13CO_AvegArea_ver4.png"/>
          <p:cNvPicPr>
            <a:picLocks noChangeAspect="1"/>
          </p:cNvPicPr>
          <p:nvPr/>
        </p:nvPicPr>
        <p:blipFill>
          <a:blip r:embed="rId5"/>
          <a:stretch>
            <a:fillRect/>
          </a:stretch>
        </p:blipFill>
        <p:spPr>
          <a:xfrm>
            <a:off x="31951" y="1136554"/>
            <a:ext cx="3289536" cy="3557422"/>
          </a:xfrm>
          <a:prstGeom prst="rect">
            <a:avLst/>
          </a:prstGeom>
        </p:spPr>
      </p:pic>
      <p:sp>
        <p:nvSpPr>
          <p:cNvPr id="10" name="テキスト ボックス 9"/>
          <p:cNvSpPr txBox="1"/>
          <p:nvPr/>
        </p:nvSpPr>
        <p:spPr>
          <a:xfrm>
            <a:off x="1251407" y="6227903"/>
            <a:ext cx="6663904" cy="461665"/>
          </a:xfrm>
          <a:prstGeom prst="rect">
            <a:avLst/>
          </a:prstGeom>
          <a:noFill/>
        </p:spPr>
        <p:txBody>
          <a:bodyPr wrap="none" rtlCol="0">
            <a:spAutoFit/>
          </a:bodyPr>
          <a:lstStyle/>
          <a:p>
            <a:r>
              <a:rPr kumimoji="1" lang="en-US" altLang="ja-JP" sz="2400" dirty="0" smtClean="0">
                <a:solidFill>
                  <a:srgbClr val="FF0000"/>
                </a:solidFill>
              </a:rPr>
              <a:t>Local SF activities are smeared out by extended gas.</a:t>
            </a:r>
            <a:endParaRPr kumimoji="1" lang="ja-JP" altLang="en-US" sz="2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322"/>
            <a:ext cx="8229600" cy="697517"/>
          </a:xfrm>
        </p:spPr>
        <p:txBody>
          <a:bodyPr>
            <a:normAutofit/>
          </a:bodyPr>
          <a:lstStyle/>
          <a:p>
            <a:r>
              <a:rPr lang="en-US" altLang="ja-JP" sz="3200" dirty="0" smtClean="0"/>
              <a:t>Smeared-Out by Extended Molecular Gas</a:t>
            </a:r>
            <a:endParaRPr lang="ja-JP" altLang="en-US" sz="3200" dirty="0"/>
          </a:p>
        </p:txBody>
      </p:sp>
      <p:pic>
        <p:nvPicPr>
          <p:cNvPr id="4" name="図 3" descr="Aladro+2015(A&amp;A_579_101)_M51.png"/>
          <p:cNvPicPr>
            <a:picLocks noChangeAspect="1"/>
          </p:cNvPicPr>
          <p:nvPr/>
        </p:nvPicPr>
        <p:blipFill>
          <a:blip r:embed="rId3"/>
          <a:stretch>
            <a:fillRect/>
          </a:stretch>
        </p:blipFill>
        <p:spPr>
          <a:xfrm>
            <a:off x="636685" y="539851"/>
            <a:ext cx="7870631" cy="3745133"/>
          </a:xfrm>
          <a:prstGeom prst="rect">
            <a:avLst/>
          </a:prstGeom>
        </p:spPr>
      </p:pic>
      <p:sp>
        <p:nvSpPr>
          <p:cNvPr id="5" name="テキスト ボックス 4"/>
          <p:cNvSpPr txBox="1"/>
          <p:nvPr/>
        </p:nvSpPr>
        <p:spPr>
          <a:xfrm>
            <a:off x="3737727" y="2412418"/>
            <a:ext cx="1912866" cy="369332"/>
          </a:xfrm>
          <a:prstGeom prst="rect">
            <a:avLst/>
          </a:prstGeom>
          <a:noFill/>
        </p:spPr>
        <p:txBody>
          <a:bodyPr wrap="none" rtlCol="0">
            <a:spAutoFit/>
          </a:bodyPr>
          <a:lstStyle/>
          <a:p>
            <a:r>
              <a:rPr kumimoji="1" lang="en-US" altLang="ja-JP" dirty="0" smtClean="0">
                <a:solidFill>
                  <a:schemeClr val="accent6"/>
                </a:solidFill>
              </a:rPr>
              <a:t>Seyfert2 type AGN</a:t>
            </a:r>
            <a:endParaRPr kumimoji="1" lang="ja-JP" altLang="en-US" dirty="0">
              <a:solidFill>
                <a:schemeClr val="accent6"/>
              </a:solidFill>
            </a:endParaRPr>
          </a:p>
        </p:txBody>
      </p:sp>
      <p:sp>
        <p:nvSpPr>
          <p:cNvPr id="6" name="テキスト ボックス 5"/>
          <p:cNvSpPr txBox="1"/>
          <p:nvPr/>
        </p:nvSpPr>
        <p:spPr>
          <a:xfrm>
            <a:off x="4116719" y="923820"/>
            <a:ext cx="1154883" cy="369332"/>
          </a:xfrm>
          <a:prstGeom prst="rect">
            <a:avLst/>
          </a:prstGeom>
          <a:noFill/>
        </p:spPr>
        <p:txBody>
          <a:bodyPr wrap="none" rtlCol="0">
            <a:spAutoFit/>
          </a:bodyPr>
          <a:lstStyle/>
          <a:p>
            <a:r>
              <a:rPr kumimoji="1" lang="en-US" altLang="ja-JP" dirty="0" smtClean="0">
                <a:solidFill>
                  <a:schemeClr val="accent6"/>
                </a:solidFill>
              </a:rPr>
              <a:t>Spiral Arm</a:t>
            </a:r>
            <a:endParaRPr kumimoji="1" lang="ja-JP" altLang="en-US" dirty="0">
              <a:solidFill>
                <a:schemeClr val="accent6"/>
              </a:solidFill>
            </a:endParaRPr>
          </a:p>
        </p:txBody>
      </p:sp>
      <p:sp>
        <p:nvSpPr>
          <p:cNvPr id="8" name="テキスト ボックス 7"/>
          <p:cNvSpPr txBox="1"/>
          <p:nvPr/>
        </p:nvSpPr>
        <p:spPr>
          <a:xfrm>
            <a:off x="4781993" y="3193380"/>
            <a:ext cx="1471226" cy="307777"/>
          </a:xfrm>
          <a:prstGeom prst="rect">
            <a:avLst/>
          </a:prstGeom>
          <a:noFill/>
        </p:spPr>
        <p:txBody>
          <a:bodyPr wrap="none" rtlCol="0">
            <a:spAutoFit/>
          </a:bodyPr>
          <a:lstStyle/>
          <a:p>
            <a:r>
              <a:rPr kumimoji="1" lang="en-US" altLang="ja-JP" sz="1400" dirty="0" err="1" smtClean="0"/>
              <a:t>Aladro</a:t>
            </a:r>
            <a:r>
              <a:rPr kumimoji="1" lang="en-US" altLang="ja-JP" sz="1400" dirty="0" smtClean="0"/>
              <a:t> et al. 2015</a:t>
            </a:r>
            <a:endParaRPr kumimoji="1" lang="ja-JP" altLang="en-US" sz="1400" dirty="0"/>
          </a:p>
        </p:txBody>
      </p:sp>
      <p:sp>
        <p:nvSpPr>
          <p:cNvPr id="9" name="テキスト ボックス 8"/>
          <p:cNvSpPr txBox="1"/>
          <p:nvPr/>
        </p:nvSpPr>
        <p:spPr>
          <a:xfrm>
            <a:off x="4781993" y="1771836"/>
            <a:ext cx="1737199" cy="307777"/>
          </a:xfrm>
          <a:prstGeom prst="rect">
            <a:avLst/>
          </a:prstGeom>
          <a:noFill/>
        </p:spPr>
        <p:txBody>
          <a:bodyPr wrap="none" rtlCol="0">
            <a:spAutoFit/>
          </a:bodyPr>
          <a:lstStyle/>
          <a:p>
            <a:r>
              <a:rPr kumimoji="1" lang="en-US" altLang="ja-JP" sz="1400" dirty="0" smtClean="0"/>
              <a:t>Watanabe et al. 2014</a:t>
            </a:r>
            <a:endParaRPr kumimoji="1" lang="ja-JP" altLang="en-US" sz="1400" dirty="0"/>
          </a:p>
        </p:txBody>
      </p:sp>
      <p:sp>
        <p:nvSpPr>
          <p:cNvPr id="14" name="テキスト ボックス 13"/>
          <p:cNvSpPr txBox="1"/>
          <p:nvPr/>
        </p:nvSpPr>
        <p:spPr>
          <a:xfrm>
            <a:off x="3285783" y="2941648"/>
            <a:ext cx="299631" cy="369332"/>
          </a:xfrm>
          <a:prstGeom prst="rect">
            <a:avLst/>
          </a:prstGeom>
          <a:noFill/>
        </p:spPr>
        <p:txBody>
          <a:bodyPr wrap="none" rtlCol="0">
            <a:spAutoFit/>
          </a:bodyPr>
          <a:lstStyle/>
          <a:p>
            <a:r>
              <a:rPr kumimoji="1" lang="en-US" altLang="ja-JP" dirty="0" smtClean="0"/>
              <a:t>×</a:t>
            </a:r>
            <a:endParaRPr kumimoji="1" lang="ja-JP" altLang="en-US" dirty="0"/>
          </a:p>
        </p:txBody>
      </p:sp>
      <p:sp>
        <p:nvSpPr>
          <p:cNvPr id="20" name="円/楕円 19"/>
          <p:cNvSpPr/>
          <p:nvPr/>
        </p:nvSpPr>
        <p:spPr>
          <a:xfrm>
            <a:off x="1450354" y="4568726"/>
            <a:ext cx="1142921" cy="979994"/>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1801471" y="4968564"/>
            <a:ext cx="445037" cy="219069"/>
          </a:xfrm>
          <a:prstGeom prst="ellipse">
            <a:avLst/>
          </a:prstGeom>
          <a:solidFill>
            <a:srgbClr val="FF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864191" y="4956801"/>
            <a:ext cx="300082" cy="230832"/>
          </a:xfrm>
          <a:prstGeom prst="rect">
            <a:avLst/>
          </a:prstGeom>
          <a:noFill/>
        </p:spPr>
        <p:txBody>
          <a:bodyPr wrap="none" rtlCol="0">
            <a:spAutoFit/>
          </a:bodyPr>
          <a:lstStyle/>
          <a:p>
            <a:r>
              <a:rPr kumimoji="1" lang="en-US" altLang="ja-JP" sz="900" dirty="0" smtClean="0"/>
              <a:t>●</a:t>
            </a:r>
            <a:endParaRPr kumimoji="1" lang="ja-JP" altLang="en-US" sz="900" dirty="0"/>
          </a:p>
        </p:txBody>
      </p:sp>
      <p:sp>
        <p:nvSpPr>
          <p:cNvPr id="24" name="テキスト ボックス 23"/>
          <p:cNvSpPr txBox="1"/>
          <p:nvPr/>
        </p:nvSpPr>
        <p:spPr>
          <a:xfrm>
            <a:off x="95240" y="4540006"/>
            <a:ext cx="1345591" cy="369332"/>
          </a:xfrm>
          <a:prstGeom prst="rect">
            <a:avLst/>
          </a:prstGeom>
          <a:noFill/>
        </p:spPr>
        <p:txBody>
          <a:bodyPr wrap="none" rtlCol="0">
            <a:spAutoFit/>
          </a:bodyPr>
          <a:lstStyle/>
          <a:p>
            <a:r>
              <a:rPr kumimoji="1" lang="en-US" altLang="ja-JP" dirty="0" smtClean="0"/>
              <a:t>Ambient gas </a:t>
            </a:r>
            <a:endParaRPr kumimoji="1" lang="ja-JP" altLang="en-US" dirty="0"/>
          </a:p>
        </p:txBody>
      </p:sp>
      <p:sp>
        <p:nvSpPr>
          <p:cNvPr id="25" name="テキスト ボックス 24"/>
          <p:cNvSpPr txBox="1"/>
          <p:nvPr/>
        </p:nvSpPr>
        <p:spPr>
          <a:xfrm>
            <a:off x="1940504" y="4548269"/>
            <a:ext cx="2312990" cy="369332"/>
          </a:xfrm>
          <a:prstGeom prst="rect">
            <a:avLst/>
          </a:prstGeom>
          <a:noFill/>
        </p:spPr>
        <p:txBody>
          <a:bodyPr wrap="none" rtlCol="0">
            <a:spAutoFit/>
          </a:bodyPr>
          <a:lstStyle/>
          <a:p>
            <a:r>
              <a:rPr kumimoji="1" lang="en-US" altLang="ja-JP" dirty="0" smtClean="0"/>
              <a:t>Circum Nuclear Region</a:t>
            </a:r>
            <a:endParaRPr kumimoji="1" lang="ja-JP" altLang="en-US" dirty="0"/>
          </a:p>
        </p:txBody>
      </p:sp>
      <p:sp>
        <p:nvSpPr>
          <p:cNvPr id="26" name="テキスト ボックス 25"/>
          <p:cNvSpPr txBox="1"/>
          <p:nvPr/>
        </p:nvSpPr>
        <p:spPr>
          <a:xfrm>
            <a:off x="1166079" y="5093148"/>
            <a:ext cx="454046" cy="369332"/>
          </a:xfrm>
          <a:prstGeom prst="rect">
            <a:avLst/>
          </a:prstGeom>
          <a:noFill/>
        </p:spPr>
        <p:txBody>
          <a:bodyPr wrap="none" rtlCol="0">
            <a:spAutoFit/>
          </a:bodyPr>
          <a:lstStyle/>
          <a:p>
            <a:r>
              <a:rPr kumimoji="1" lang="en-US" altLang="ja-JP" dirty="0" smtClean="0"/>
              <a:t>BH</a:t>
            </a:r>
            <a:endParaRPr kumimoji="1" lang="ja-JP" altLang="en-US" dirty="0"/>
          </a:p>
        </p:txBody>
      </p:sp>
      <p:sp>
        <p:nvSpPr>
          <p:cNvPr id="30" name="テキスト ボックス 29"/>
          <p:cNvSpPr txBox="1"/>
          <p:nvPr/>
        </p:nvSpPr>
        <p:spPr>
          <a:xfrm>
            <a:off x="282517" y="4168616"/>
            <a:ext cx="3131987" cy="400110"/>
          </a:xfrm>
          <a:prstGeom prst="rect">
            <a:avLst/>
          </a:prstGeom>
          <a:noFill/>
        </p:spPr>
        <p:txBody>
          <a:bodyPr wrap="none" rtlCol="0">
            <a:spAutoFit/>
          </a:bodyPr>
          <a:lstStyle/>
          <a:p>
            <a:r>
              <a:rPr kumimoji="1" lang="en-US" altLang="ja-JP" sz="2000" b="1" dirty="0" smtClean="0"/>
              <a:t>AGN/Starburst Observation</a:t>
            </a:r>
            <a:endParaRPr kumimoji="1" lang="ja-JP" altLang="en-US" sz="2000" b="1" dirty="0"/>
          </a:p>
        </p:txBody>
      </p:sp>
      <p:cxnSp>
        <p:nvCxnSpPr>
          <p:cNvPr id="34" name="直線コネクタ 33"/>
          <p:cNvCxnSpPr/>
          <p:nvPr/>
        </p:nvCxnSpPr>
        <p:spPr>
          <a:xfrm rot="10800000" flipV="1">
            <a:off x="2164272" y="4868819"/>
            <a:ext cx="262051" cy="19949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rot="10800000" flipV="1">
            <a:off x="1573084" y="5080048"/>
            <a:ext cx="437812" cy="19949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rot="10800000">
            <a:off x="1379339" y="4775398"/>
            <a:ext cx="422132" cy="93421"/>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テキスト ボックス 41"/>
          <p:cNvSpPr txBox="1"/>
          <p:nvPr/>
        </p:nvSpPr>
        <p:spPr>
          <a:xfrm>
            <a:off x="4631271" y="4356007"/>
            <a:ext cx="4069744" cy="461665"/>
          </a:xfrm>
          <a:prstGeom prst="rect">
            <a:avLst/>
          </a:prstGeom>
          <a:noFill/>
        </p:spPr>
        <p:txBody>
          <a:bodyPr wrap="none" rtlCol="0">
            <a:spAutoFit/>
          </a:bodyPr>
          <a:lstStyle/>
          <a:p>
            <a:r>
              <a:rPr kumimoji="1" lang="en-US" altLang="ja-JP" sz="2400" b="1" dirty="0" smtClean="0">
                <a:solidFill>
                  <a:srgbClr val="0000FF"/>
                </a:solidFill>
              </a:rPr>
              <a:t>Observation in the 3 mm band</a:t>
            </a:r>
            <a:endParaRPr kumimoji="1" lang="ja-JP" altLang="en-US" sz="2400" b="1" dirty="0">
              <a:solidFill>
                <a:srgbClr val="0000FF"/>
              </a:solidFill>
            </a:endParaRPr>
          </a:p>
        </p:txBody>
      </p:sp>
      <p:sp>
        <p:nvSpPr>
          <p:cNvPr id="44" name="テキスト ボックス 43"/>
          <p:cNvSpPr txBox="1"/>
          <p:nvPr/>
        </p:nvSpPr>
        <p:spPr>
          <a:xfrm>
            <a:off x="2496884" y="5179388"/>
            <a:ext cx="1543399" cy="369332"/>
          </a:xfrm>
          <a:prstGeom prst="rect">
            <a:avLst/>
          </a:prstGeom>
          <a:noFill/>
        </p:spPr>
        <p:txBody>
          <a:bodyPr wrap="none" rtlCol="0">
            <a:spAutoFit/>
          </a:bodyPr>
          <a:lstStyle/>
          <a:p>
            <a:r>
              <a:rPr kumimoji="1" lang="en-US" altLang="ja-JP" dirty="0" smtClean="0">
                <a:solidFill>
                  <a:srgbClr val="FF0000"/>
                </a:solidFill>
                <a:latin typeface="Times"/>
                <a:cs typeface="Times"/>
              </a:rPr>
              <a:t>at ~</a:t>
            </a:r>
            <a:r>
              <a:rPr kumimoji="1" lang="en-US" altLang="ja-JP" dirty="0" smtClean="0">
                <a:solidFill>
                  <a:srgbClr val="FF0000"/>
                </a:solidFill>
              </a:rPr>
              <a:t>1 </a:t>
            </a:r>
            <a:r>
              <a:rPr kumimoji="1" lang="en-US" altLang="ja-JP" dirty="0" err="1" smtClean="0">
                <a:solidFill>
                  <a:srgbClr val="FF0000"/>
                </a:solidFill>
              </a:rPr>
              <a:t>kpc</a:t>
            </a:r>
            <a:r>
              <a:rPr kumimoji="1" lang="en-US" altLang="ja-JP" dirty="0" smtClean="0">
                <a:solidFill>
                  <a:srgbClr val="FF0000"/>
                </a:solidFill>
              </a:rPr>
              <a:t> scale</a:t>
            </a:r>
            <a:endParaRPr kumimoji="1" lang="ja-JP" altLang="en-US" dirty="0">
              <a:solidFill>
                <a:srgbClr val="FF0000"/>
              </a:solidFill>
            </a:endParaRPr>
          </a:p>
        </p:txBody>
      </p:sp>
      <p:sp>
        <p:nvSpPr>
          <p:cNvPr id="33" name="テキスト ボックス 32"/>
          <p:cNvSpPr txBox="1"/>
          <p:nvPr/>
        </p:nvSpPr>
        <p:spPr>
          <a:xfrm>
            <a:off x="4539374" y="4687051"/>
            <a:ext cx="4253538" cy="461665"/>
          </a:xfrm>
          <a:prstGeom prst="rect">
            <a:avLst/>
          </a:prstGeom>
          <a:noFill/>
        </p:spPr>
        <p:txBody>
          <a:bodyPr wrap="none" rtlCol="0">
            <a:spAutoFit/>
          </a:bodyPr>
          <a:lstStyle/>
          <a:p>
            <a:r>
              <a:rPr kumimoji="1" lang="en-US" altLang="ja-JP" sz="2400" dirty="0" smtClean="0"/>
              <a:t>No effect of SF/Nuclear activities</a:t>
            </a:r>
            <a:endParaRPr kumimoji="1" lang="ja-JP" altLang="en-US" sz="2400" dirty="0"/>
          </a:p>
        </p:txBody>
      </p:sp>
      <p:sp>
        <p:nvSpPr>
          <p:cNvPr id="36" name="下矢印 35"/>
          <p:cNvSpPr/>
          <p:nvPr/>
        </p:nvSpPr>
        <p:spPr>
          <a:xfrm>
            <a:off x="6354935" y="5137511"/>
            <a:ext cx="622417" cy="352794"/>
          </a:xfrm>
          <a:prstGeom prst="downArrow">
            <a:avLst/>
          </a:prstGeom>
          <a:solidFill>
            <a:schemeClr val="bg1">
              <a:lumMod val="65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4730665" y="5348827"/>
            <a:ext cx="3894365" cy="830997"/>
          </a:xfrm>
          <a:prstGeom prst="rect">
            <a:avLst/>
          </a:prstGeom>
          <a:noFill/>
        </p:spPr>
        <p:txBody>
          <a:bodyPr wrap="none" rtlCol="0">
            <a:spAutoFit/>
          </a:bodyPr>
          <a:lstStyle/>
          <a:p>
            <a:r>
              <a:rPr kumimoji="1" lang="en-US" altLang="ja-JP" sz="2400" dirty="0" smtClean="0"/>
              <a:t>Tracing </a:t>
            </a:r>
            <a:r>
              <a:rPr lang="en-US" altLang="ja-JP" sz="2400" dirty="0"/>
              <a:t>c</a:t>
            </a:r>
            <a:r>
              <a:rPr kumimoji="1" lang="en-US" altLang="ja-JP" sz="2400" dirty="0" smtClean="0"/>
              <a:t>hemical composition </a:t>
            </a:r>
          </a:p>
          <a:p>
            <a:r>
              <a:rPr kumimoji="1" lang="en-US" altLang="ja-JP" sz="2400" dirty="0" smtClean="0"/>
              <a:t>of cloud itself</a:t>
            </a:r>
            <a:endParaRPr kumimoji="1" lang="ja-JP" altLang="en-US" sz="2400" dirty="0"/>
          </a:p>
        </p:txBody>
      </p:sp>
    </p:spTree>
    <p:extLst>
      <p:ext uri="{BB962C8B-B14F-4D97-AF65-F5344CB8AC3E}">
        <p14:creationId xmlns:p14="http://schemas.microsoft.com/office/powerpoint/2010/main" val="13582042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NGC2264CMM3A_ALM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43" y="646626"/>
            <a:ext cx="8371731" cy="6175698"/>
          </a:xfrm>
          <a:prstGeom prst="rect">
            <a:avLst/>
          </a:prstGeom>
        </p:spPr>
      </p:pic>
      <p:sp>
        <p:nvSpPr>
          <p:cNvPr id="2" name="タイトル 1"/>
          <p:cNvSpPr>
            <a:spLocks noGrp="1"/>
          </p:cNvSpPr>
          <p:nvPr>
            <p:ph type="title"/>
          </p:nvPr>
        </p:nvSpPr>
        <p:spPr>
          <a:xfrm>
            <a:off x="457200" y="48746"/>
            <a:ext cx="8229600" cy="602072"/>
          </a:xfrm>
        </p:spPr>
        <p:txBody>
          <a:bodyPr>
            <a:normAutofit/>
          </a:bodyPr>
          <a:lstStyle/>
          <a:p>
            <a:r>
              <a:rPr lang="en-US" altLang="ja-JP" sz="3200" dirty="0" smtClean="0"/>
              <a:t>Similar Situation in Galactic Observation</a:t>
            </a:r>
            <a:endParaRPr lang="ja-JP" altLang="en-US" sz="3200" dirty="0"/>
          </a:p>
        </p:txBody>
      </p:sp>
      <p:sp>
        <p:nvSpPr>
          <p:cNvPr id="7" name="テキスト ボックス 6"/>
          <p:cNvSpPr txBox="1"/>
          <p:nvPr/>
        </p:nvSpPr>
        <p:spPr>
          <a:xfrm>
            <a:off x="7577748" y="2973400"/>
            <a:ext cx="1172466" cy="523220"/>
          </a:xfrm>
          <a:prstGeom prst="rect">
            <a:avLst/>
          </a:prstGeom>
          <a:noFill/>
        </p:spPr>
        <p:txBody>
          <a:bodyPr wrap="none" rtlCol="0">
            <a:spAutoFit/>
          </a:bodyPr>
          <a:lstStyle/>
          <a:p>
            <a:r>
              <a:rPr lang="en-US" altLang="ja-JP" sz="2800" dirty="0" smtClean="0">
                <a:solidFill>
                  <a:srgbClr val="FF0000"/>
                </a:solidFill>
              </a:rPr>
              <a:t>3</a:t>
            </a:r>
            <a:r>
              <a:rPr kumimoji="1" lang="en-US" altLang="ja-JP" sz="2800" dirty="0" smtClean="0">
                <a:solidFill>
                  <a:srgbClr val="FF0000"/>
                </a:solidFill>
              </a:rPr>
              <a:t>00 au</a:t>
            </a:r>
            <a:endParaRPr kumimoji="1" lang="ja-JP" altLang="en-US" sz="2800" dirty="0">
              <a:solidFill>
                <a:srgbClr val="FF0000"/>
              </a:solidFill>
            </a:endParaRPr>
          </a:p>
        </p:txBody>
      </p:sp>
      <p:sp>
        <p:nvSpPr>
          <p:cNvPr id="8" name="テキスト ボックス 7"/>
          <p:cNvSpPr txBox="1"/>
          <p:nvPr/>
        </p:nvSpPr>
        <p:spPr>
          <a:xfrm>
            <a:off x="7245126" y="5757275"/>
            <a:ext cx="1536448" cy="523220"/>
          </a:xfrm>
          <a:prstGeom prst="rect">
            <a:avLst/>
          </a:prstGeom>
          <a:noFill/>
        </p:spPr>
        <p:txBody>
          <a:bodyPr wrap="none" rtlCol="0">
            <a:spAutoFit/>
          </a:bodyPr>
          <a:lstStyle/>
          <a:p>
            <a:r>
              <a:rPr lang="en-US" altLang="ja-JP" sz="2800" dirty="0" smtClean="0">
                <a:solidFill>
                  <a:srgbClr val="FF0000"/>
                </a:solidFill>
              </a:rPr>
              <a:t>150</a:t>
            </a:r>
            <a:r>
              <a:rPr kumimoji="1" lang="en-US" altLang="ja-JP" sz="2800" dirty="0" smtClean="0">
                <a:solidFill>
                  <a:srgbClr val="FF0000"/>
                </a:solidFill>
              </a:rPr>
              <a:t>00 au</a:t>
            </a:r>
            <a:endParaRPr kumimoji="1" lang="ja-JP" altLang="en-US" sz="2800" dirty="0">
              <a:solidFill>
                <a:srgbClr val="FF0000"/>
              </a:solidFill>
            </a:endParaRPr>
          </a:p>
        </p:txBody>
      </p:sp>
      <p:sp>
        <p:nvSpPr>
          <p:cNvPr id="11" name="テキスト ボックス 10"/>
          <p:cNvSpPr txBox="1"/>
          <p:nvPr/>
        </p:nvSpPr>
        <p:spPr>
          <a:xfrm>
            <a:off x="929690" y="5873332"/>
            <a:ext cx="2194982" cy="369332"/>
          </a:xfrm>
          <a:prstGeom prst="rect">
            <a:avLst/>
          </a:prstGeom>
          <a:noFill/>
        </p:spPr>
        <p:txBody>
          <a:bodyPr wrap="none" rtlCol="0">
            <a:spAutoFit/>
          </a:bodyPr>
          <a:lstStyle/>
          <a:p>
            <a:r>
              <a:rPr kumimoji="1" lang="en-US" altLang="ja-JP" dirty="0" smtClean="0"/>
              <a:t>Watanabe et al. 2015</a:t>
            </a:r>
            <a:endParaRPr kumimoji="1" lang="ja-JP" altLang="en-US" dirty="0"/>
          </a:p>
        </p:txBody>
      </p:sp>
      <p:sp>
        <p:nvSpPr>
          <p:cNvPr id="12" name="テキスト ボックス 11"/>
          <p:cNvSpPr txBox="1"/>
          <p:nvPr/>
        </p:nvSpPr>
        <p:spPr>
          <a:xfrm>
            <a:off x="899764" y="3140456"/>
            <a:ext cx="2665551" cy="369332"/>
          </a:xfrm>
          <a:prstGeom prst="rect">
            <a:avLst/>
          </a:prstGeom>
          <a:noFill/>
        </p:spPr>
        <p:txBody>
          <a:bodyPr wrap="none" rtlCol="0">
            <a:spAutoFit/>
          </a:bodyPr>
          <a:lstStyle/>
          <a:p>
            <a:r>
              <a:rPr kumimoji="1" lang="en-US" altLang="ja-JP" dirty="0" smtClean="0"/>
              <a:t>Watanabe et al. </a:t>
            </a:r>
            <a:r>
              <a:rPr lang="en-US" altLang="ja-JP" dirty="0" smtClean="0"/>
              <a:t>submitted</a:t>
            </a:r>
            <a:endParaRPr kumimoji="1" lang="ja-JP" altLang="en-US" dirty="0"/>
          </a:p>
        </p:txBody>
      </p:sp>
      <p:sp>
        <p:nvSpPr>
          <p:cNvPr id="5" name="正方形/長方形 4"/>
          <p:cNvSpPr/>
          <p:nvPr/>
        </p:nvSpPr>
        <p:spPr>
          <a:xfrm>
            <a:off x="1791081" y="667274"/>
            <a:ext cx="236100" cy="5636741"/>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608042" y="6304015"/>
            <a:ext cx="2180780" cy="369332"/>
          </a:xfrm>
          <a:prstGeom prst="rect">
            <a:avLst/>
          </a:prstGeom>
          <a:noFill/>
        </p:spPr>
        <p:txBody>
          <a:bodyPr wrap="none" rtlCol="0">
            <a:spAutoFit/>
          </a:bodyPr>
          <a:lstStyle/>
          <a:p>
            <a:r>
              <a:rPr kumimoji="1" lang="en-US" altLang="ja-JP" dirty="0" smtClean="0"/>
              <a:t>Watanabe </a:t>
            </a:r>
            <a:r>
              <a:rPr lang="en-US" altLang="ja-JP" dirty="0" smtClean="0"/>
              <a:t>et al. 2015</a:t>
            </a:r>
            <a:endParaRPr kumimoji="1" lang="ja-JP" altLang="en-US" dirty="0"/>
          </a:p>
        </p:txBody>
      </p:sp>
      <p:sp>
        <p:nvSpPr>
          <p:cNvPr id="10" name="テキスト ボックス 9"/>
          <p:cNvSpPr txBox="1"/>
          <p:nvPr/>
        </p:nvSpPr>
        <p:spPr>
          <a:xfrm>
            <a:off x="5981579" y="790732"/>
            <a:ext cx="2695870" cy="369332"/>
          </a:xfrm>
          <a:prstGeom prst="rect">
            <a:avLst/>
          </a:prstGeom>
          <a:noFill/>
        </p:spPr>
        <p:txBody>
          <a:bodyPr wrap="none" rtlCol="0">
            <a:spAutoFit/>
          </a:bodyPr>
          <a:lstStyle/>
          <a:p>
            <a:r>
              <a:rPr kumimoji="1" lang="en-US" altLang="ja-JP" dirty="0" smtClean="0"/>
              <a:t>Watanabe </a:t>
            </a:r>
            <a:r>
              <a:rPr lang="en-US" altLang="ja-JP" dirty="0" smtClean="0"/>
              <a:t>et al. </a:t>
            </a:r>
            <a:r>
              <a:rPr lang="ja-JP" altLang="ja-JP" dirty="0" smtClean="0"/>
              <a:t>s</a:t>
            </a:r>
            <a:r>
              <a:rPr lang="en-US" altLang="ja-JP" dirty="0" err="1" smtClean="0"/>
              <a:t>ubmitted</a:t>
            </a:r>
            <a:endParaRPr kumimoji="1" lang="ja-JP" altLang="en-US" dirty="0"/>
          </a:p>
        </p:txBody>
      </p:sp>
      <p:pic>
        <p:nvPicPr>
          <p:cNvPr id="13" name="図 12" descr="NGC2264CMM3_Cont_Maps_ver1.png"/>
          <p:cNvPicPr>
            <a:picLocks noChangeAspect="1"/>
          </p:cNvPicPr>
          <p:nvPr/>
        </p:nvPicPr>
        <p:blipFill>
          <a:blip r:embed="rId4"/>
          <a:stretch>
            <a:fillRect/>
          </a:stretch>
        </p:blipFill>
        <p:spPr>
          <a:xfrm>
            <a:off x="2393873" y="1393182"/>
            <a:ext cx="4705350" cy="420687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3214"/>
            <a:ext cx="8229600" cy="616754"/>
          </a:xfrm>
        </p:spPr>
        <p:txBody>
          <a:bodyPr>
            <a:normAutofit/>
          </a:bodyPr>
          <a:lstStyle/>
          <a:p>
            <a:r>
              <a:rPr lang="en-US" altLang="ja-JP" sz="3200" dirty="0" smtClean="0"/>
              <a:t>Expanded Spectrum toward NGC 2264 CMM3A </a:t>
            </a:r>
            <a:endParaRPr lang="ja-JP" altLang="en-US" sz="3200" dirty="0"/>
          </a:p>
        </p:txBody>
      </p:sp>
      <p:pic>
        <p:nvPicPr>
          <p:cNvPr id="3" name="図 2" descr="NGC2264CMM3A_ALMA_nom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54" y="712383"/>
            <a:ext cx="8502693" cy="6092727"/>
          </a:xfrm>
          <a:prstGeom prst="rect">
            <a:avLst/>
          </a:prstGeom>
        </p:spPr>
      </p:pic>
      <p:pic>
        <p:nvPicPr>
          <p:cNvPr id="4" name="図 3" descr="NGC2264CMM3A_ALMA_mo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54" y="709968"/>
            <a:ext cx="8502693" cy="6092727"/>
          </a:xfrm>
          <a:prstGeom prst="rect">
            <a:avLst/>
          </a:prstGeom>
        </p:spPr>
      </p:pic>
      <p:sp>
        <p:nvSpPr>
          <p:cNvPr id="17" name="テキスト ボックス 16"/>
          <p:cNvSpPr txBox="1"/>
          <p:nvPr/>
        </p:nvSpPr>
        <p:spPr>
          <a:xfrm>
            <a:off x="7577748" y="3075320"/>
            <a:ext cx="1172466" cy="523220"/>
          </a:xfrm>
          <a:prstGeom prst="rect">
            <a:avLst/>
          </a:prstGeom>
          <a:noFill/>
        </p:spPr>
        <p:txBody>
          <a:bodyPr wrap="none" rtlCol="0">
            <a:spAutoFit/>
          </a:bodyPr>
          <a:lstStyle/>
          <a:p>
            <a:r>
              <a:rPr lang="en-US" altLang="ja-JP" sz="2800" dirty="0" smtClean="0">
                <a:solidFill>
                  <a:srgbClr val="FF0000"/>
                </a:solidFill>
              </a:rPr>
              <a:t>3</a:t>
            </a:r>
            <a:r>
              <a:rPr kumimoji="1" lang="en-US" altLang="ja-JP" sz="2800" dirty="0" smtClean="0">
                <a:solidFill>
                  <a:srgbClr val="FF0000"/>
                </a:solidFill>
              </a:rPr>
              <a:t>00 au</a:t>
            </a:r>
            <a:endParaRPr kumimoji="1" lang="ja-JP" altLang="en-US" sz="2800" dirty="0">
              <a:solidFill>
                <a:srgbClr val="FF0000"/>
              </a:solidFill>
            </a:endParaRPr>
          </a:p>
        </p:txBody>
      </p:sp>
      <p:sp>
        <p:nvSpPr>
          <p:cNvPr id="18" name="テキスト ボックス 17"/>
          <p:cNvSpPr txBox="1"/>
          <p:nvPr/>
        </p:nvSpPr>
        <p:spPr>
          <a:xfrm>
            <a:off x="7245126" y="5859195"/>
            <a:ext cx="1536448" cy="523220"/>
          </a:xfrm>
          <a:prstGeom prst="rect">
            <a:avLst/>
          </a:prstGeom>
          <a:noFill/>
        </p:spPr>
        <p:txBody>
          <a:bodyPr wrap="none" rtlCol="0">
            <a:spAutoFit/>
          </a:bodyPr>
          <a:lstStyle/>
          <a:p>
            <a:r>
              <a:rPr lang="en-US" altLang="ja-JP" sz="2800" dirty="0" smtClean="0">
                <a:solidFill>
                  <a:srgbClr val="FF0000"/>
                </a:solidFill>
              </a:rPr>
              <a:t>150</a:t>
            </a:r>
            <a:r>
              <a:rPr kumimoji="1" lang="en-US" altLang="ja-JP" sz="2800" dirty="0" smtClean="0">
                <a:solidFill>
                  <a:srgbClr val="FF0000"/>
                </a:solidFill>
              </a:rPr>
              <a:t>00 au</a:t>
            </a:r>
            <a:endParaRPr kumimoji="1" lang="ja-JP" altLang="en-US" sz="2800" dirty="0">
              <a:solidFill>
                <a:srgbClr val="FF0000"/>
              </a:solidFill>
            </a:endParaRPr>
          </a:p>
        </p:txBody>
      </p:sp>
      <p:sp>
        <p:nvSpPr>
          <p:cNvPr id="5" name="テキスト ボックス 4"/>
          <p:cNvSpPr txBox="1"/>
          <p:nvPr/>
        </p:nvSpPr>
        <p:spPr>
          <a:xfrm>
            <a:off x="834634" y="5969659"/>
            <a:ext cx="2194982" cy="369332"/>
          </a:xfrm>
          <a:prstGeom prst="rect">
            <a:avLst/>
          </a:prstGeom>
          <a:noFill/>
        </p:spPr>
        <p:txBody>
          <a:bodyPr wrap="none" rtlCol="0">
            <a:spAutoFit/>
          </a:bodyPr>
          <a:lstStyle/>
          <a:p>
            <a:r>
              <a:rPr kumimoji="1" lang="en-US" altLang="ja-JP" dirty="0" smtClean="0"/>
              <a:t>Watanabe et al. 2015</a:t>
            </a:r>
            <a:endParaRPr kumimoji="1" lang="ja-JP" altLang="en-US" dirty="0"/>
          </a:p>
        </p:txBody>
      </p:sp>
      <p:sp>
        <p:nvSpPr>
          <p:cNvPr id="8" name="テキスト ボックス 7"/>
          <p:cNvSpPr txBox="1"/>
          <p:nvPr/>
        </p:nvSpPr>
        <p:spPr>
          <a:xfrm>
            <a:off x="834634" y="3140456"/>
            <a:ext cx="2665551" cy="369332"/>
          </a:xfrm>
          <a:prstGeom prst="rect">
            <a:avLst/>
          </a:prstGeom>
          <a:noFill/>
        </p:spPr>
        <p:txBody>
          <a:bodyPr wrap="none" rtlCol="0">
            <a:spAutoFit/>
          </a:bodyPr>
          <a:lstStyle/>
          <a:p>
            <a:r>
              <a:rPr kumimoji="1" lang="en-US" altLang="ja-JP" dirty="0" smtClean="0"/>
              <a:t>Watanabe et al. </a:t>
            </a:r>
            <a:r>
              <a:rPr lang="en-US" altLang="ja-JP" dirty="0" smtClean="0"/>
              <a:t>submitted</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322"/>
            <a:ext cx="8229600" cy="697517"/>
          </a:xfrm>
        </p:spPr>
        <p:txBody>
          <a:bodyPr>
            <a:normAutofit/>
          </a:bodyPr>
          <a:lstStyle/>
          <a:p>
            <a:r>
              <a:rPr lang="en-US" altLang="ja-JP" sz="3200" dirty="0" smtClean="0"/>
              <a:t>Smeared-Out by Extended Molecular Gas</a:t>
            </a:r>
            <a:endParaRPr lang="ja-JP" altLang="en-US" sz="3200" dirty="0"/>
          </a:p>
        </p:txBody>
      </p:sp>
      <p:pic>
        <p:nvPicPr>
          <p:cNvPr id="4" name="図 3" descr="Aladro+2015(A&amp;A_579_101)_M51.png"/>
          <p:cNvPicPr>
            <a:picLocks noChangeAspect="1"/>
          </p:cNvPicPr>
          <p:nvPr/>
        </p:nvPicPr>
        <p:blipFill>
          <a:blip r:embed="rId3"/>
          <a:stretch>
            <a:fillRect/>
          </a:stretch>
        </p:blipFill>
        <p:spPr>
          <a:xfrm>
            <a:off x="636685" y="539851"/>
            <a:ext cx="7870631" cy="3745133"/>
          </a:xfrm>
          <a:prstGeom prst="rect">
            <a:avLst/>
          </a:prstGeom>
        </p:spPr>
      </p:pic>
      <p:sp>
        <p:nvSpPr>
          <p:cNvPr id="5" name="テキスト ボックス 4"/>
          <p:cNvSpPr txBox="1"/>
          <p:nvPr/>
        </p:nvSpPr>
        <p:spPr>
          <a:xfrm>
            <a:off x="3737727" y="2412418"/>
            <a:ext cx="1912866" cy="369332"/>
          </a:xfrm>
          <a:prstGeom prst="rect">
            <a:avLst/>
          </a:prstGeom>
          <a:noFill/>
        </p:spPr>
        <p:txBody>
          <a:bodyPr wrap="none" rtlCol="0">
            <a:spAutoFit/>
          </a:bodyPr>
          <a:lstStyle/>
          <a:p>
            <a:r>
              <a:rPr kumimoji="1" lang="en-US" altLang="ja-JP" dirty="0" smtClean="0">
                <a:solidFill>
                  <a:schemeClr val="accent6"/>
                </a:solidFill>
              </a:rPr>
              <a:t>Seyfert2 type AGN</a:t>
            </a:r>
            <a:endParaRPr kumimoji="1" lang="ja-JP" altLang="en-US" dirty="0">
              <a:solidFill>
                <a:schemeClr val="accent6"/>
              </a:solidFill>
            </a:endParaRPr>
          </a:p>
        </p:txBody>
      </p:sp>
      <p:sp>
        <p:nvSpPr>
          <p:cNvPr id="6" name="テキスト ボックス 5"/>
          <p:cNvSpPr txBox="1"/>
          <p:nvPr/>
        </p:nvSpPr>
        <p:spPr>
          <a:xfrm>
            <a:off x="4116719" y="923820"/>
            <a:ext cx="1154883" cy="369332"/>
          </a:xfrm>
          <a:prstGeom prst="rect">
            <a:avLst/>
          </a:prstGeom>
          <a:noFill/>
        </p:spPr>
        <p:txBody>
          <a:bodyPr wrap="none" rtlCol="0">
            <a:spAutoFit/>
          </a:bodyPr>
          <a:lstStyle/>
          <a:p>
            <a:r>
              <a:rPr kumimoji="1" lang="en-US" altLang="ja-JP" dirty="0" smtClean="0">
                <a:solidFill>
                  <a:schemeClr val="accent6"/>
                </a:solidFill>
              </a:rPr>
              <a:t>Spiral Arm</a:t>
            </a:r>
            <a:endParaRPr kumimoji="1" lang="ja-JP" altLang="en-US" dirty="0">
              <a:solidFill>
                <a:schemeClr val="accent6"/>
              </a:solidFill>
            </a:endParaRPr>
          </a:p>
        </p:txBody>
      </p:sp>
      <p:sp>
        <p:nvSpPr>
          <p:cNvPr id="8" name="テキスト ボックス 7"/>
          <p:cNvSpPr txBox="1"/>
          <p:nvPr/>
        </p:nvSpPr>
        <p:spPr>
          <a:xfrm>
            <a:off x="4781993" y="3193380"/>
            <a:ext cx="1471226" cy="307777"/>
          </a:xfrm>
          <a:prstGeom prst="rect">
            <a:avLst/>
          </a:prstGeom>
          <a:noFill/>
        </p:spPr>
        <p:txBody>
          <a:bodyPr wrap="none" rtlCol="0">
            <a:spAutoFit/>
          </a:bodyPr>
          <a:lstStyle/>
          <a:p>
            <a:r>
              <a:rPr kumimoji="1" lang="en-US" altLang="ja-JP" sz="1400" dirty="0" err="1" smtClean="0"/>
              <a:t>Aladro</a:t>
            </a:r>
            <a:r>
              <a:rPr kumimoji="1" lang="en-US" altLang="ja-JP" sz="1400" dirty="0" smtClean="0"/>
              <a:t> et al. 2015</a:t>
            </a:r>
            <a:endParaRPr kumimoji="1" lang="ja-JP" altLang="en-US" sz="1400" dirty="0"/>
          </a:p>
        </p:txBody>
      </p:sp>
      <p:sp>
        <p:nvSpPr>
          <p:cNvPr id="9" name="テキスト ボックス 8"/>
          <p:cNvSpPr txBox="1"/>
          <p:nvPr/>
        </p:nvSpPr>
        <p:spPr>
          <a:xfrm>
            <a:off x="4781993" y="1811036"/>
            <a:ext cx="1737199" cy="307777"/>
          </a:xfrm>
          <a:prstGeom prst="rect">
            <a:avLst/>
          </a:prstGeom>
          <a:noFill/>
        </p:spPr>
        <p:txBody>
          <a:bodyPr wrap="none" rtlCol="0">
            <a:spAutoFit/>
          </a:bodyPr>
          <a:lstStyle/>
          <a:p>
            <a:r>
              <a:rPr kumimoji="1" lang="en-US" altLang="ja-JP" sz="1400" dirty="0" smtClean="0"/>
              <a:t>Watanabe et al. 2014</a:t>
            </a:r>
            <a:endParaRPr kumimoji="1" lang="ja-JP" altLang="en-US" sz="1400" dirty="0"/>
          </a:p>
        </p:txBody>
      </p:sp>
      <p:sp>
        <p:nvSpPr>
          <p:cNvPr id="14" name="テキスト ボックス 13"/>
          <p:cNvSpPr txBox="1"/>
          <p:nvPr/>
        </p:nvSpPr>
        <p:spPr>
          <a:xfrm>
            <a:off x="3285783" y="2941648"/>
            <a:ext cx="299631" cy="369332"/>
          </a:xfrm>
          <a:prstGeom prst="rect">
            <a:avLst/>
          </a:prstGeom>
          <a:noFill/>
        </p:spPr>
        <p:txBody>
          <a:bodyPr wrap="none" rtlCol="0">
            <a:spAutoFit/>
          </a:bodyPr>
          <a:lstStyle/>
          <a:p>
            <a:r>
              <a:rPr kumimoji="1" lang="en-US" altLang="ja-JP" dirty="0" smtClean="0"/>
              <a:t>×</a:t>
            </a:r>
            <a:endParaRPr kumimoji="1" lang="ja-JP" altLang="en-US" dirty="0"/>
          </a:p>
        </p:txBody>
      </p:sp>
      <p:sp>
        <p:nvSpPr>
          <p:cNvPr id="42" name="テキスト ボックス 41"/>
          <p:cNvSpPr txBox="1"/>
          <p:nvPr/>
        </p:nvSpPr>
        <p:spPr>
          <a:xfrm>
            <a:off x="4631271" y="4356007"/>
            <a:ext cx="4069744" cy="461665"/>
          </a:xfrm>
          <a:prstGeom prst="rect">
            <a:avLst/>
          </a:prstGeom>
          <a:noFill/>
        </p:spPr>
        <p:txBody>
          <a:bodyPr wrap="none" rtlCol="0">
            <a:spAutoFit/>
          </a:bodyPr>
          <a:lstStyle/>
          <a:p>
            <a:r>
              <a:rPr kumimoji="1" lang="en-US" altLang="ja-JP" sz="2400" b="1" dirty="0" smtClean="0">
                <a:solidFill>
                  <a:srgbClr val="0000FF"/>
                </a:solidFill>
              </a:rPr>
              <a:t>Observation in the 3 mm band</a:t>
            </a:r>
            <a:endParaRPr kumimoji="1" lang="ja-JP" altLang="en-US" sz="2400" b="1" dirty="0">
              <a:solidFill>
                <a:srgbClr val="0000FF"/>
              </a:solidFill>
            </a:endParaRPr>
          </a:p>
        </p:txBody>
      </p:sp>
      <p:grpSp>
        <p:nvGrpSpPr>
          <p:cNvPr id="46" name="図形グループ 45"/>
          <p:cNvGrpSpPr/>
          <p:nvPr/>
        </p:nvGrpSpPr>
        <p:grpSpPr>
          <a:xfrm>
            <a:off x="564471" y="5429471"/>
            <a:ext cx="3775912" cy="1380104"/>
            <a:chOff x="406161" y="4002474"/>
            <a:chExt cx="3775912" cy="1380104"/>
          </a:xfrm>
        </p:grpSpPr>
        <p:sp>
          <p:nvSpPr>
            <p:cNvPr id="16" name="円/楕円 15"/>
            <p:cNvSpPr/>
            <p:nvPr/>
          </p:nvSpPr>
          <p:spPr>
            <a:xfrm>
              <a:off x="1450354" y="4402584"/>
              <a:ext cx="1142921" cy="979994"/>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1801471" y="4782821"/>
              <a:ext cx="445037" cy="219069"/>
            </a:xfrm>
            <a:prstGeom prst="ellipse">
              <a:avLst/>
            </a:prstGeom>
            <a:solidFill>
              <a:srgbClr val="FF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817151" y="4679598"/>
              <a:ext cx="415498" cy="369332"/>
            </a:xfrm>
            <a:prstGeom prst="rect">
              <a:avLst/>
            </a:prstGeom>
            <a:noFill/>
          </p:spPr>
          <p:txBody>
            <a:bodyPr wrap="none" rtlCol="0">
              <a:spAutoFit/>
            </a:bodyPr>
            <a:lstStyle/>
            <a:p>
              <a:r>
                <a:rPr kumimoji="1" lang="en-US" altLang="ja-JP" dirty="0" smtClean="0">
                  <a:solidFill>
                    <a:srgbClr val="FFFF00"/>
                  </a:solidFill>
                </a:rPr>
                <a:t>★</a:t>
              </a:r>
              <a:endParaRPr kumimoji="1" lang="ja-JP" altLang="en-US" dirty="0">
                <a:solidFill>
                  <a:srgbClr val="FFFF00"/>
                </a:solidFill>
              </a:endParaRPr>
            </a:p>
          </p:txBody>
        </p:sp>
        <p:sp>
          <p:nvSpPr>
            <p:cNvPr id="19" name="テキスト ボックス 18"/>
            <p:cNvSpPr txBox="1"/>
            <p:nvPr/>
          </p:nvSpPr>
          <p:spPr>
            <a:xfrm>
              <a:off x="406161" y="4341626"/>
              <a:ext cx="1042510" cy="369332"/>
            </a:xfrm>
            <a:prstGeom prst="rect">
              <a:avLst/>
            </a:prstGeom>
            <a:noFill/>
          </p:spPr>
          <p:txBody>
            <a:bodyPr wrap="none" rtlCol="0">
              <a:spAutoFit/>
            </a:bodyPr>
            <a:lstStyle/>
            <a:p>
              <a:r>
                <a:rPr kumimoji="1" lang="en-US" altLang="ja-JP" dirty="0" smtClean="0"/>
                <a:t>Envelope</a:t>
              </a:r>
              <a:endParaRPr kumimoji="1" lang="ja-JP" altLang="en-US" dirty="0"/>
            </a:p>
          </p:txBody>
        </p:sp>
        <p:sp>
          <p:nvSpPr>
            <p:cNvPr id="27" name="テキスト ボックス 26"/>
            <p:cNvSpPr txBox="1"/>
            <p:nvPr/>
          </p:nvSpPr>
          <p:spPr>
            <a:xfrm>
              <a:off x="592824" y="4875594"/>
              <a:ext cx="1052429" cy="369332"/>
            </a:xfrm>
            <a:prstGeom prst="rect">
              <a:avLst/>
            </a:prstGeom>
            <a:noFill/>
          </p:spPr>
          <p:txBody>
            <a:bodyPr wrap="none" rtlCol="0">
              <a:spAutoFit/>
            </a:bodyPr>
            <a:lstStyle/>
            <a:p>
              <a:r>
                <a:rPr kumimoji="1" lang="en-US" altLang="ja-JP" dirty="0" err="1" smtClean="0"/>
                <a:t>Protostar</a:t>
              </a:r>
              <a:endParaRPr kumimoji="1" lang="ja-JP" altLang="en-US" dirty="0"/>
            </a:p>
          </p:txBody>
        </p:sp>
        <p:sp>
          <p:nvSpPr>
            <p:cNvPr id="28" name="テキスト ボックス 27"/>
            <p:cNvSpPr txBox="1"/>
            <p:nvPr/>
          </p:nvSpPr>
          <p:spPr>
            <a:xfrm>
              <a:off x="2232649" y="4380826"/>
              <a:ext cx="574872" cy="369332"/>
            </a:xfrm>
            <a:prstGeom prst="rect">
              <a:avLst/>
            </a:prstGeom>
            <a:noFill/>
          </p:spPr>
          <p:txBody>
            <a:bodyPr wrap="none" rtlCol="0">
              <a:spAutoFit/>
            </a:bodyPr>
            <a:lstStyle/>
            <a:p>
              <a:r>
                <a:rPr kumimoji="1" lang="en-US" altLang="ja-JP" dirty="0" smtClean="0"/>
                <a:t>Disk</a:t>
              </a:r>
              <a:endParaRPr kumimoji="1" lang="ja-JP" altLang="en-US" dirty="0"/>
            </a:p>
          </p:txBody>
        </p:sp>
        <p:sp>
          <p:nvSpPr>
            <p:cNvPr id="29" name="テキスト ボックス 28"/>
            <p:cNvSpPr txBox="1"/>
            <p:nvPr/>
          </p:nvSpPr>
          <p:spPr>
            <a:xfrm>
              <a:off x="670456" y="4002474"/>
              <a:ext cx="2356109" cy="400110"/>
            </a:xfrm>
            <a:prstGeom prst="rect">
              <a:avLst/>
            </a:prstGeom>
            <a:noFill/>
          </p:spPr>
          <p:txBody>
            <a:bodyPr wrap="none" rtlCol="0">
              <a:spAutoFit/>
            </a:bodyPr>
            <a:lstStyle/>
            <a:p>
              <a:r>
                <a:rPr kumimoji="1" lang="en-US" altLang="ja-JP" sz="2000" b="1" dirty="0" smtClean="0"/>
                <a:t>Galactic observation</a:t>
              </a:r>
              <a:endParaRPr kumimoji="1" lang="ja-JP" altLang="en-US" sz="2000" b="1" dirty="0"/>
            </a:p>
          </p:txBody>
        </p:sp>
        <p:cxnSp>
          <p:nvCxnSpPr>
            <p:cNvPr id="32" name="直線コネクタ 31"/>
            <p:cNvCxnSpPr/>
            <p:nvPr/>
          </p:nvCxnSpPr>
          <p:spPr>
            <a:xfrm rot="10800000" flipV="1">
              <a:off x="2164273" y="4707464"/>
              <a:ext cx="262051" cy="19949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rot="10800000" flipV="1">
              <a:off x="1573085" y="4894305"/>
              <a:ext cx="437812" cy="19949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rot="10800000">
              <a:off x="1379339" y="4586178"/>
              <a:ext cx="422132" cy="93421"/>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2496884" y="4969678"/>
              <a:ext cx="1685189" cy="369332"/>
            </a:xfrm>
            <a:prstGeom prst="rect">
              <a:avLst/>
            </a:prstGeom>
            <a:noFill/>
          </p:spPr>
          <p:txBody>
            <a:bodyPr wrap="none" rtlCol="0">
              <a:spAutoFit/>
            </a:bodyPr>
            <a:lstStyle/>
            <a:p>
              <a:r>
                <a:rPr kumimoji="1" lang="en-US" altLang="ja-JP" dirty="0" smtClean="0">
                  <a:latin typeface="Times"/>
                  <a:cs typeface="Times"/>
                </a:rPr>
                <a:t>~</a:t>
              </a:r>
              <a:r>
                <a:rPr kumimoji="1" lang="en-US" altLang="ja-JP" dirty="0" smtClean="0"/>
                <a:t>10000 au scale</a:t>
              </a:r>
              <a:endParaRPr kumimoji="1" lang="ja-JP" altLang="en-US" dirty="0"/>
            </a:p>
          </p:txBody>
        </p:sp>
      </p:grpSp>
      <p:grpSp>
        <p:nvGrpSpPr>
          <p:cNvPr id="45" name="図形グループ 44"/>
          <p:cNvGrpSpPr/>
          <p:nvPr/>
        </p:nvGrpSpPr>
        <p:grpSpPr>
          <a:xfrm>
            <a:off x="228353" y="4095672"/>
            <a:ext cx="4158254" cy="1380104"/>
            <a:chOff x="95240" y="5375976"/>
            <a:chExt cx="4158254" cy="1380104"/>
          </a:xfrm>
        </p:grpSpPr>
        <p:sp>
          <p:nvSpPr>
            <p:cNvPr id="20" name="円/楕円 19"/>
            <p:cNvSpPr/>
            <p:nvPr/>
          </p:nvSpPr>
          <p:spPr>
            <a:xfrm>
              <a:off x="1450354" y="5776086"/>
              <a:ext cx="1142921" cy="979994"/>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1801471" y="6175924"/>
              <a:ext cx="445037" cy="219069"/>
            </a:xfrm>
            <a:prstGeom prst="ellipse">
              <a:avLst/>
            </a:prstGeom>
            <a:solidFill>
              <a:srgbClr val="FF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864191" y="6164161"/>
              <a:ext cx="300082" cy="230832"/>
            </a:xfrm>
            <a:prstGeom prst="rect">
              <a:avLst/>
            </a:prstGeom>
            <a:noFill/>
          </p:spPr>
          <p:txBody>
            <a:bodyPr wrap="none" rtlCol="0">
              <a:spAutoFit/>
            </a:bodyPr>
            <a:lstStyle/>
            <a:p>
              <a:r>
                <a:rPr kumimoji="1" lang="en-US" altLang="ja-JP" sz="900" dirty="0" smtClean="0"/>
                <a:t>●</a:t>
              </a:r>
              <a:endParaRPr kumimoji="1" lang="ja-JP" altLang="en-US" sz="900" dirty="0"/>
            </a:p>
          </p:txBody>
        </p:sp>
        <p:sp>
          <p:nvSpPr>
            <p:cNvPr id="24" name="テキスト ボックス 23"/>
            <p:cNvSpPr txBox="1"/>
            <p:nvPr/>
          </p:nvSpPr>
          <p:spPr>
            <a:xfrm>
              <a:off x="95240" y="5747366"/>
              <a:ext cx="1345591" cy="369332"/>
            </a:xfrm>
            <a:prstGeom prst="rect">
              <a:avLst/>
            </a:prstGeom>
            <a:noFill/>
          </p:spPr>
          <p:txBody>
            <a:bodyPr wrap="none" rtlCol="0">
              <a:spAutoFit/>
            </a:bodyPr>
            <a:lstStyle/>
            <a:p>
              <a:r>
                <a:rPr kumimoji="1" lang="en-US" altLang="ja-JP" dirty="0" smtClean="0"/>
                <a:t>Ambient gas </a:t>
              </a:r>
              <a:endParaRPr kumimoji="1" lang="ja-JP" altLang="en-US" dirty="0"/>
            </a:p>
          </p:txBody>
        </p:sp>
        <p:sp>
          <p:nvSpPr>
            <p:cNvPr id="25" name="テキスト ボックス 24"/>
            <p:cNvSpPr txBox="1"/>
            <p:nvPr/>
          </p:nvSpPr>
          <p:spPr>
            <a:xfrm>
              <a:off x="1940504" y="5755629"/>
              <a:ext cx="2312990" cy="369332"/>
            </a:xfrm>
            <a:prstGeom prst="rect">
              <a:avLst/>
            </a:prstGeom>
            <a:noFill/>
          </p:spPr>
          <p:txBody>
            <a:bodyPr wrap="none" rtlCol="0">
              <a:spAutoFit/>
            </a:bodyPr>
            <a:lstStyle/>
            <a:p>
              <a:r>
                <a:rPr kumimoji="1" lang="en-US" altLang="ja-JP" dirty="0" smtClean="0"/>
                <a:t>Circum Nuclear Region</a:t>
              </a:r>
              <a:endParaRPr kumimoji="1" lang="ja-JP" altLang="en-US" dirty="0"/>
            </a:p>
          </p:txBody>
        </p:sp>
        <p:sp>
          <p:nvSpPr>
            <p:cNvPr id="26" name="テキスト ボックス 25"/>
            <p:cNvSpPr txBox="1"/>
            <p:nvPr/>
          </p:nvSpPr>
          <p:spPr>
            <a:xfrm>
              <a:off x="1166079" y="6300508"/>
              <a:ext cx="454046" cy="369332"/>
            </a:xfrm>
            <a:prstGeom prst="rect">
              <a:avLst/>
            </a:prstGeom>
            <a:noFill/>
          </p:spPr>
          <p:txBody>
            <a:bodyPr wrap="none" rtlCol="0">
              <a:spAutoFit/>
            </a:bodyPr>
            <a:lstStyle/>
            <a:p>
              <a:r>
                <a:rPr kumimoji="1" lang="en-US" altLang="ja-JP" dirty="0" smtClean="0"/>
                <a:t>BH</a:t>
              </a:r>
              <a:endParaRPr kumimoji="1" lang="ja-JP" altLang="en-US" dirty="0"/>
            </a:p>
          </p:txBody>
        </p:sp>
        <p:sp>
          <p:nvSpPr>
            <p:cNvPr id="30" name="テキスト ボックス 29"/>
            <p:cNvSpPr txBox="1"/>
            <p:nvPr/>
          </p:nvSpPr>
          <p:spPr>
            <a:xfrm>
              <a:off x="282517" y="5375976"/>
              <a:ext cx="3131987" cy="400110"/>
            </a:xfrm>
            <a:prstGeom prst="rect">
              <a:avLst/>
            </a:prstGeom>
            <a:noFill/>
          </p:spPr>
          <p:txBody>
            <a:bodyPr wrap="none" rtlCol="0">
              <a:spAutoFit/>
            </a:bodyPr>
            <a:lstStyle/>
            <a:p>
              <a:r>
                <a:rPr kumimoji="1" lang="en-US" altLang="ja-JP" sz="2000" b="1" dirty="0" smtClean="0"/>
                <a:t>AGN/Starburst Observation</a:t>
              </a:r>
              <a:endParaRPr kumimoji="1" lang="ja-JP" altLang="en-US" sz="2000" b="1" dirty="0"/>
            </a:p>
          </p:txBody>
        </p:sp>
        <p:cxnSp>
          <p:nvCxnSpPr>
            <p:cNvPr id="34" name="直線コネクタ 33"/>
            <p:cNvCxnSpPr/>
            <p:nvPr/>
          </p:nvCxnSpPr>
          <p:spPr>
            <a:xfrm rot="10800000" flipV="1">
              <a:off x="2164272" y="6076179"/>
              <a:ext cx="262051" cy="19949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rot="10800000" flipV="1">
              <a:off x="1573084" y="6287408"/>
              <a:ext cx="437812" cy="19949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rot="10800000">
              <a:off x="1379339" y="5982758"/>
              <a:ext cx="422132" cy="93421"/>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テキスト ボックス 43"/>
            <p:cNvSpPr txBox="1"/>
            <p:nvPr/>
          </p:nvSpPr>
          <p:spPr>
            <a:xfrm>
              <a:off x="2496884" y="6386748"/>
              <a:ext cx="1543399" cy="369332"/>
            </a:xfrm>
            <a:prstGeom prst="rect">
              <a:avLst/>
            </a:prstGeom>
            <a:noFill/>
          </p:spPr>
          <p:txBody>
            <a:bodyPr wrap="none" rtlCol="0">
              <a:spAutoFit/>
            </a:bodyPr>
            <a:lstStyle/>
            <a:p>
              <a:r>
                <a:rPr kumimoji="1" lang="en-US" altLang="ja-JP" dirty="0" smtClean="0">
                  <a:solidFill>
                    <a:srgbClr val="FF0000"/>
                  </a:solidFill>
                  <a:latin typeface="Times"/>
                  <a:cs typeface="Times"/>
                </a:rPr>
                <a:t>at ~</a:t>
              </a:r>
              <a:r>
                <a:rPr kumimoji="1" lang="en-US" altLang="ja-JP" dirty="0" smtClean="0">
                  <a:solidFill>
                    <a:srgbClr val="FF0000"/>
                  </a:solidFill>
                </a:rPr>
                <a:t>1 </a:t>
              </a:r>
              <a:r>
                <a:rPr kumimoji="1" lang="en-US" altLang="ja-JP" dirty="0" err="1" smtClean="0">
                  <a:solidFill>
                    <a:srgbClr val="FF0000"/>
                  </a:solidFill>
                </a:rPr>
                <a:t>kpc</a:t>
              </a:r>
              <a:r>
                <a:rPr kumimoji="1" lang="en-US" altLang="ja-JP" dirty="0" smtClean="0">
                  <a:solidFill>
                    <a:srgbClr val="FF0000"/>
                  </a:solidFill>
                </a:rPr>
                <a:t> scale</a:t>
              </a:r>
              <a:endParaRPr kumimoji="1" lang="ja-JP" altLang="en-US" dirty="0">
                <a:solidFill>
                  <a:srgbClr val="FF0000"/>
                </a:solidFill>
              </a:endParaRPr>
            </a:p>
          </p:txBody>
        </p:sp>
      </p:grpSp>
      <p:sp>
        <p:nvSpPr>
          <p:cNvPr id="33" name="テキスト ボックス 32"/>
          <p:cNvSpPr txBox="1"/>
          <p:nvPr/>
        </p:nvSpPr>
        <p:spPr>
          <a:xfrm>
            <a:off x="4539374" y="4687051"/>
            <a:ext cx="4253538" cy="461665"/>
          </a:xfrm>
          <a:prstGeom prst="rect">
            <a:avLst/>
          </a:prstGeom>
          <a:noFill/>
        </p:spPr>
        <p:txBody>
          <a:bodyPr wrap="none" rtlCol="0">
            <a:spAutoFit/>
          </a:bodyPr>
          <a:lstStyle/>
          <a:p>
            <a:r>
              <a:rPr kumimoji="1" lang="en-US" altLang="ja-JP" sz="2400" dirty="0" smtClean="0"/>
              <a:t>No effect of SF/Nuclear activities</a:t>
            </a:r>
            <a:endParaRPr kumimoji="1" lang="ja-JP" altLang="en-US" sz="2400" dirty="0"/>
          </a:p>
        </p:txBody>
      </p:sp>
      <p:sp>
        <p:nvSpPr>
          <p:cNvPr id="36" name="下矢印 35"/>
          <p:cNvSpPr/>
          <p:nvPr/>
        </p:nvSpPr>
        <p:spPr>
          <a:xfrm>
            <a:off x="6354935" y="5137511"/>
            <a:ext cx="622417" cy="352794"/>
          </a:xfrm>
          <a:prstGeom prst="downArrow">
            <a:avLst/>
          </a:prstGeom>
          <a:solidFill>
            <a:schemeClr val="bg1">
              <a:lumMod val="65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4730665" y="5348827"/>
            <a:ext cx="3894365" cy="830997"/>
          </a:xfrm>
          <a:prstGeom prst="rect">
            <a:avLst/>
          </a:prstGeom>
          <a:noFill/>
        </p:spPr>
        <p:txBody>
          <a:bodyPr wrap="none" rtlCol="0">
            <a:spAutoFit/>
          </a:bodyPr>
          <a:lstStyle/>
          <a:p>
            <a:r>
              <a:rPr kumimoji="1" lang="en-US" altLang="ja-JP" sz="2400" dirty="0" smtClean="0"/>
              <a:t>Tracing </a:t>
            </a:r>
            <a:r>
              <a:rPr lang="en-US" altLang="ja-JP" sz="2400" dirty="0"/>
              <a:t>c</a:t>
            </a:r>
            <a:r>
              <a:rPr kumimoji="1" lang="en-US" altLang="ja-JP" sz="2400" dirty="0" smtClean="0"/>
              <a:t>hemical composition </a:t>
            </a:r>
          </a:p>
          <a:p>
            <a:r>
              <a:rPr kumimoji="1" lang="en-US" altLang="ja-JP" sz="2400" dirty="0" smtClean="0"/>
              <a:t>of cloud itself</a:t>
            </a:r>
            <a:endParaRPr kumimoji="1" lang="ja-JP" altLang="en-US" sz="2400" dirty="0"/>
          </a:p>
        </p:txBody>
      </p:sp>
      <p:sp>
        <p:nvSpPr>
          <p:cNvPr id="40" name="テキスト ボックス 39"/>
          <p:cNvSpPr txBox="1"/>
          <p:nvPr/>
        </p:nvSpPr>
        <p:spPr>
          <a:xfrm>
            <a:off x="5171660" y="6037038"/>
            <a:ext cx="3109295" cy="830997"/>
          </a:xfrm>
          <a:prstGeom prst="rect">
            <a:avLst/>
          </a:prstGeom>
          <a:noFill/>
        </p:spPr>
        <p:txBody>
          <a:bodyPr wrap="none" rtlCol="0">
            <a:spAutoFit/>
          </a:bodyPr>
          <a:lstStyle/>
          <a:p>
            <a:r>
              <a:rPr kumimoji="1" lang="en-US" altLang="ja-JP" sz="2400" dirty="0" smtClean="0">
                <a:solidFill>
                  <a:srgbClr val="FF0000"/>
                </a:solidFill>
              </a:rPr>
              <a:t>We can compare GMCs </a:t>
            </a:r>
          </a:p>
          <a:p>
            <a:r>
              <a:rPr kumimoji="1" lang="en-US" altLang="ja-JP" sz="2400" dirty="0" smtClean="0">
                <a:solidFill>
                  <a:srgbClr val="FF0000"/>
                </a:solidFill>
              </a:rPr>
              <a:t>in different Galaxies.</a:t>
            </a:r>
            <a:endParaRPr kumimoji="1" lang="ja-JP" altLang="en-US" sz="2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6934"/>
            <a:ext cx="8229600" cy="995362"/>
          </a:xfrm>
        </p:spPr>
        <p:txBody>
          <a:bodyPr>
            <a:normAutofit/>
          </a:bodyPr>
          <a:lstStyle/>
          <a:p>
            <a:r>
              <a:rPr lang="en-US" altLang="ja-JP" sz="3200" b="1" dirty="0" smtClean="0"/>
              <a:t>Chemistry of Molecular Cloud-Scale Gas</a:t>
            </a:r>
            <a:endParaRPr kumimoji="1" lang="ja-JP" altLang="en-US" sz="3200" b="1" dirty="0"/>
          </a:p>
        </p:txBody>
      </p:sp>
      <p:sp>
        <p:nvSpPr>
          <p:cNvPr id="8" name="テキスト ボックス 7"/>
          <p:cNvSpPr txBox="1"/>
          <p:nvPr/>
        </p:nvSpPr>
        <p:spPr>
          <a:xfrm>
            <a:off x="499343" y="3711199"/>
            <a:ext cx="3785599" cy="553998"/>
          </a:xfrm>
          <a:prstGeom prst="rect">
            <a:avLst/>
          </a:prstGeom>
          <a:noFill/>
        </p:spPr>
        <p:txBody>
          <a:bodyPr wrap="none" rtlCol="0">
            <a:spAutoFit/>
          </a:bodyPr>
          <a:lstStyle/>
          <a:p>
            <a:r>
              <a:rPr kumimoji="1" lang="en-US" altLang="ja-JP" sz="3000" dirty="0" smtClean="0"/>
              <a:t>Effect of star formation</a:t>
            </a:r>
            <a:endParaRPr kumimoji="1" lang="ja-JP" altLang="en-US" sz="3000" dirty="0"/>
          </a:p>
        </p:txBody>
      </p:sp>
      <p:sp>
        <p:nvSpPr>
          <p:cNvPr id="9" name="テキスト ボックス 8"/>
          <p:cNvSpPr txBox="1"/>
          <p:nvPr/>
        </p:nvSpPr>
        <p:spPr>
          <a:xfrm>
            <a:off x="499343" y="4692035"/>
            <a:ext cx="5173261" cy="553998"/>
          </a:xfrm>
          <a:prstGeom prst="rect">
            <a:avLst/>
          </a:prstGeom>
          <a:noFill/>
        </p:spPr>
        <p:txBody>
          <a:bodyPr wrap="none" rtlCol="0">
            <a:spAutoFit/>
          </a:bodyPr>
          <a:lstStyle/>
          <a:p>
            <a:r>
              <a:rPr kumimoji="1" lang="en-US" altLang="ja-JP" sz="3000" dirty="0" smtClean="0"/>
              <a:t>Effect of galactic-scale dynamics</a:t>
            </a:r>
            <a:endParaRPr kumimoji="1" lang="ja-JP" altLang="en-US" sz="3000" dirty="0"/>
          </a:p>
        </p:txBody>
      </p:sp>
      <p:sp>
        <p:nvSpPr>
          <p:cNvPr id="10" name="テキスト ボックス 9"/>
          <p:cNvSpPr txBox="1"/>
          <p:nvPr/>
        </p:nvSpPr>
        <p:spPr>
          <a:xfrm>
            <a:off x="499343" y="5672870"/>
            <a:ext cx="3176583" cy="553998"/>
          </a:xfrm>
          <a:prstGeom prst="rect">
            <a:avLst/>
          </a:prstGeom>
          <a:noFill/>
        </p:spPr>
        <p:txBody>
          <a:bodyPr wrap="none" rtlCol="0">
            <a:spAutoFit/>
          </a:bodyPr>
          <a:lstStyle/>
          <a:p>
            <a:r>
              <a:rPr kumimoji="1" lang="en-US" altLang="ja-JP" sz="3000" dirty="0" smtClean="0"/>
              <a:t>Effect of </a:t>
            </a:r>
            <a:r>
              <a:rPr kumimoji="1" lang="en-US" altLang="ja-JP" sz="3000" dirty="0" err="1" smtClean="0"/>
              <a:t>metallicity</a:t>
            </a:r>
            <a:endParaRPr kumimoji="1" lang="ja-JP" altLang="en-US" sz="3000" dirty="0"/>
          </a:p>
        </p:txBody>
      </p:sp>
      <p:sp>
        <p:nvSpPr>
          <p:cNvPr id="13" name="テキスト ボックス 12"/>
          <p:cNvSpPr txBox="1"/>
          <p:nvPr/>
        </p:nvSpPr>
        <p:spPr>
          <a:xfrm>
            <a:off x="773060" y="1374049"/>
            <a:ext cx="7484641" cy="523220"/>
          </a:xfrm>
          <a:prstGeom prst="rect">
            <a:avLst/>
          </a:prstGeom>
          <a:noFill/>
        </p:spPr>
        <p:txBody>
          <a:bodyPr wrap="none" rtlCol="0">
            <a:spAutoFit/>
          </a:bodyPr>
          <a:lstStyle/>
          <a:p>
            <a:r>
              <a:rPr kumimoji="1" lang="en-US" altLang="ja-JP" sz="2800" dirty="0" smtClean="0">
                <a:solidFill>
                  <a:srgbClr val="0000FF"/>
                </a:solidFill>
              </a:rPr>
              <a:t>For interpretation of extragalactic </a:t>
            </a:r>
            <a:r>
              <a:rPr kumimoji="1" lang="en-US" altLang="ja-JP" sz="2800" dirty="0" err="1" smtClean="0">
                <a:solidFill>
                  <a:srgbClr val="0000FF"/>
                </a:solidFill>
              </a:rPr>
              <a:t>astrochemistry</a:t>
            </a:r>
            <a:r>
              <a:rPr kumimoji="1" lang="en-US" altLang="ja-JP" sz="2800" dirty="0" smtClean="0">
                <a:solidFill>
                  <a:srgbClr val="0000FF"/>
                </a:solidFill>
              </a:rPr>
              <a:t>..</a:t>
            </a:r>
            <a:endParaRPr kumimoji="1" lang="ja-JP" altLang="en-US" sz="2800" dirty="0">
              <a:solidFill>
                <a:srgbClr val="0000FF"/>
              </a:solidFill>
            </a:endParaRPr>
          </a:p>
        </p:txBody>
      </p:sp>
      <p:sp>
        <p:nvSpPr>
          <p:cNvPr id="14" name="テキスト ボックス 13"/>
          <p:cNvSpPr txBox="1"/>
          <p:nvPr/>
        </p:nvSpPr>
        <p:spPr>
          <a:xfrm>
            <a:off x="499343" y="2346203"/>
            <a:ext cx="8599868" cy="553998"/>
          </a:xfrm>
          <a:prstGeom prst="rect">
            <a:avLst/>
          </a:prstGeom>
          <a:noFill/>
        </p:spPr>
        <p:txBody>
          <a:bodyPr wrap="none" rtlCol="0">
            <a:spAutoFit/>
          </a:bodyPr>
          <a:lstStyle/>
          <a:p>
            <a:r>
              <a:rPr kumimoji="1" lang="en-US" altLang="ja-JP" sz="3000" dirty="0" smtClean="0"/>
              <a:t>Chemical composition of </a:t>
            </a:r>
            <a:r>
              <a:rPr kumimoji="1" lang="en-US" altLang="ja-JP" sz="3000" dirty="0" smtClean="0">
                <a:solidFill>
                  <a:srgbClr val="FF0000"/>
                </a:solidFill>
              </a:rPr>
              <a:t>‘</a:t>
            </a:r>
            <a:r>
              <a:rPr kumimoji="1" lang="en-US" altLang="ja-JP" sz="3000" dirty="0" err="1" smtClean="0">
                <a:solidFill>
                  <a:srgbClr val="FF0000"/>
                </a:solidFill>
              </a:rPr>
              <a:t>Starndard</a:t>
            </a:r>
            <a:r>
              <a:rPr kumimoji="1" lang="en-US" altLang="ja-JP" sz="3000" dirty="0" smtClean="0">
                <a:solidFill>
                  <a:srgbClr val="FF0000"/>
                </a:solidFill>
              </a:rPr>
              <a:t> molecular clouds’</a:t>
            </a:r>
            <a:endParaRPr kumimoji="1" lang="ja-JP" altLang="en-US" sz="3000" dirty="0">
              <a:solidFill>
                <a:srgbClr val="FF0000"/>
              </a:solidFill>
            </a:endParaRPr>
          </a:p>
        </p:txBody>
      </p:sp>
      <p:sp>
        <p:nvSpPr>
          <p:cNvPr id="15" name="テキスト ボックス 14"/>
          <p:cNvSpPr txBox="1"/>
          <p:nvPr/>
        </p:nvSpPr>
        <p:spPr>
          <a:xfrm>
            <a:off x="2575315" y="2931561"/>
            <a:ext cx="6414136" cy="461665"/>
          </a:xfrm>
          <a:prstGeom prst="rect">
            <a:avLst/>
          </a:prstGeom>
          <a:noFill/>
        </p:spPr>
        <p:txBody>
          <a:bodyPr wrap="none" rtlCol="0">
            <a:spAutoFit/>
          </a:bodyPr>
          <a:lstStyle/>
          <a:p>
            <a:r>
              <a:rPr kumimoji="1" lang="en-US" altLang="ja-JP" sz="2400" dirty="0" smtClean="0"/>
              <a:t>- e.g.: Giant molecular cloud (GMC) in </a:t>
            </a:r>
            <a:r>
              <a:rPr lang="en-US" altLang="ja-JP" sz="2400" dirty="0" smtClean="0"/>
              <a:t>a spiral arm</a:t>
            </a:r>
            <a:endParaRPr kumimoji="1" lang="ja-JP" altLang="en-US" sz="2400" dirty="0"/>
          </a:p>
        </p:txBody>
      </p:sp>
      <p:sp>
        <p:nvSpPr>
          <p:cNvPr id="11" name="正方形/長方形 10"/>
          <p:cNvSpPr/>
          <p:nvPr/>
        </p:nvSpPr>
        <p:spPr>
          <a:xfrm>
            <a:off x="457201" y="4692035"/>
            <a:ext cx="5215404" cy="553998"/>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7" name="図形グループ 16"/>
          <p:cNvGrpSpPr/>
          <p:nvPr/>
        </p:nvGrpSpPr>
        <p:grpSpPr>
          <a:xfrm>
            <a:off x="2491030" y="3711199"/>
            <a:ext cx="6755876" cy="910717"/>
            <a:chOff x="2491030" y="3711199"/>
            <a:chExt cx="6755876" cy="910717"/>
          </a:xfrm>
        </p:grpSpPr>
        <p:sp>
          <p:nvSpPr>
            <p:cNvPr id="12" name="テキスト ボックス 11"/>
            <p:cNvSpPr txBox="1"/>
            <p:nvPr/>
          </p:nvSpPr>
          <p:spPr>
            <a:xfrm>
              <a:off x="4350679" y="3711199"/>
              <a:ext cx="4804883" cy="553998"/>
            </a:xfrm>
            <a:prstGeom prst="rect">
              <a:avLst/>
            </a:prstGeom>
            <a:noFill/>
          </p:spPr>
          <p:txBody>
            <a:bodyPr wrap="none" rtlCol="0">
              <a:spAutoFit/>
            </a:bodyPr>
            <a:lstStyle/>
            <a:p>
              <a:r>
                <a:rPr kumimoji="1" lang="en-US" altLang="ja-JP" sz="3000" dirty="0" smtClean="0">
                  <a:solidFill>
                    <a:srgbClr val="0000FF"/>
                  </a:solidFill>
                </a:rPr>
                <a:t>⇒ No at a scale of 1 – 0.1 </a:t>
              </a:r>
              <a:r>
                <a:rPr kumimoji="1" lang="en-US" altLang="ja-JP" sz="3000" dirty="0" err="1" smtClean="0">
                  <a:solidFill>
                    <a:srgbClr val="0000FF"/>
                  </a:solidFill>
                </a:rPr>
                <a:t>kpc</a:t>
              </a:r>
              <a:r>
                <a:rPr kumimoji="1" lang="en-US" altLang="ja-JP" sz="3000" dirty="0" smtClean="0">
                  <a:solidFill>
                    <a:srgbClr val="0000FF"/>
                  </a:solidFill>
                </a:rPr>
                <a:t> </a:t>
              </a:r>
              <a:endParaRPr kumimoji="1" lang="ja-JP" altLang="en-US" sz="3000" dirty="0">
                <a:solidFill>
                  <a:srgbClr val="0000FF"/>
                </a:solidFill>
              </a:endParaRPr>
            </a:p>
          </p:txBody>
        </p:sp>
        <p:sp>
          <p:nvSpPr>
            <p:cNvPr id="16" name="テキスト ボックス 15"/>
            <p:cNvSpPr txBox="1"/>
            <p:nvPr/>
          </p:nvSpPr>
          <p:spPr>
            <a:xfrm>
              <a:off x="2491030" y="4160251"/>
              <a:ext cx="6755876" cy="461665"/>
            </a:xfrm>
            <a:prstGeom prst="rect">
              <a:avLst/>
            </a:prstGeom>
            <a:noFill/>
          </p:spPr>
          <p:txBody>
            <a:bodyPr wrap="none" rtlCol="0">
              <a:spAutoFit/>
            </a:bodyPr>
            <a:lstStyle/>
            <a:p>
              <a:r>
                <a:rPr kumimoji="1" lang="en-US" altLang="ja-JP" sz="2400" dirty="0" smtClean="0">
                  <a:solidFill>
                    <a:srgbClr val="0000FF"/>
                  </a:solidFill>
                </a:rPr>
                <a:t>(No star formation feedback and chemical evolution)</a:t>
              </a:r>
              <a:endParaRPr kumimoji="1" lang="ja-JP" altLang="en-US" sz="2400" dirty="0">
                <a:solidFill>
                  <a:srgbClr val="0000FF"/>
                </a:solidFill>
              </a:endParaRPr>
            </a:p>
          </p:txBody>
        </p:sp>
      </p:grpSp>
    </p:spTree>
    <p:extLst>
      <p:ext uri="{BB962C8B-B14F-4D97-AF65-F5344CB8AC3E}">
        <p14:creationId xmlns:p14="http://schemas.microsoft.com/office/powerpoint/2010/main" val="1574302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DSC02416.JPG"/>
          <p:cNvPicPr>
            <a:picLocks noChangeAspect="1"/>
          </p:cNvPicPr>
          <p:nvPr/>
        </p:nvPicPr>
        <p:blipFill>
          <a:blip r:embed="rId3"/>
          <a:stretch>
            <a:fillRect/>
          </a:stretch>
        </p:blipFill>
        <p:spPr>
          <a:xfrm>
            <a:off x="4946733" y="2912300"/>
            <a:ext cx="3121152" cy="2340864"/>
          </a:xfrm>
          <a:prstGeom prst="rect">
            <a:avLst/>
          </a:prstGeom>
        </p:spPr>
      </p:pic>
      <p:sp>
        <p:nvSpPr>
          <p:cNvPr id="2" name="タイトル 1"/>
          <p:cNvSpPr>
            <a:spLocks noGrp="1"/>
          </p:cNvSpPr>
          <p:nvPr>
            <p:ph type="title"/>
          </p:nvPr>
        </p:nvSpPr>
        <p:spPr>
          <a:xfrm>
            <a:off x="457200" y="146265"/>
            <a:ext cx="8229600" cy="614362"/>
          </a:xfrm>
        </p:spPr>
        <p:txBody>
          <a:bodyPr>
            <a:normAutofit/>
          </a:bodyPr>
          <a:lstStyle/>
          <a:p>
            <a:r>
              <a:rPr lang="en-US" altLang="ja-JP" sz="3200" dirty="0" smtClean="0"/>
              <a:t>Observations of NGC 3627 with ALMA</a:t>
            </a:r>
            <a:endParaRPr lang="ja-JP" altLang="en-US" sz="3200" dirty="0"/>
          </a:p>
        </p:txBody>
      </p:sp>
      <p:sp>
        <p:nvSpPr>
          <p:cNvPr id="3" name="テキスト ボックス 2"/>
          <p:cNvSpPr txBox="1"/>
          <p:nvPr/>
        </p:nvSpPr>
        <p:spPr>
          <a:xfrm>
            <a:off x="4994103" y="3447557"/>
            <a:ext cx="2866289" cy="461665"/>
          </a:xfrm>
          <a:prstGeom prst="rect">
            <a:avLst/>
          </a:prstGeom>
          <a:noFill/>
        </p:spPr>
        <p:txBody>
          <a:bodyPr wrap="none" rtlCol="0">
            <a:spAutoFit/>
          </a:bodyPr>
          <a:lstStyle/>
          <a:p>
            <a:r>
              <a:rPr kumimoji="1" lang="en-US" altLang="ja-JP" sz="2400" b="1" dirty="0" smtClean="0">
                <a:solidFill>
                  <a:srgbClr val="FFFF00"/>
                </a:solidFill>
              </a:rPr>
              <a:t>ALMA cycle-3, Band3</a:t>
            </a:r>
            <a:endParaRPr kumimoji="1" lang="ja-JP" altLang="en-US" sz="2400" b="1" dirty="0">
              <a:solidFill>
                <a:srgbClr val="FFFF00"/>
              </a:solidFill>
            </a:endParaRPr>
          </a:p>
        </p:txBody>
      </p:sp>
      <p:sp>
        <p:nvSpPr>
          <p:cNvPr id="7" name="テキスト ボックス 6"/>
          <p:cNvSpPr txBox="1"/>
          <p:nvPr/>
        </p:nvSpPr>
        <p:spPr>
          <a:xfrm>
            <a:off x="4682930" y="5133376"/>
            <a:ext cx="1476636" cy="461665"/>
          </a:xfrm>
          <a:prstGeom prst="rect">
            <a:avLst/>
          </a:prstGeom>
          <a:noFill/>
        </p:spPr>
        <p:txBody>
          <a:bodyPr wrap="none" rtlCol="0">
            <a:spAutoFit/>
          </a:bodyPr>
          <a:lstStyle/>
          <a:p>
            <a:r>
              <a:rPr kumimoji="1" lang="en-US" altLang="ja-JP" sz="2400" b="1" dirty="0" smtClean="0">
                <a:solidFill>
                  <a:srgbClr val="000000"/>
                </a:solidFill>
              </a:rPr>
              <a:t>Beam </a:t>
            </a:r>
            <a:r>
              <a:rPr lang="en-US" altLang="ja-JP" sz="2400" b="1" dirty="0" smtClean="0">
                <a:solidFill>
                  <a:srgbClr val="000000"/>
                </a:solidFill>
              </a:rPr>
              <a:t>Size</a:t>
            </a:r>
            <a:endParaRPr kumimoji="1" lang="ja-JP" altLang="en-US" sz="2400" b="1" dirty="0">
              <a:solidFill>
                <a:srgbClr val="000000"/>
              </a:solidFill>
            </a:endParaRPr>
          </a:p>
        </p:txBody>
      </p:sp>
      <p:sp>
        <p:nvSpPr>
          <p:cNvPr id="8" name="テキスト ボックス 7"/>
          <p:cNvSpPr txBox="1"/>
          <p:nvPr/>
        </p:nvSpPr>
        <p:spPr>
          <a:xfrm>
            <a:off x="4870541" y="5483799"/>
            <a:ext cx="4225736" cy="461665"/>
          </a:xfrm>
          <a:prstGeom prst="rect">
            <a:avLst/>
          </a:prstGeom>
          <a:noFill/>
        </p:spPr>
        <p:txBody>
          <a:bodyPr wrap="none" rtlCol="0">
            <a:spAutoFit/>
          </a:bodyPr>
          <a:lstStyle/>
          <a:p>
            <a:r>
              <a:rPr kumimoji="1" lang="en-US" altLang="ja-JP" sz="2400" dirty="0" smtClean="0"/>
              <a:t>1.6” – 2.6” (</a:t>
            </a:r>
            <a:r>
              <a:rPr kumimoji="1" lang="en-US" altLang="ja-JP" sz="2400" dirty="0" smtClean="0">
                <a:latin typeface="Osaka"/>
                <a:ea typeface="Osaka"/>
                <a:cs typeface="Osaka"/>
              </a:rPr>
              <a:t>~</a:t>
            </a:r>
            <a:r>
              <a:rPr kumimoji="1" lang="en-US" altLang="ja-JP" sz="2400" dirty="0" smtClean="0"/>
              <a:t> </a:t>
            </a:r>
            <a:r>
              <a:rPr lang="en-US" altLang="ja-JP" sz="2400" dirty="0" smtClean="0"/>
              <a:t>100</a:t>
            </a:r>
            <a:r>
              <a:rPr kumimoji="1" lang="en-US" altLang="ja-JP" sz="2400" dirty="0" smtClean="0"/>
              <a:t> pc @ </a:t>
            </a:r>
            <a:r>
              <a:rPr lang="en-US" altLang="ja-JP" sz="2400" dirty="0" smtClean="0"/>
              <a:t>11</a:t>
            </a:r>
            <a:r>
              <a:rPr kumimoji="1" lang="en-US" altLang="ja-JP" sz="2400" dirty="0" smtClean="0"/>
              <a:t> </a:t>
            </a:r>
            <a:r>
              <a:rPr kumimoji="1" lang="en-US" altLang="ja-JP" sz="2400" dirty="0" err="1" smtClean="0"/>
              <a:t>Mpc</a:t>
            </a:r>
            <a:r>
              <a:rPr kumimoji="1" lang="en-US" altLang="ja-JP" sz="2400" dirty="0" smtClean="0"/>
              <a:t>)</a:t>
            </a:r>
            <a:endParaRPr kumimoji="1" lang="ja-JP" altLang="en-US" sz="2400" dirty="0"/>
          </a:p>
        </p:txBody>
      </p:sp>
      <p:sp>
        <p:nvSpPr>
          <p:cNvPr id="9" name="テキスト ボックス 8"/>
          <p:cNvSpPr txBox="1"/>
          <p:nvPr/>
        </p:nvSpPr>
        <p:spPr>
          <a:xfrm>
            <a:off x="4682930" y="5877670"/>
            <a:ext cx="1502485" cy="461665"/>
          </a:xfrm>
          <a:prstGeom prst="rect">
            <a:avLst/>
          </a:prstGeom>
          <a:noFill/>
        </p:spPr>
        <p:txBody>
          <a:bodyPr wrap="none" rtlCol="0">
            <a:spAutoFit/>
          </a:bodyPr>
          <a:lstStyle/>
          <a:p>
            <a:r>
              <a:rPr kumimoji="1" lang="en-US" altLang="ja-JP" sz="2400" b="1" dirty="0" smtClean="0">
                <a:solidFill>
                  <a:srgbClr val="000000"/>
                </a:solidFill>
              </a:rPr>
              <a:t>Sensitivity</a:t>
            </a:r>
            <a:endParaRPr kumimoji="1" lang="ja-JP" altLang="en-US" sz="2400" b="1" dirty="0">
              <a:solidFill>
                <a:srgbClr val="000000"/>
              </a:solidFill>
            </a:endParaRPr>
          </a:p>
        </p:txBody>
      </p:sp>
      <p:sp>
        <p:nvSpPr>
          <p:cNvPr id="10" name="テキスト ボックス 9"/>
          <p:cNvSpPr txBox="1"/>
          <p:nvPr/>
        </p:nvSpPr>
        <p:spPr>
          <a:xfrm>
            <a:off x="4870541" y="6263789"/>
            <a:ext cx="4014440" cy="461665"/>
          </a:xfrm>
          <a:prstGeom prst="rect">
            <a:avLst/>
          </a:prstGeom>
          <a:noFill/>
        </p:spPr>
        <p:txBody>
          <a:bodyPr wrap="none" rtlCol="0">
            <a:spAutoFit/>
          </a:bodyPr>
          <a:lstStyle/>
          <a:p>
            <a:r>
              <a:rPr lang="en-US" altLang="ja-JP" sz="2400" dirty="0" smtClean="0"/>
              <a:t>0.8</a:t>
            </a:r>
            <a:r>
              <a:rPr kumimoji="1" lang="en-US" altLang="ja-JP" sz="2400" dirty="0" smtClean="0"/>
              <a:t> – 0.2 </a:t>
            </a:r>
            <a:r>
              <a:rPr kumimoji="1" lang="en-US" altLang="ja-JP" sz="2400" dirty="0" err="1" smtClean="0"/>
              <a:t>mJy</a:t>
            </a:r>
            <a:r>
              <a:rPr kumimoji="1" lang="en-US" altLang="ja-JP" sz="2400" dirty="0" smtClean="0"/>
              <a:t>/beam in 10 km/s</a:t>
            </a:r>
            <a:endParaRPr kumimoji="1" lang="ja-JP" altLang="en-US" sz="2400" dirty="0"/>
          </a:p>
        </p:txBody>
      </p:sp>
      <p:sp>
        <p:nvSpPr>
          <p:cNvPr id="13" name="テキスト ボックス 12"/>
          <p:cNvSpPr txBox="1"/>
          <p:nvPr/>
        </p:nvSpPr>
        <p:spPr>
          <a:xfrm>
            <a:off x="89366" y="3426422"/>
            <a:ext cx="1439968" cy="461665"/>
          </a:xfrm>
          <a:prstGeom prst="rect">
            <a:avLst/>
          </a:prstGeom>
          <a:noFill/>
        </p:spPr>
        <p:txBody>
          <a:bodyPr wrap="none" rtlCol="0">
            <a:spAutoFit/>
          </a:bodyPr>
          <a:lstStyle/>
          <a:p>
            <a:r>
              <a:rPr kumimoji="1" lang="en-US" altLang="ja-JP" sz="2400" b="1" u="sng" dirty="0" smtClean="0"/>
              <a:t>NGC 3627</a:t>
            </a:r>
            <a:endParaRPr kumimoji="1" lang="ja-JP" altLang="en-US" sz="2400" b="1" u="sng" dirty="0"/>
          </a:p>
        </p:txBody>
      </p:sp>
      <p:sp>
        <p:nvSpPr>
          <p:cNvPr id="14" name="テキスト ボックス 13"/>
          <p:cNvSpPr txBox="1"/>
          <p:nvPr/>
        </p:nvSpPr>
        <p:spPr>
          <a:xfrm>
            <a:off x="261780" y="3785229"/>
            <a:ext cx="2341807" cy="461665"/>
          </a:xfrm>
          <a:prstGeom prst="rect">
            <a:avLst/>
          </a:prstGeom>
          <a:noFill/>
        </p:spPr>
        <p:txBody>
          <a:bodyPr wrap="none" rtlCol="0">
            <a:spAutoFit/>
          </a:bodyPr>
          <a:lstStyle/>
          <a:p>
            <a:r>
              <a:rPr lang="en-US" altLang="ja-JP" sz="2400" dirty="0" smtClean="0"/>
              <a:t>D</a:t>
            </a:r>
            <a:r>
              <a:rPr kumimoji="1" lang="en-US" altLang="ja-JP" sz="2400" dirty="0" smtClean="0"/>
              <a:t>istance: </a:t>
            </a:r>
            <a:r>
              <a:rPr lang="en-US" altLang="ja-JP" sz="2400" dirty="0" smtClean="0"/>
              <a:t>11</a:t>
            </a:r>
            <a:r>
              <a:rPr kumimoji="1" lang="en-US" altLang="ja-JP" sz="2400" dirty="0" smtClean="0"/>
              <a:t> </a:t>
            </a:r>
            <a:r>
              <a:rPr kumimoji="1" lang="en-US" altLang="ja-JP" sz="2400" dirty="0" err="1" smtClean="0"/>
              <a:t>Mpc</a:t>
            </a:r>
            <a:endParaRPr kumimoji="1" lang="ja-JP" altLang="en-US" sz="2400" dirty="0"/>
          </a:p>
        </p:txBody>
      </p:sp>
      <p:sp>
        <p:nvSpPr>
          <p:cNvPr id="15" name="テキスト ボックス 14"/>
          <p:cNvSpPr txBox="1"/>
          <p:nvPr/>
        </p:nvSpPr>
        <p:spPr>
          <a:xfrm>
            <a:off x="275042" y="4145060"/>
            <a:ext cx="4162317" cy="461665"/>
          </a:xfrm>
          <a:prstGeom prst="rect">
            <a:avLst/>
          </a:prstGeom>
          <a:noFill/>
        </p:spPr>
        <p:txBody>
          <a:bodyPr wrap="none" rtlCol="0">
            <a:spAutoFit/>
          </a:bodyPr>
          <a:lstStyle/>
          <a:p>
            <a:r>
              <a:rPr kumimoji="1" lang="en-US" altLang="ja-JP" sz="2400" dirty="0" smtClean="0"/>
              <a:t>Many CO mapping observations</a:t>
            </a:r>
            <a:endParaRPr kumimoji="1" lang="ja-JP" altLang="en-US" sz="2400" dirty="0"/>
          </a:p>
        </p:txBody>
      </p:sp>
      <p:sp>
        <p:nvSpPr>
          <p:cNvPr id="17" name="テキスト ボックス 16"/>
          <p:cNvSpPr txBox="1"/>
          <p:nvPr/>
        </p:nvSpPr>
        <p:spPr>
          <a:xfrm>
            <a:off x="275042" y="4527254"/>
            <a:ext cx="3959047" cy="646331"/>
          </a:xfrm>
          <a:prstGeom prst="rect">
            <a:avLst/>
          </a:prstGeom>
          <a:noFill/>
        </p:spPr>
        <p:txBody>
          <a:bodyPr wrap="square" rtlCol="0">
            <a:spAutoFit/>
          </a:bodyPr>
          <a:lstStyle/>
          <a:p>
            <a:r>
              <a:rPr kumimoji="1" lang="en-US" altLang="ja-JP" dirty="0" smtClean="0"/>
              <a:t>(e.g. </a:t>
            </a:r>
            <a:r>
              <a:rPr kumimoji="1" lang="en-US" altLang="ja-JP" dirty="0" err="1" smtClean="0"/>
              <a:t>Helfer</a:t>
            </a:r>
            <a:r>
              <a:rPr lang="en-US" altLang="ja-JP" dirty="0" smtClean="0"/>
              <a:t> et al. 2004, </a:t>
            </a:r>
            <a:r>
              <a:rPr kumimoji="1" lang="en-US" altLang="ja-JP" dirty="0" err="1" smtClean="0"/>
              <a:t>Kuno</a:t>
            </a:r>
            <a:r>
              <a:rPr kumimoji="1" lang="en-US" altLang="ja-JP" dirty="0" smtClean="0"/>
              <a:t> et al. 2007, </a:t>
            </a:r>
          </a:p>
          <a:p>
            <a:r>
              <a:rPr lang="en-US" altLang="ja-JP" dirty="0" smtClean="0"/>
              <a:t>Watanabe et al. 2011, etc.</a:t>
            </a:r>
            <a:r>
              <a:rPr kumimoji="1" lang="en-US" altLang="ja-JP" dirty="0" smtClean="0"/>
              <a:t>)</a:t>
            </a:r>
            <a:endParaRPr kumimoji="1" lang="ja-JP" altLang="en-US" dirty="0"/>
          </a:p>
        </p:txBody>
      </p:sp>
      <p:sp>
        <p:nvSpPr>
          <p:cNvPr id="18" name="テキスト ボックス 17"/>
          <p:cNvSpPr txBox="1"/>
          <p:nvPr/>
        </p:nvSpPr>
        <p:spPr>
          <a:xfrm>
            <a:off x="0" y="5226696"/>
            <a:ext cx="4646675" cy="461665"/>
          </a:xfrm>
          <a:prstGeom prst="rect">
            <a:avLst/>
          </a:prstGeom>
          <a:noFill/>
        </p:spPr>
        <p:txBody>
          <a:bodyPr wrap="none" rtlCol="0">
            <a:spAutoFit/>
          </a:bodyPr>
          <a:lstStyle/>
          <a:p>
            <a:r>
              <a:rPr kumimoji="1" lang="en-US" altLang="ja-JP" sz="2400" dirty="0" smtClean="0">
                <a:solidFill>
                  <a:srgbClr val="0000FF"/>
                </a:solidFill>
              </a:rPr>
              <a:t>Active star formation</a:t>
            </a:r>
            <a:r>
              <a:rPr lang="en-US" altLang="ja-JP" sz="2400" dirty="0" smtClean="0">
                <a:solidFill>
                  <a:srgbClr val="0000FF"/>
                </a:solidFill>
              </a:rPr>
              <a:t> </a:t>
            </a:r>
            <a:r>
              <a:rPr kumimoji="1" lang="en-US" altLang="ja-JP" sz="2400" dirty="0" smtClean="0">
                <a:solidFill>
                  <a:srgbClr val="0000FF"/>
                </a:solidFill>
              </a:rPr>
              <a:t>in the bar-end</a:t>
            </a:r>
            <a:endParaRPr kumimoji="1" lang="ja-JP" altLang="en-US" sz="2400" dirty="0">
              <a:solidFill>
                <a:srgbClr val="0000FF"/>
              </a:solidFill>
            </a:endParaRPr>
          </a:p>
        </p:txBody>
      </p:sp>
      <p:sp>
        <p:nvSpPr>
          <p:cNvPr id="20" name="テキスト ボックス 19"/>
          <p:cNvSpPr txBox="1"/>
          <p:nvPr/>
        </p:nvSpPr>
        <p:spPr>
          <a:xfrm>
            <a:off x="448354" y="5700840"/>
            <a:ext cx="3221254" cy="461665"/>
          </a:xfrm>
          <a:prstGeom prst="rect">
            <a:avLst/>
          </a:prstGeom>
          <a:noFill/>
        </p:spPr>
        <p:txBody>
          <a:bodyPr wrap="none" rtlCol="0">
            <a:spAutoFit/>
          </a:bodyPr>
          <a:lstStyle/>
          <a:p>
            <a:r>
              <a:rPr kumimoji="1" lang="en-US" altLang="ja-JP" sz="2400" dirty="0" smtClean="0"/>
              <a:t>- Due to orbit crowding?</a:t>
            </a:r>
            <a:endParaRPr kumimoji="1" lang="ja-JP" altLang="en-US" sz="2400" dirty="0"/>
          </a:p>
        </p:txBody>
      </p:sp>
      <p:sp>
        <p:nvSpPr>
          <p:cNvPr id="21" name="テキスト ボックス 20"/>
          <p:cNvSpPr txBox="1"/>
          <p:nvPr/>
        </p:nvSpPr>
        <p:spPr>
          <a:xfrm>
            <a:off x="1305391" y="6154669"/>
            <a:ext cx="2117549" cy="369332"/>
          </a:xfrm>
          <a:prstGeom prst="rect">
            <a:avLst/>
          </a:prstGeom>
          <a:noFill/>
        </p:spPr>
        <p:txBody>
          <a:bodyPr wrap="none" rtlCol="0">
            <a:spAutoFit/>
          </a:bodyPr>
          <a:lstStyle/>
          <a:p>
            <a:r>
              <a:rPr lang="en-US" altLang="ja-JP" dirty="0" smtClean="0"/>
              <a:t>(</a:t>
            </a:r>
            <a:r>
              <a:rPr lang="en-US" altLang="ja-JP" dirty="0" err="1" smtClean="0"/>
              <a:t>Beuther</a:t>
            </a:r>
            <a:r>
              <a:rPr lang="en-US" altLang="ja-JP" dirty="0" smtClean="0"/>
              <a:t> </a:t>
            </a:r>
            <a:r>
              <a:rPr kumimoji="1" lang="en-US" altLang="ja-JP" dirty="0" smtClean="0"/>
              <a:t>et al. 2017)</a:t>
            </a:r>
            <a:endParaRPr kumimoji="1" lang="ja-JP" altLang="en-US" dirty="0"/>
          </a:p>
        </p:txBody>
      </p:sp>
      <p:pic>
        <p:nvPicPr>
          <p:cNvPr id="28" name="図 27" descr="NGC3627_ObsPos.png"/>
          <p:cNvPicPr>
            <a:picLocks noChangeAspect="1"/>
          </p:cNvPicPr>
          <p:nvPr/>
        </p:nvPicPr>
        <p:blipFill>
          <a:blip r:embed="rId4"/>
          <a:stretch>
            <a:fillRect/>
          </a:stretch>
        </p:blipFill>
        <p:spPr>
          <a:xfrm>
            <a:off x="168716" y="767847"/>
            <a:ext cx="8806569" cy="271087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919"/>
            <a:ext cx="8229600" cy="648229"/>
          </a:xfrm>
        </p:spPr>
        <p:txBody>
          <a:bodyPr>
            <a:normAutofit/>
          </a:bodyPr>
          <a:lstStyle/>
          <a:p>
            <a:r>
              <a:rPr lang="en-US" altLang="ja-JP" sz="3200" dirty="0" smtClean="0"/>
              <a:t>Distributions of Molecules</a:t>
            </a:r>
            <a:endParaRPr lang="ja-JP" altLang="en-US" sz="3200" dirty="0"/>
          </a:p>
        </p:txBody>
      </p:sp>
      <p:pic>
        <p:nvPicPr>
          <p:cNvPr id="5" name="図 4" descr="NGC3627_Maps.png"/>
          <p:cNvPicPr>
            <a:picLocks noChangeAspect="1"/>
          </p:cNvPicPr>
          <p:nvPr/>
        </p:nvPicPr>
        <p:blipFill>
          <a:blip r:embed="rId3"/>
          <a:stretch>
            <a:fillRect/>
          </a:stretch>
        </p:blipFill>
        <p:spPr>
          <a:xfrm>
            <a:off x="252663" y="533454"/>
            <a:ext cx="8638675" cy="5756678"/>
          </a:xfrm>
          <a:prstGeom prst="rect">
            <a:avLst/>
          </a:prstGeom>
        </p:spPr>
      </p:pic>
      <p:sp>
        <p:nvSpPr>
          <p:cNvPr id="6" name="テキスト ボックス 5"/>
          <p:cNvSpPr txBox="1"/>
          <p:nvPr/>
        </p:nvSpPr>
        <p:spPr>
          <a:xfrm>
            <a:off x="1166727" y="6396335"/>
            <a:ext cx="2350824" cy="461665"/>
          </a:xfrm>
          <a:prstGeom prst="rect">
            <a:avLst/>
          </a:prstGeom>
          <a:noFill/>
        </p:spPr>
        <p:txBody>
          <a:bodyPr wrap="none" rtlCol="0">
            <a:spAutoFit/>
          </a:bodyPr>
          <a:lstStyle/>
          <a:p>
            <a:r>
              <a:rPr kumimoji="1" lang="en-US" altLang="ja-JP" sz="2400" dirty="0" smtClean="0">
                <a:solidFill>
                  <a:srgbClr val="0000FF"/>
                </a:solidFill>
              </a:rPr>
              <a:t>Other Molecules:</a:t>
            </a:r>
            <a:endParaRPr kumimoji="1" lang="ja-JP" altLang="en-US" sz="2400" dirty="0">
              <a:solidFill>
                <a:srgbClr val="0000FF"/>
              </a:solidFill>
            </a:endParaRPr>
          </a:p>
        </p:txBody>
      </p:sp>
      <p:sp>
        <p:nvSpPr>
          <p:cNvPr id="7" name="テキスト ボックス 6"/>
          <p:cNvSpPr txBox="1"/>
          <p:nvPr/>
        </p:nvSpPr>
        <p:spPr>
          <a:xfrm>
            <a:off x="3626141" y="6396335"/>
            <a:ext cx="3701253" cy="461665"/>
          </a:xfrm>
          <a:prstGeom prst="rect">
            <a:avLst/>
          </a:prstGeom>
          <a:noFill/>
        </p:spPr>
        <p:txBody>
          <a:bodyPr wrap="none" rtlCol="0">
            <a:spAutoFit/>
          </a:bodyPr>
          <a:lstStyle/>
          <a:p>
            <a:r>
              <a:rPr kumimoji="1" lang="en-US" altLang="ja-JP" sz="2400" dirty="0" smtClean="0"/>
              <a:t>C</a:t>
            </a:r>
            <a:r>
              <a:rPr kumimoji="1" lang="en-US" altLang="ja-JP" sz="2400" baseline="30000" dirty="0" smtClean="0"/>
              <a:t>18</a:t>
            </a:r>
            <a:r>
              <a:rPr kumimoji="1" lang="en-US" altLang="ja-JP" sz="2400" dirty="0" smtClean="0"/>
              <a:t>O, HCO</a:t>
            </a:r>
            <a:r>
              <a:rPr kumimoji="1" lang="en-US" altLang="ja-JP" sz="2400" baseline="30000" dirty="0" smtClean="0"/>
              <a:t>+</a:t>
            </a:r>
            <a:r>
              <a:rPr kumimoji="1" lang="en-US" altLang="ja-JP" sz="2400" dirty="0" smtClean="0"/>
              <a:t>, HNC, N</a:t>
            </a:r>
            <a:r>
              <a:rPr kumimoji="1" lang="en-US" altLang="ja-JP" sz="2400" baseline="-25000" dirty="0" smtClean="0"/>
              <a:t>2</a:t>
            </a:r>
            <a:r>
              <a:rPr kumimoji="1" lang="en-US" altLang="ja-JP" sz="2400" dirty="0" smtClean="0"/>
              <a:t>H</a:t>
            </a:r>
            <a:r>
              <a:rPr kumimoji="1" lang="en-US" altLang="ja-JP" sz="2400" baseline="30000" dirty="0" smtClean="0"/>
              <a:t>+</a:t>
            </a:r>
            <a:r>
              <a:rPr kumimoji="1" lang="en-US" altLang="ja-JP" sz="2400" dirty="0" smtClean="0"/>
              <a:t>, CCH</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919"/>
            <a:ext cx="8229600" cy="648229"/>
          </a:xfrm>
        </p:spPr>
        <p:txBody>
          <a:bodyPr>
            <a:normAutofit/>
          </a:bodyPr>
          <a:lstStyle/>
          <a:p>
            <a:r>
              <a:rPr lang="en-US" altLang="ja-JP" sz="3200" dirty="0" smtClean="0"/>
              <a:t>Enhancement of CH</a:t>
            </a:r>
            <a:r>
              <a:rPr lang="en-US" altLang="ja-JP" sz="3200" baseline="-25000" dirty="0" smtClean="0"/>
              <a:t>3</a:t>
            </a:r>
            <a:r>
              <a:rPr lang="en-US" altLang="ja-JP" sz="3200" dirty="0" smtClean="0"/>
              <a:t>OH in Bar-end  </a:t>
            </a:r>
            <a:endParaRPr lang="ja-JP" altLang="en-US" sz="3200" dirty="0"/>
          </a:p>
        </p:txBody>
      </p:sp>
      <p:pic>
        <p:nvPicPr>
          <p:cNvPr id="8" name="図 7" descr="NGC3627_ratios.png"/>
          <p:cNvPicPr>
            <a:picLocks noChangeAspect="1"/>
          </p:cNvPicPr>
          <p:nvPr/>
        </p:nvPicPr>
        <p:blipFill>
          <a:blip r:embed="rId3"/>
          <a:stretch>
            <a:fillRect/>
          </a:stretch>
        </p:blipFill>
        <p:spPr>
          <a:xfrm>
            <a:off x="69490" y="818934"/>
            <a:ext cx="9005021" cy="2849690"/>
          </a:xfrm>
          <a:prstGeom prst="rect">
            <a:avLst/>
          </a:prstGeom>
        </p:spPr>
      </p:pic>
      <p:pic>
        <p:nvPicPr>
          <p:cNvPr id="9" name="図 8" descr="Integ13CO_NGC3627_13CO_CH3OHp_Log.png"/>
          <p:cNvPicPr>
            <a:picLocks noChangeAspect="1"/>
          </p:cNvPicPr>
          <p:nvPr/>
        </p:nvPicPr>
        <p:blipFill>
          <a:blip r:embed="rId4"/>
          <a:stretch>
            <a:fillRect/>
          </a:stretch>
        </p:blipFill>
        <p:spPr>
          <a:xfrm>
            <a:off x="350100" y="3689502"/>
            <a:ext cx="2905252" cy="2976372"/>
          </a:xfrm>
          <a:prstGeom prst="rect">
            <a:avLst/>
          </a:prstGeom>
        </p:spPr>
      </p:pic>
      <p:sp>
        <p:nvSpPr>
          <p:cNvPr id="12" name="テキスト ボックス 11"/>
          <p:cNvSpPr txBox="1"/>
          <p:nvPr/>
        </p:nvSpPr>
        <p:spPr>
          <a:xfrm>
            <a:off x="7333384" y="2892014"/>
            <a:ext cx="1120820" cy="369332"/>
          </a:xfrm>
          <a:prstGeom prst="rect">
            <a:avLst/>
          </a:prstGeom>
          <a:noFill/>
        </p:spPr>
        <p:txBody>
          <a:bodyPr wrap="none" rtlCol="0">
            <a:spAutoFit/>
          </a:bodyPr>
          <a:lstStyle/>
          <a:p>
            <a:r>
              <a:rPr kumimoji="1" lang="en-US" altLang="ja-JP" baseline="30000" dirty="0" smtClean="0">
                <a:solidFill>
                  <a:srgbClr val="FF0000"/>
                </a:solidFill>
              </a:rPr>
              <a:t>13</a:t>
            </a:r>
            <a:r>
              <a:rPr kumimoji="1" lang="en-US" altLang="ja-JP" dirty="0" smtClean="0">
                <a:solidFill>
                  <a:srgbClr val="FF0000"/>
                </a:solidFill>
              </a:rPr>
              <a:t>CO peak</a:t>
            </a:r>
            <a:endParaRPr kumimoji="1" lang="ja-JP" altLang="en-US" dirty="0">
              <a:solidFill>
                <a:srgbClr val="FF0000"/>
              </a:solidFill>
            </a:endParaRPr>
          </a:p>
        </p:txBody>
      </p:sp>
      <p:sp>
        <p:nvSpPr>
          <p:cNvPr id="13" name="テキスト ボックス 12"/>
          <p:cNvSpPr txBox="1"/>
          <p:nvPr/>
        </p:nvSpPr>
        <p:spPr>
          <a:xfrm>
            <a:off x="6524759" y="1531901"/>
            <a:ext cx="1369035" cy="369332"/>
          </a:xfrm>
          <a:prstGeom prst="rect">
            <a:avLst/>
          </a:prstGeom>
          <a:noFill/>
        </p:spPr>
        <p:txBody>
          <a:bodyPr wrap="none" rtlCol="0">
            <a:spAutoFit/>
          </a:bodyPr>
          <a:lstStyle/>
          <a:p>
            <a:r>
              <a:rPr kumimoji="1" lang="en-US" altLang="ja-JP" dirty="0" smtClean="0">
                <a:solidFill>
                  <a:srgbClr val="FF0000"/>
                </a:solidFill>
              </a:rPr>
              <a:t>CH</a:t>
            </a:r>
            <a:r>
              <a:rPr kumimoji="1" lang="en-US" altLang="ja-JP" baseline="-25000" dirty="0" smtClean="0">
                <a:solidFill>
                  <a:srgbClr val="FF0000"/>
                </a:solidFill>
              </a:rPr>
              <a:t>3</a:t>
            </a:r>
            <a:r>
              <a:rPr kumimoji="1" lang="en-US" altLang="ja-JP" dirty="0" smtClean="0">
                <a:solidFill>
                  <a:srgbClr val="FF0000"/>
                </a:solidFill>
              </a:rPr>
              <a:t>OH peak</a:t>
            </a:r>
            <a:endParaRPr kumimoji="1" lang="ja-JP" altLang="en-US" dirty="0">
              <a:solidFill>
                <a:srgbClr val="FF0000"/>
              </a:solidFill>
            </a:endParaRPr>
          </a:p>
        </p:txBody>
      </p:sp>
      <p:cxnSp>
        <p:nvCxnSpPr>
          <p:cNvPr id="15" name="直線コネクタ 14"/>
          <p:cNvCxnSpPr/>
          <p:nvPr/>
        </p:nvCxnSpPr>
        <p:spPr>
          <a:xfrm rot="5400000">
            <a:off x="6884125" y="2195788"/>
            <a:ext cx="543205"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7348684" y="2670779"/>
            <a:ext cx="545110" cy="33599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3642631" y="3820211"/>
            <a:ext cx="5044169" cy="830997"/>
          </a:xfrm>
          <a:prstGeom prst="rect">
            <a:avLst/>
          </a:prstGeom>
          <a:noFill/>
        </p:spPr>
        <p:txBody>
          <a:bodyPr wrap="none" rtlCol="0">
            <a:spAutoFit/>
          </a:bodyPr>
          <a:lstStyle/>
          <a:p>
            <a:pPr algn="r"/>
            <a:r>
              <a:rPr kumimoji="1" lang="en-US" altLang="ja-JP" sz="2400" dirty="0" smtClean="0">
                <a:solidFill>
                  <a:srgbClr val="0000FF"/>
                </a:solidFill>
              </a:rPr>
              <a:t>Distribution of CH3OH is different from </a:t>
            </a:r>
          </a:p>
          <a:p>
            <a:pPr algn="r"/>
            <a:r>
              <a:rPr kumimoji="1" lang="en-US" altLang="ja-JP" sz="2400" dirty="0" smtClean="0">
                <a:solidFill>
                  <a:srgbClr val="0000FF"/>
                </a:solidFill>
              </a:rPr>
              <a:t>othe</a:t>
            </a:r>
            <a:r>
              <a:rPr lang="en-US" altLang="ja-JP" sz="2400" dirty="0" smtClean="0">
                <a:solidFill>
                  <a:srgbClr val="0000FF"/>
                </a:solidFill>
              </a:rPr>
              <a:t>r molecules.</a:t>
            </a:r>
            <a:endParaRPr kumimoji="1" lang="ja-JP" altLang="en-US" sz="2400" dirty="0">
              <a:solidFill>
                <a:srgbClr val="0000FF"/>
              </a:solidFill>
            </a:endParaRPr>
          </a:p>
        </p:txBody>
      </p:sp>
      <p:sp>
        <p:nvSpPr>
          <p:cNvPr id="25" name="テキスト ボックス 24"/>
          <p:cNvSpPr txBox="1"/>
          <p:nvPr/>
        </p:nvSpPr>
        <p:spPr>
          <a:xfrm>
            <a:off x="3879230" y="4760282"/>
            <a:ext cx="5171908" cy="461665"/>
          </a:xfrm>
          <a:prstGeom prst="rect">
            <a:avLst/>
          </a:prstGeom>
          <a:noFill/>
        </p:spPr>
        <p:txBody>
          <a:bodyPr wrap="none" rtlCol="0">
            <a:spAutoFit/>
          </a:bodyPr>
          <a:lstStyle/>
          <a:p>
            <a:r>
              <a:rPr kumimoji="1" lang="en-US" altLang="ja-JP" sz="2400" dirty="0" smtClean="0"/>
              <a:t>- Higher CH</a:t>
            </a:r>
            <a:r>
              <a:rPr kumimoji="1" lang="en-US" altLang="ja-JP" sz="2400" baseline="-25000" dirty="0" smtClean="0"/>
              <a:t>3</a:t>
            </a:r>
            <a:r>
              <a:rPr kumimoji="1" lang="en-US" altLang="ja-JP" sz="2400" dirty="0" smtClean="0"/>
              <a:t>OH/</a:t>
            </a:r>
            <a:r>
              <a:rPr kumimoji="1" lang="en-US" altLang="ja-JP" sz="2400" baseline="30000" dirty="0" smtClean="0"/>
              <a:t>13</a:t>
            </a:r>
            <a:r>
              <a:rPr kumimoji="1" lang="en-US" altLang="ja-JP" sz="2400" dirty="0" smtClean="0"/>
              <a:t>CO ratio by factor of 3</a:t>
            </a:r>
            <a:endParaRPr kumimoji="1" lang="ja-JP" altLang="en-US" sz="2400" dirty="0"/>
          </a:p>
        </p:txBody>
      </p:sp>
      <p:sp>
        <p:nvSpPr>
          <p:cNvPr id="26" name="テキスト ボックス 25"/>
          <p:cNvSpPr txBox="1"/>
          <p:nvPr/>
        </p:nvSpPr>
        <p:spPr>
          <a:xfrm>
            <a:off x="4807657" y="6014627"/>
            <a:ext cx="3434203" cy="461665"/>
          </a:xfrm>
          <a:prstGeom prst="rect">
            <a:avLst/>
          </a:prstGeom>
          <a:noFill/>
        </p:spPr>
        <p:txBody>
          <a:bodyPr wrap="none" rtlCol="0">
            <a:spAutoFit/>
          </a:bodyPr>
          <a:lstStyle/>
          <a:p>
            <a:r>
              <a:rPr kumimoji="1" lang="en-US" altLang="ja-JP" sz="2400" dirty="0" smtClean="0">
                <a:solidFill>
                  <a:srgbClr val="FF0000"/>
                </a:solidFill>
              </a:rPr>
              <a:t>Why is CH</a:t>
            </a:r>
            <a:r>
              <a:rPr kumimoji="1" lang="en-US" altLang="ja-JP" sz="2400" baseline="-25000" dirty="0" smtClean="0">
                <a:solidFill>
                  <a:srgbClr val="FF0000"/>
                </a:solidFill>
              </a:rPr>
              <a:t>3</a:t>
            </a:r>
            <a:r>
              <a:rPr kumimoji="1" lang="en-US" altLang="ja-JP" sz="2400" dirty="0" smtClean="0">
                <a:solidFill>
                  <a:srgbClr val="FF0000"/>
                </a:solidFill>
              </a:rPr>
              <a:t>OH enhanced?</a:t>
            </a:r>
            <a:endParaRPr kumimoji="1" lang="ja-JP" altLang="en-US" sz="2400" dirty="0">
              <a:solidFill>
                <a:srgbClr val="FF0000"/>
              </a:solidFill>
            </a:endParaRPr>
          </a:p>
        </p:txBody>
      </p:sp>
      <p:sp>
        <p:nvSpPr>
          <p:cNvPr id="27" name="テキスト ボックス 26"/>
          <p:cNvSpPr txBox="1"/>
          <p:nvPr/>
        </p:nvSpPr>
        <p:spPr>
          <a:xfrm>
            <a:off x="3879230" y="5237529"/>
            <a:ext cx="4785084" cy="461665"/>
          </a:xfrm>
          <a:prstGeom prst="rect">
            <a:avLst/>
          </a:prstGeom>
          <a:noFill/>
        </p:spPr>
        <p:txBody>
          <a:bodyPr wrap="none" rtlCol="0">
            <a:spAutoFit/>
          </a:bodyPr>
          <a:lstStyle/>
          <a:p>
            <a:r>
              <a:rPr kumimoji="1" lang="en-US" altLang="ja-JP" sz="2400" dirty="0" smtClean="0"/>
              <a:t>- No enhancement </a:t>
            </a:r>
            <a:r>
              <a:rPr lang="en-US" altLang="ja-JP" sz="2400" dirty="0" smtClean="0"/>
              <a:t>in other molecule</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4799"/>
            <a:ext cx="8229600" cy="648229"/>
          </a:xfrm>
        </p:spPr>
        <p:txBody>
          <a:bodyPr>
            <a:normAutofit/>
          </a:bodyPr>
          <a:lstStyle/>
          <a:p>
            <a:r>
              <a:rPr lang="en-US" altLang="ja-JP" sz="3200" dirty="0" smtClean="0"/>
              <a:t>Position Velocity Diagrams</a:t>
            </a:r>
            <a:endParaRPr lang="ja-JP" altLang="en-US" sz="3200" dirty="0"/>
          </a:p>
        </p:txBody>
      </p:sp>
      <p:pic>
        <p:nvPicPr>
          <p:cNvPr id="14" name="図 13" descr="ngc3627A_ch3oh_13co.pv2.png"/>
          <p:cNvPicPr>
            <a:picLocks noChangeAspect="1"/>
          </p:cNvPicPr>
          <p:nvPr/>
        </p:nvPicPr>
        <p:blipFill>
          <a:blip r:embed="rId3"/>
          <a:stretch>
            <a:fillRect/>
          </a:stretch>
        </p:blipFill>
        <p:spPr>
          <a:xfrm>
            <a:off x="70119" y="1165249"/>
            <a:ext cx="8946022" cy="4526507"/>
          </a:xfrm>
          <a:prstGeom prst="rect">
            <a:avLst/>
          </a:prstGeom>
        </p:spPr>
      </p:pic>
      <p:pic>
        <p:nvPicPr>
          <p:cNvPr id="16" name="図 15" descr="ngc3627B_ch3oh_13co.pv2.png"/>
          <p:cNvPicPr>
            <a:picLocks noChangeAspect="1"/>
          </p:cNvPicPr>
          <p:nvPr/>
        </p:nvPicPr>
        <p:blipFill>
          <a:blip r:embed="rId4"/>
          <a:stretch>
            <a:fillRect/>
          </a:stretch>
        </p:blipFill>
        <p:spPr>
          <a:xfrm>
            <a:off x="70119" y="1165249"/>
            <a:ext cx="8946022" cy="4526507"/>
          </a:xfrm>
          <a:prstGeom prst="rect">
            <a:avLst/>
          </a:prstGeom>
        </p:spPr>
      </p:pic>
      <p:pic>
        <p:nvPicPr>
          <p:cNvPr id="17" name="図 16" descr="ngc3627C_ch3oh_13co.pv2.png"/>
          <p:cNvPicPr>
            <a:picLocks noChangeAspect="1"/>
          </p:cNvPicPr>
          <p:nvPr/>
        </p:nvPicPr>
        <p:blipFill>
          <a:blip r:embed="rId5"/>
          <a:stretch>
            <a:fillRect/>
          </a:stretch>
        </p:blipFill>
        <p:spPr>
          <a:xfrm>
            <a:off x="70119" y="1165249"/>
            <a:ext cx="8946022" cy="4526507"/>
          </a:xfrm>
          <a:prstGeom prst="rect">
            <a:avLst/>
          </a:prstGeom>
        </p:spPr>
      </p:pic>
      <p:pic>
        <p:nvPicPr>
          <p:cNvPr id="18" name="図 17" descr="ngc3627D_ch3oh_13co.pv2.png"/>
          <p:cNvPicPr>
            <a:picLocks noChangeAspect="1"/>
          </p:cNvPicPr>
          <p:nvPr/>
        </p:nvPicPr>
        <p:blipFill>
          <a:blip r:embed="rId6"/>
          <a:stretch>
            <a:fillRect/>
          </a:stretch>
        </p:blipFill>
        <p:spPr>
          <a:xfrm>
            <a:off x="70119" y="1165249"/>
            <a:ext cx="8946022" cy="4526507"/>
          </a:xfrm>
          <a:prstGeom prst="rect">
            <a:avLst/>
          </a:prstGeom>
        </p:spPr>
      </p:pic>
      <p:sp>
        <p:nvSpPr>
          <p:cNvPr id="20" name="テキスト ボックス 19"/>
          <p:cNvSpPr txBox="1"/>
          <p:nvPr/>
        </p:nvSpPr>
        <p:spPr>
          <a:xfrm>
            <a:off x="1269948" y="1384798"/>
            <a:ext cx="1603160" cy="430887"/>
          </a:xfrm>
          <a:prstGeom prst="rect">
            <a:avLst/>
          </a:prstGeom>
          <a:noFill/>
        </p:spPr>
        <p:txBody>
          <a:bodyPr wrap="none" rtlCol="0">
            <a:spAutoFit/>
          </a:bodyPr>
          <a:lstStyle/>
          <a:p>
            <a:r>
              <a:rPr kumimoji="1" lang="en-US" altLang="ja-JP" sz="2200" dirty="0" smtClean="0">
                <a:solidFill>
                  <a:srgbClr val="FF0000"/>
                </a:solidFill>
              </a:rPr>
              <a:t>CH</a:t>
            </a:r>
            <a:r>
              <a:rPr kumimoji="1" lang="en-US" altLang="ja-JP" sz="2200" baseline="-25000" dirty="0" smtClean="0">
                <a:solidFill>
                  <a:srgbClr val="FF0000"/>
                </a:solidFill>
              </a:rPr>
              <a:t>3</a:t>
            </a:r>
            <a:r>
              <a:rPr kumimoji="1" lang="en-US" altLang="ja-JP" sz="2200" dirty="0" smtClean="0">
                <a:solidFill>
                  <a:srgbClr val="FF0000"/>
                </a:solidFill>
              </a:rPr>
              <a:t>OH/</a:t>
            </a:r>
            <a:r>
              <a:rPr kumimoji="1" lang="en-US" altLang="ja-JP" sz="2200" baseline="30000" dirty="0" smtClean="0">
                <a:solidFill>
                  <a:srgbClr val="FF0000"/>
                </a:solidFill>
              </a:rPr>
              <a:t>13</a:t>
            </a:r>
            <a:r>
              <a:rPr kumimoji="1" lang="en-US" altLang="ja-JP" sz="2200" dirty="0" smtClean="0">
                <a:solidFill>
                  <a:srgbClr val="FF0000"/>
                </a:solidFill>
              </a:rPr>
              <a:t>CO</a:t>
            </a:r>
            <a:endParaRPr kumimoji="1" lang="ja-JP" altLang="en-US" sz="220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1598"/>
            <a:ext cx="8229600" cy="705356"/>
          </a:xfrm>
        </p:spPr>
        <p:txBody>
          <a:bodyPr>
            <a:normAutofit/>
          </a:bodyPr>
          <a:lstStyle/>
          <a:p>
            <a:r>
              <a:rPr lang="en-US" altLang="ja-JP" sz="3200" dirty="0" smtClean="0"/>
              <a:t>Interstellar Molecules</a:t>
            </a:r>
            <a:endParaRPr lang="ja-JP" altLang="en-US" sz="3200" dirty="0"/>
          </a:p>
        </p:txBody>
      </p:sp>
      <p:pic>
        <p:nvPicPr>
          <p:cNvPr id="4" name="図 3" descr="Kaifu+(2004)PASJ_56_69_Figure1.png"/>
          <p:cNvPicPr>
            <a:picLocks noChangeAspect="1"/>
          </p:cNvPicPr>
          <p:nvPr/>
        </p:nvPicPr>
        <p:blipFill>
          <a:blip r:embed="rId2"/>
          <a:stretch>
            <a:fillRect/>
          </a:stretch>
        </p:blipFill>
        <p:spPr>
          <a:xfrm>
            <a:off x="684555" y="665071"/>
            <a:ext cx="7774891" cy="4615939"/>
          </a:xfrm>
          <a:prstGeom prst="rect">
            <a:avLst/>
          </a:prstGeom>
        </p:spPr>
      </p:pic>
      <p:sp>
        <p:nvSpPr>
          <p:cNvPr id="5" name="テキスト ボックス 4"/>
          <p:cNvSpPr txBox="1"/>
          <p:nvPr/>
        </p:nvSpPr>
        <p:spPr>
          <a:xfrm>
            <a:off x="1705846" y="5540932"/>
            <a:ext cx="4949041" cy="461665"/>
          </a:xfrm>
          <a:prstGeom prst="rect">
            <a:avLst/>
          </a:prstGeom>
          <a:noFill/>
        </p:spPr>
        <p:txBody>
          <a:bodyPr wrap="none" rtlCol="0">
            <a:spAutoFit/>
          </a:bodyPr>
          <a:lstStyle/>
          <a:p>
            <a:r>
              <a:rPr lang="en-US" altLang="ja-JP" sz="2400" dirty="0" smtClean="0"/>
              <a:t>Target Sources in the Milky Way (MW)</a:t>
            </a:r>
            <a:endParaRPr kumimoji="1" lang="ja-JP" altLang="en-US" sz="2400" dirty="0"/>
          </a:p>
        </p:txBody>
      </p:sp>
      <p:sp>
        <p:nvSpPr>
          <p:cNvPr id="6" name="テキスト ボックス 5"/>
          <p:cNvSpPr txBox="1"/>
          <p:nvPr/>
        </p:nvSpPr>
        <p:spPr>
          <a:xfrm>
            <a:off x="1705846" y="5165507"/>
            <a:ext cx="5732308" cy="461665"/>
          </a:xfrm>
          <a:prstGeom prst="rect">
            <a:avLst/>
          </a:prstGeom>
          <a:noFill/>
        </p:spPr>
        <p:txBody>
          <a:bodyPr wrap="none" rtlCol="0">
            <a:spAutoFit/>
          </a:bodyPr>
          <a:lstStyle/>
          <a:p>
            <a:r>
              <a:rPr lang="en-US" altLang="ja-JP" sz="2400" dirty="0" smtClean="0">
                <a:solidFill>
                  <a:srgbClr val="FF0000"/>
                </a:solidFill>
              </a:rPr>
              <a:t>More than 190 species </a:t>
            </a:r>
            <a:r>
              <a:rPr lang="en-US" altLang="ja-JP" sz="2400" dirty="0" smtClean="0"/>
              <a:t>have been identified.</a:t>
            </a:r>
            <a:endParaRPr kumimoji="1" lang="ja-JP" altLang="en-US" sz="2400" dirty="0"/>
          </a:p>
        </p:txBody>
      </p:sp>
      <p:sp>
        <p:nvSpPr>
          <p:cNvPr id="7" name="テキスト ボックス 6"/>
          <p:cNvSpPr txBox="1"/>
          <p:nvPr/>
        </p:nvSpPr>
        <p:spPr>
          <a:xfrm>
            <a:off x="2646899" y="5847389"/>
            <a:ext cx="3446915" cy="430887"/>
          </a:xfrm>
          <a:prstGeom prst="rect">
            <a:avLst/>
          </a:prstGeom>
          <a:noFill/>
        </p:spPr>
        <p:txBody>
          <a:bodyPr wrap="none" rtlCol="0">
            <a:spAutoFit/>
          </a:bodyPr>
          <a:lstStyle/>
          <a:p>
            <a:r>
              <a:rPr lang="en-US" altLang="ja-JP" sz="2200" dirty="0" smtClean="0"/>
              <a:t>- Dark molecular cloud cores</a:t>
            </a:r>
            <a:endParaRPr kumimoji="1" lang="ja-JP" altLang="en-US" sz="2200" dirty="0"/>
          </a:p>
        </p:txBody>
      </p:sp>
      <p:sp>
        <p:nvSpPr>
          <p:cNvPr id="8" name="テキスト ボックス 7"/>
          <p:cNvSpPr txBox="1"/>
          <p:nvPr/>
        </p:nvSpPr>
        <p:spPr>
          <a:xfrm>
            <a:off x="2646899" y="6123068"/>
            <a:ext cx="2666791" cy="430887"/>
          </a:xfrm>
          <a:prstGeom prst="rect">
            <a:avLst/>
          </a:prstGeom>
          <a:noFill/>
        </p:spPr>
        <p:txBody>
          <a:bodyPr wrap="none" rtlCol="0">
            <a:spAutoFit/>
          </a:bodyPr>
          <a:lstStyle/>
          <a:p>
            <a:r>
              <a:rPr lang="en-US" altLang="ja-JP" sz="2200" dirty="0" smtClean="0"/>
              <a:t>- Star-forming regions</a:t>
            </a:r>
            <a:endParaRPr kumimoji="1" lang="ja-JP" altLang="en-US" sz="2200" dirty="0"/>
          </a:p>
        </p:txBody>
      </p:sp>
      <p:sp>
        <p:nvSpPr>
          <p:cNvPr id="9" name="テキスト ボックス 8"/>
          <p:cNvSpPr txBox="1"/>
          <p:nvPr/>
        </p:nvSpPr>
        <p:spPr>
          <a:xfrm>
            <a:off x="2646899" y="6398747"/>
            <a:ext cx="3407516" cy="430887"/>
          </a:xfrm>
          <a:prstGeom prst="rect">
            <a:avLst/>
          </a:prstGeom>
          <a:noFill/>
        </p:spPr>
        <p:txBody>
          <a:bodyPr wrap="none" rtlCol="0">
            <a:spAutoFit/>
          </a:bodyPr>
          <a:lstStyle/>
          <a:p>
            <a:r>
              <a:rPr lang="en-US" altLang="ja-JP" sz="2200" dirty="0" smtClean="0"/>
              <a:t>- Late type stars (AGB stars)</a:t>
            </a:r>
            <a:endParaRPr kumimoji="1" lang="ja-JP" altLang="en-US" sz="2200" dirty="0"/>
          </a:p>
        </p:txBody>
      </p:sp>
      <p:grpSp>
        <p:nvGrpSpPr>
          <p:cNvPr id="91" name="図形グループ 90"/>
          <p:cNvGrpSpPr/>
          <p:nvPr/>
        </p:nvGrpSpPr>
        <p:grpSpPr>
          <a:xfrm>
            <a:off x="1257786" y="611084"/>
            <a:ext cx="6242237" cy="3183456"/>
            <a:chOff x="1257786" y="611084"/>
            <a:chExt cx="6242237" cy="3183456"/>
          </a:xfrm>
        </p:grpSpPr>
        <p:grpSp>
          <p:nvGrpSpPr>
            <p:cNvPr id="30" name="図形グループ 29"/>
            <p:cNvGrpSpPr/>
            <p:nvPr/>
          </p:nvGrpSpPr>
          <p:grpSpPr>
            <a:xfrm>
              <a:off x="1257786" y="1049229"/>
              <a:ext cx="6242237" cy="2745311"/>
              <a:chOff x="1257786" y="1049229"/>
              <a:chExt cx="6242237" cy="2745311"/>
            </a:xfrm>
          </p:grpSpPr>
          <p:cxnSp>
            <p:nvCxnSpPr>
              <p:cNvPr id="10" name="直線コネクタ 9"/>
              <p:cNvCxnSpPr/>
              <p:nvPr/>
            </p:nvCxnSpPr>
            <p:spPr>
              <a:xfrm rot="16200000" flipH="1">
                <a:off x="-110946" y="2417964"/>
                <a:ext cx="2745309" cy="7844"/>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rot="16200000" flipH="1">
                <a:off x="7303357" y="1245889"/>
                <a:ext cx="393326" cy="6"/>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rot="16200000" flipH="1">
                <a:off x="5868236" y="1120453"/>
                <a:ext cx="142444" cy="2"/>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rot="16200000" flipH="1">
                <a:off x="3833361" y="1594770"/>
                <a:ext cx="1091080" cy="2"/>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rot="16200000" flipH="1">
                <a:off x="1978807" y="1888768"/>
                <a:ext cx="1686918" cy="7844"/>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1257786" y="1049230"/>
                <a:ext cx="6242237" cy="2"/>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grpSp>
        <p:sp>
          <p:nvSpPr>
            <p:cNvPr id="31" name="テキスト ボックス 30"/>
            <p:cNvSpPr txBox="1"/>
            <p:nvPr/>
          </p:nvSpPr>
          <p:spPr>
            <a:xfrm>
              <a:off x="3952705" y="611084"/>
              <a:ext cx="843200" cy="461665"/>
            </a:xfrm>
            <a:prstGeom prst="rect">
              <a:avLst/>
            </a:prstGeom>
            <a:noFill/>
          </p:spPr>
          <p:txBody>
            <a:bodyPr wrap="none" rtlCol="0">
              <a:spAutoFit/>
            </a:bodyPr>
            <a:lstStyle/>
            <a:p>
              <a:r>
                <a:rPr lang="en-US" altLang="ja-JP" sz="2400" dirty="0" smtClean="0">
                  <a:solidFill>
                    <a:srgbClr val="3366FF"/>
                  </a:solidFill>
                </a:rPr>
                <a:t>HC</a:t>
              </a:r>
              <a:r>
                <a:rPr lang="en-US" altLang="ja-JP" sz="2400" baseline="-25000" dirty="0" smtClean="0">
                  <a:solidFill>
                    <a:srgbClr val="3366FF"/>
                  </a:solidFill>
                </a:rPr>
                <a:t>3</a:t>
              </a:r>
              <a:r>
                <a:rPr lang="en-US" altLang="ja-JP" sz="2400" dirty="0" smtClean="0">
                  <a:solidFill>
                    <a:srgbClr val="3366FF"/>
                  </a:solidFill>
                </a:rPr>
                <a:t>N</a:t>
              </a:r>
              <a:endParaRPr kumimoji="1" lang="ja-JP" altLang="en-US" sz="2400" dirty="0">
                <a:solidFill>
                  <a:srgbClr val="3366FF"/>
                </a:solidFill>
              </a:endParaRPr>
            </a:p>
          </p:txBody>
        </p:sp>
      </p:grpSp>
      <p:grpSp>
        <p:nvGrpSpPr>
          <p:cNvPr id="90" name="図形グループ 89"/>
          <p:cNvGrpSpPr/>
          <p:nvPr/>
        </p:nvGrpSpPr>
        <p:grpSpPr>
          <a:xfrm>
            <a:off x="1525822" y="1135436"/>
            <a:ext cx="6399044" cy="3011900"/>
            <a:chOff x="1525822" y="1080556"/>
            <a:chExt cx="6399044" cy="3011900"/>
          </a:xfrm>
        </p:grpSpPr>
        <p:grpSp>
          <p:nvGrpSpPr>
            <p:cNvPr id="66" name="図形グループ 65"/>
            <p:cNvGrpSpPr/>
            <p:nvPr/>
          </p:nvGrpSpPr>
          <p:grpSpPr>
            <a:xfrm>
              <a:off x="1525822" y="1540071"/>
              <a:ext cx="6399044" cy="2552385"/>
              <a:chOff x="1525822" y="1540071"/>
              <a:chExt cx="6399044" cy="2552385"/>
            </a:xfrm>
          </p:grpSpPr>
          <p:cxnSp>
            <p:nvCxnSpPr>
              <p:cNvPr id="34" name="直線コネクタ 33"/>
              <p:cNvCxnSpPr/>
              <p:nvPr/>
            </p:nvCxnSpPr>
            <p:spPr>
              <a:xfrm rot="16200000" flipH="1">
                <a:off x="249635" y="2816264"/>
                <a:ext cx="2552382" cy="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rot="16200000" flipH="1">
                <a:off x="1357949" y="2620266"/>
                <a:ext cx="2160382" cy="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rot="5400000">
                <a:off x="746447" y="2769226"/>
                <a:ext cx="2458302" cy="158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a:off x="1525822" y="1540071"/>
                <a:ext cx="6399041" cy="79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rot="16200000" flipH="1">
                <a:off x="2053301" y="2379613"/>
                <a:ext cx="1686918" cy="7844"/>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rot="5400000">
                <a:off x="2511920" y="2383535"/>
                <a:ext cx="1686918" cy="158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rot="16200000" flipH="1">
                <a:off x="3019970" y="2322347"/>
                <a:ext cx="1564547" cy="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rot="16200000" flipH="1">
                <a:off x="3531488" y="2275307"/>
                <a:ext cx="1470467" cy="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rot="16200000" flipH="1">
                <a:off x="4175883" y="2085614"/>
                <a:ext cx="1091080" cy="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rot="5400000">
                <a:off x="4719208" y="2004830"/>
                <a:ext cx="929511" cy="158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rot="16200000" flipH="1">
                <a:off x="5084908" y="2085614"/>
                <a:ext cx="1091080" cy="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rot="16200000" flipH="1">
                <a:off x="5553725" y="2085614"/>
                <a:ext cx="1091080" cy="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rot="16200000" flipH="1">
                <a:off x="6002526" y="2085614"/>
                <a:ext cx="1091080" cy="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p:cNvCxnSpPr/>
              <p:nvPr/>
            </p:nvCxnSpPr>
            <p:spPr>
              <a:xfrm rot="16200000" flipH="1">
                <a:off x="6545455" y="2005225"/>
                <a:ext cx="930310" cy="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rot="16200000" flipH="1">
                <a:off x="6827502" y="2189067"/>
                <a:ext cx="1297987" cy="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rot="16200000" flipH="1">
                <a:off x="7013232" y="2451706"/>
                <a:ext cx="1823265" cy="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313760" y="1080556"/>
              <a:ext cx="843200" cy="461665"/>
            </a:xfrm>
            <a:prstGeom prst="rect">
              <a:avLst/>
            </a:prstGeom>
            <a:noFill/>
          </p:spPr>
          <p:txBody>
            <a:bodyPr wrap="none" rtlCol="0">
              <a:spAutoFit/>
            </a:bodyPr>
            <a:lstStyle/>
            <a:p>
              <a:r>
                <a:rPr lang="en-US" altLang="ja-JP" sz="2400" dirty="0" smtClean="0">
                  <a:solidFill>
                    <a:srgbClr val="FF6600"/>
                  </a:solidFill>
                </a:rPr>
                <a:t>HC</a:t>
              </a:r>
              <a:r>
                <a:rPr lang="en-US" altLang="ja-JP" sz="2400" baseline="-25000" dirty="0" smtClean="0">
                  <a:solidFill>
                    <a:srgbClr val="FF6600"/>
                  </a:solidFill>
                </a:rPr>
                <a:t>5</a:t>
              </a:r>
              <a:r>
                <a:rPr lang="en-US" altLang="ja-JP" sz="2400" dirty="0" smtClean="0">
                  <a:solidFill>
                    <a:srgbClr val="FF6600"/>
                  </a:solidFill>
                </a:rPr>
                <a:t>N</a:t>
              </a:r>
              <a:endParaRPr kumimoji="1" lang="ja-JP" altLang="en-US" sz="2400" dirty="0">
                <a:solidFill>
                  <a:srgbClr val="FF6600"/>
                </a:solidFill>
              </a:endParaRPr>
            </a:p>
          </p:txBody>
        </p:sp>
      </p:grpSp>
      <p:grpSp>
        <p:nvGrpSpPr>
          <p:cNvPr id="89" name="図形グループ 88"/>
          <p:cNvGrpSpPr/>
          <p:nvPr/>
        </p:nvGrpSpPr>
        <p:grpSpPr>
          <a:xfrm>
            <a:off x="1690466" y="1820555"/>
            <a:ext cx="5951627" cy="2334619"/>
            <a:chOff x="1690466" y="1820555"/>
            <a:chExt cx="5951627" cy="2334619"/>
          </a:xfrm>
        </p:grpSpPr>
        <p:grpSp>
          <p:nvGrpSpPr>
            <p:cNvPr id="87" name="図形グループ 86"/>
            <p:cNvGrpSpPr/>
            <p:nvPr/>
          </p:nvGrpSpPr>
          <p:grpSpPr>
            <a:xfrm>
              <a:off x="1690466" y="2344147"/>
              <a:ext cx="5951627" cy="1811027"/>
              <a:chOff x="1690466" y="2344147"/>
              <a:chExt cx="5951627" cy="1811027"/>
            </a:xfrm>
          </p:grpSpPr>
          <p:cxnSp>
            <p:nvCxnSpPr>
              <p:cNvPr id="71" name="直線コネクタ 70"/>
              <p:cNvCxnSpPr/>
              <p:nvPr/>
            </p:nvCxnSpPr>
            <p:spPr>
              <a:xfrm rot="16200000" flipH="1">
                <a:off x="6103166" y="2881181"/>
                <a:ext cx="1074071" cy="6"/>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2" name="直線コネクタ 71"/>
              <p:cNvCxnSpPr/>
              <p:nvPr/>
            </p:nvCxnSpPr>
            <p:spPr>
              <a:xfrm rot="5400000">
                <a:off x="4951498" y="2990149"/>
                <a:ext cx="1293590" cy="158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rot="5400000">
                <a:off x="2975130" y="3037985"/>
                <a:ext cx="1387672" cy="1"/>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p:cNvCxnSpPr/>
              <p:nvPr/>
            </p:nvCxnSpPr>
            <p:spPr>
              <a:xfrm rot="16200000" flipH="1">
                <a:off x="1825952" y="3183686"/>
                <a:ext cx="1686918" cy="7844"/>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5" name="直線コネクタ 74"/>
              <p:cNvCxnSpPr/>
              <p:nvPr/>
            </p:nvCxnSpPr>
            <p:spPr>
              <a:xfrm>
                <a:off x="1690466" y="2344149"/>
                <a:ext cx="5951627" cy="2"/>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rot="5400000">
                <a:off x="4055478" y="2954867"/>
                <a:ext cx="1223026" cy="158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rot="5400000">
                <a:off x="790841" y="3248867"/>
                <a:ext cx="1811027" cy="158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rot="5400000">
                <a:off x="7023534" y="2954867"/>
                <a:ext cx="1223026" cy="158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sp>
          <p:nvSpPr>
            <p:cNvPr id="88" name="テキスト ボックス 87"/>
            <p:cNvSpPr txBox="1"/>
            <p:nvPr/>
          </p:nvSpPr>
          <p:spPr>
            <a:xfrm>
              <a:off x="4355649" y="1820555"/>
              <a:ext cx="594183" cy="461665"/>
            </a:xfrm>
            <a:prstGeom prst="rect">
              <a:avLst/>
            </a:prstGeom>
            <a:noFill/>
          </p:spPr>
          <p:txBody>
            <a:bodyPr wrap="none" rtlCol="0">
              <a:spAutoFit/>
            </a:bodyPr>
            <a:lstStyle/>
            <a:p>
              <a:r>
                <a:rPr lang="en-US" altLang="ja-JP" sz="2400" dirty="0" smtClean="0">
                  <a:solidFill>
                    <a:srgbClr val="008000"/>
                  </a:solidFill>
                </a:rPr>
                <a:t>C</a:t>
              </a:r>
              <a:r>
                <a:rPr lang="en-US" altLang="ja-JP" sz="2400" baseline="-25000" dirty="0" smtClean="0">
                  <a:solidFill>
                    <a:srgbClr val="008000"/>
                  </a:solidFill>
                </a:rPr>
                <a:t>3</a:t>
              </a:r>
              <a:r>
                <a:rPr lang="en-US" altLang="ja-JP" sz="2400" dirty="0" smtClean="0">
                  <a:solidFill>
                    <a:srgbClr val="008000"/>
                  </a:solidFill>
                </a:rPr>
                <a:t>S</a:t>
              </a:r>
              <a:endParaRPr kumimoji="1" lang="ja-JP" altLang="en-US" sz="2400" dirty="0">
                <a:solidFill>
                  <a:srgbClr val="008000"/>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0705"/>
            <a:ext cx="8229600" cy="648229"/>
          </a:xfrm>
        </p:spPr>
        <p:txBody>
          <a:bodyPr>
            <a:normAutofit/>
          </a:bodyPr>
          <a:lstStyle/>
          <a:p>
            <a:r>
              <a:rPr lang="en-US" altLang="ja-JP" sz="3200" dirty="0" smtClean="0"/>
              <a:t>Collision between Molecular Clouds in Bar-end?</a:t>
            </a:r>
            <a:endParaRPr lang="ja-JP" altLang="en-US" sz="3200" dirty="0"/>
          </a:p>
        </p:txBody>
      </p:sp>
      <p:pic>
        <p:nvPicPr>
          <p:cNvPr id="14" name="図 13" descr="pv1234.png"/>
          <p:cNvPicPr>
            <a:picLocks noChangeAspect="1"/>
          </p:cNvPicPr>
          <p:nvPr/>
        </p:nvPicPr>
        <p:blipFill>
          <a:blip r:embed="rId3"/>
          <a:stretch>
            <a:fillRect/>
          </a:stretch>
        </p:blipFill>
        <p:spPr>
          <a:xfrm>
            <a:off x="0" y="941520"/>
            <a:ext cx="9144000" cy="2943225"/>
          </a:xfrm>
          <a:prstGeom prst="rect">
            <a:avLst/>
          </a:prstGeom>
        </p:spPr>
      </p:pic>
      <p:pic>
        <p:nvPicPr>
          <p:cNvPr id="16" name="図 15" descr="NGC3627_Bar_Illustration.png"/>
          <p:cNvPicPr>
            <a:picLocks noChangeAspect="1"/>
          </p:cNvPicPr>
          <p:nvPr/>
        </p:nvPicPr>
        <p:blipFill>
          <a:blip r:embed="rId4"/>
          <a:stretch>
            <a:fillRect/>
          </a:stretch>
        </p:blipFill>
        <p:spPr>
          <a:xfrm>
            <a:off x="598450" y="4074427"/>
            <a:ext cx="3266400" cy="2783573"/>
          </a:xfrm>
          <a:prstGeom prst="rect">
            <a:avLst/>
          </a:prstGeom>
        </p:spPr>
      </p:pic>
      <p:sp>
        <p:nvSpPr>
          <p:cNvPr id="17" name="テキスト ボックス 16"/>
          <p:cNvSpPr txBox="1"/>
          <p:nvPr/>
        </p:nvSpPr>
        <p:spPr>
          <a:xfrm>
            <a:off x="4278022" y="4036172"/>
            <a:ext cx="4728278" cy="461665"/>
          </a:xfrm>
          <a:prstGeom prst="rect">
            <a:avLst/>
          </a:prstGeom>
          <a:noFill/>
        </p:spPr>
        <p:txBody>
          <a:bodyPr wrap="none" rtlCol="0">
            <a:spAutoFit/>
          </a:bodyPr>
          <a:lstStyle/>
          <a:p>
            <a:r>
              <a:rPr kumimoji="1" lang="en-US" altLang="ja-JP" sz="2400" dirty="0" smtClean="0"/>
              <a:t>Two components of molecular cloud</a:t>
            </a:r>
            <a:endParaRPr kumimoji="1" lang="ja-JP" altLang="en-US" sz="2400" dirty="0"/>
          </a:p>
        </p:txBody>
      </p:sp>
      <p:sp>
        <p:nvSpPr>
          <p:cNvPr id="18" name="テキスト ボックス 17"/>
          <p:cNvSpPr txBox="1"/>
          <p:nvPr/>
        </p:nvSpPr>
        <p:spPr>
          <a:xfrm>
            <a:off x="4907639" y="6302217"/>
            <a:ext cx="3868517" cy="461665"/>
          </a:xfrm>
          <a:prstGeom prst="rect">
            <a:avLst/>
          </a:prstGeom>
          <a:noFill/>
        </p:spPr>
        <p:txBody>
          <a:bodyPr wrap="none" rtlCol="0">
            <a:spAutoFit/>
          </a:bodyPr>
          <a:lstStyle/>
          <a:p>
            <a:r>
              <a:rPr lang="en-US" altLang="ja-JP" sz="2400" dirty="0" smtClean="0">
                <a:solidFill>
                  <a:srgbClr val="0000FF"/>
                </a:solidFill>
              </a:rPr>
              <a:t>Good tracer of gas dynamics?</a:t>
            </a:r>
            <a:endParaRPr kumimoji="1" lang="ja-JP" altLang="en-US" sz="2400" dirty="0">
              <a:solidFill>
                <a:srgbClr val="0000FF"/>
              </a:solidFill>
            </a:endParaRPr>
          </a:p>
        </p:txBody>
      </p:sp>
      <p:sp>
        <p:nvSpPr>
          <p:cNvPr id="20" name="テキスト ボックス 19"/>
          <p:cNvSpPr txBox="1"/>
          <p:nvPr/>
        </p:nvSpPr>
        <p:spPr>
          <a:xfrm>
            <a:off x="4278022" y="4497837"/>
            <a:ext cx="4912974" cy="461665"/>
          </a:xfrm>
          <a:prstGeom prst="rect">
            <a:avLst/>
          </a:prstGeom>
          <a:noFill/>
        </p:spPr>
        <p:txBody>
          <a:bodyPr wrap="none" rtlCol="0">
            <a:spAutoFit/>
          </a:bodyPr>
          <a:lstStyle/>
          <a:p>
            <a:r>
              <a:rPr kumimoji="1" lang="en-US" altLang="ja-JP" sz="2400" dirty="0" smtClean="0"/>
              <a:t>Signature of interaction </a:t>
            </a:r>
            <a:r>
              <a:rPr lang="en-US" altLang="ja-JP" sz="2400" dirty="0" smtClean="0"/>
              <a:t>in PV diagram</a:t>
            </a:r>
            <a:endParaRPr kumimoji="1" lang="ja-JP" altLang="en-US" sz="2400" dirty="0"/>
          </a:p>
        </p:txBody>
      </p:sp>
      <p:sp>
        <p:nvSpPr>
          <p:cNvPr id="21" name="テキスト ボックス 20"/>
          <p:cNvSpPr txBox="1"/>
          <p:nvPr/>
        </p:nvSpPr>
        <p:spPr>
          <a:xfrm>
            <a:off x="4843522" y="4951231"/>
            <a:ext cx="3378299" cy="461665"/>
          </a:xfrm>
          <a:prstGeom prst="rect">
            <a:avLst/>
          </a:prstGeom>
          <a:noFill/>
        </p:spPr>
        <p:txBody>
          <a:bodyPr wrap="none" rtlCol="0">
            <a:spAutoFit/>
          </a:bodyPr>
          <a:lstStyle/>
          <a:p>
            <a:r>
              <a:rPr kumimoji="1" lang="en-US" altLang="ja-JP" sz="2400" dirty="0" smtClean="0">
                <a:solidFill>
                  <a:srgbClr val="0000FF"/>
                </a:solidFill>
              </a:rPr>
              <a:t>- Enhancement </a:t>
            </a:r>
            <a:r>
              <a:rPr lang="en-US" altLang="ja-JP" sz="2400" dirty="0" smtClean="0">
                <a:solidFill>
                  <a:srgbClr val="0000FF"/>
                </a:solidFill>
              </a:rPr>
              <a:t>of CH</a:t>
            </a:r>
            <a:r>
              <a:rPr lang="en-US" altLang="ja-JP" sz="2400" baseline="-25000" dirty="0" smtClean="0">
                <a:solidFill>
                  <a:srgbClr val="0000FF"/>
                </a:solidFill>
              </a:rPr>
              <a:t>3</a:t>
            </a:r>
            <a:r>
              <a:rPr lang="en-US" altLang="ja-JP" sz="2400" dirty="0" smtClean="0">
                <a:solidFill>
                  <a:srgbClr val="0000FF"/>
                </a:solidFill>
              </a:rPr>
              <a:t>OH</a:t>
            </a:r>
            <a:endParaRPr kumimoji="1" lang="ja-JP" altLang="en-US" sz="2400" dirty="0">
              <a:solidFill>
                <a:srgbClr val="0000FF"/>
              </a:solidFill>
            </a:endParaRPr>
          </a:p>
        </p:txBody>
      </p:sp>
      <p:sp>
        <p:nvSpPr>
          <p:cNvPr id="22" name="テキスト ボックス 21"/>
          <p:cNvSpPr txBox="1"/>
          <p:nvPr/>
        </p:nvSpPr>
        <p:spPr>
          <a:xfrm>
            <a:off x="4579344" y="5412896"/>
            <a:ext cx="3735969" cy="461665"/>
          </a:xfrm>
          <a:prstGeom prst="rect">
            <a:avLst/>
          </a:prstGeom>
          <a:noFill/>
        </p:spPr>
        <p:txBody>
          <a:bodyPr wrap="none" rtlCol="0">
            <a:spAutoFit/>
          </a:bodyPr>
          <a:lstStyle/>
          <a:p>
            <a:r>
              <a:rPr kumimoji="1" lang="en-US" altLang="ja-JP" sz="2400" dirty="0" smtClean="0"/>
              <a:t>⇒Collision between </a:t>
            </a:r>
            <a:r>
              <a:rPr lang="en-US" altLang="ja-JP" sz="2400" dirty="0" smtClean="0"/>
              <a:t>clouds?</a:t>
            </a:r>
            <a:r>
              <a:rPr kumimoji="1" lang="en-US" altLang="ja-JP" sz="2400" dirty="0" smtClean="0"/>
              <a:t> </a:t>
            </a:r>
            <a:endParaRPr kumimoji="1" lang="ja-JP" altLang="en-US" sz="2400" dirty="0"/>
          </a:p>
        </p:txBody>
      </p:sp>
      <p:sp>
        <p:nvSpPr>
          <p:cNvPr id="23" name="テキスト ボックス 22"/>
          <p:cNvSpPr txBox="1"/>
          <p:nvPr/>
        </p:nvSpPr>
        <p:spPr>
          <a:xfrm>
            <a:off x="4579344" y="5874561"/>
            <a:ext cx="4284196" cy="461665"/>
          </a:xfrm>
          <a:prstGeom prst="rect">
            <a:avLst/>
          </a:prstGeom>
          <a:noFill/>
        </p:spPr>
        <p:txBody>
          <a:bodyPr wrap="none" rtlCol="0">
            <a:spAutoFit/>
          </a:bodyPr>
          <a:lstStyle/>
          <a:p>
            <a:r>
              <a:rPr lang="en-US" altLang="ja-JP" sz="2400" dirty="0" smtClean="0"/>
              <a:t>⇒ CH</a:t>
            </a:r>
            <a:r>
              <a:rPr lang="en-US" altLang="ja-JP" sz="2400" baseline="-25000" dirty="0" smtClean="0"/>
              <a:t>3</a:t>
            </a:r>
            <a:r>
              <a:rPr lang="en-US" altLang="ja-JP" sz="2400" dirty="0" smtClean="0"/>
              <a:t>OH evaporation by shock?</a:t>
            </a:r>
            <a:r>
              <a:rPr kumimoji="1" lang="en-US" altLang="ja-JP" sz="2400" dirty="0" smtClean="0"/>
              <a:t> </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6934"/>
            <a:ext cx="8229600" cy="995362"/>
          </a:xfrm>
        </p:spPr>
        <p:txBody>
          <a:bodyPr>
            <a:normAutofit/>
          </a:bodyPr>
          <a:lstStyle/>
          <a:p>
            <a:r>
              <a:rPr lang="en-US" altLang="ja-JP" sz="3200" b="1" dirty="0" smtClean="0"/>
              <a:t>Chemistry of Molecular Cloud-Scale Gas</a:t>
            </a:r>
            <a:endParaRPr kumimoji="1" lang="ja-JP" altLang="en-US" sz="3200" b="1" dirty="0"/>
          </a:p>
        </p:txBody>
      </p:sp>
      <p:sp>
        <p:nvSpPr>
          <p:cNvPr id="8" name="テキスト ボックス 7"/>
          <p:cNvSpPr txBox="1"/>
          <p:nvPr/>
        </p:nvSpPr>
        <p:spPr>
          <a:xfrm>
            <a:off x="499343" y="3711199"/>
            <a:ext cx="3785599" cy="553998"/>
          </a:xfrm>
          <a:prstGeom prst="rect">
            <a:avLst/>
          </a:prstGeom>
          <a:noFill/>
        </p:spPr>
        <p:txBody>
          <a:bodyPr wrap="none" rtlCol="0">
            <a:spAutoFit/>
          </a:bodyPr>
          <a:lstStyle/>
          <a:p>
            <a:r>
              <a:rPr kumimoji="1" lang="en-US" altLang="ja-JP" sz="3000" dirty="0" smtClean="0"/>
              <a:t>Effect of star formation</a:t>
            </a:r>
            <a:endParaRPr kumimoji="1" lang="ja-JP" altLang="en-US" sz="3000" dirty="0"/>
          </a:p>
        </p:txBody>
      </p:sp>
      <p:sp>
        <p:nvSpPr>
          <p:cNvPr id="9" name="テキスト ボックス 8"/>
          <p:cNvSpPr txBox="1"/>
          <p:nvPr/>
        </p:nvSpPr>
        <p:spPr>
          <a:xfrm>
            <a:off x="499343" y="4692035"/>
            <a:ext cx="5173261" cy="553998"/>
          </a:xfrm>
          <a:prstGeom prst="rect">
            <a:avLst/>
          </a:prstGeom>
          <a:noFill/>
        </p:spPr>
        <p:txBody>
          <a:bodyPr wrap="none" rtlCol="0">
            <a:spAutoFit/>
          </a:bodyPr>
          <a:lstStyle/>
          <a:p>
            <a:r>
              <a:rPr kumimoji="1" lang="en-US" altLang="ja-JP" sz="3000" dirty="0" smtClean="0"/>
              <a:t>Effect of galactic-scale dynamics</a:t>
            </a:r>
            <a:endParaRPr kumimoji="1" lang="ja-JP" altLang="en-US" sz="3000" dirty="0"/>
          </a:p>
        </p:txBody>
      </p:sp>
      <p:sp>
        <p:nvSpPr>
          <p:cNvPr id="10" name="テキスト ボックス 9"/>
          <p:cNvSpPr txBox="1"/>
          <p:nvPr/>
        </p:nvSpPr>
        <p:spPr>
          <a:xfrm>
            <a:off x="499343" y="5672870"/>
            <a:ext cx="3176583" cy="553998"/>
          </a:xfrm>
          <a:prstGeom prst="rect">
            <a:avLst/>
          </a:prstGeom>
          <a:noFill/>
        </p:spPr>
        <p:txBody>
          <a:bodyPr wrap="none" rtlCol="0">
            <a:spAutoFit/>
          </a:bodyPr>
          <a:lstStyle/>
          <a:p>
            <a:r>
              <a:rPr kumimoji="1" lang="en-US" altLang="ja-JP" sz="3000" dirty="0" smtClean="0"/>
              <a:t>Effect of </a:t>
            </a:r>
            <a:r>
              <a:rPr kumimoji="1" lang="en-US" altLang="ja-JP" sz="3000" dirty="0" err="1" smtClean="0"/>
              <a:t>metallicity</a:t>
            </a:r>
            <a:endParaRPr kumimoji="1" lang="ja-JP" altLang="en-US" sz="3000" dirty="0"/>
          </a:p>
        </p:txBody>
      </p:sp>
      <p:sp>
        <p:nvSpPr>
          <p:cNvPr id="13" name="テキスト ボックス 12"/>
          <p:cNvSpPr txBox="1"/>
          <p:nvPr/>
        </p:nvSpPr>
        <p:spPr>
          <a:xfrm>
            <a:off x="773060" y="1374049"/>
            <a:ext cx="7484641" cy="523220"/>
          </a:xfrm>
          <a:prstGeom prst="rect">
            <a:avLst/>
          </a:prstGeom>
          <a:noFill/>
        </p:spPr>
        <p:txBody>
          <a:bodyPr wrap="none" rtlCol="0">
            <a:spAutoFit/>
          </a:bodyPr>
          <a:lstStyle/>
          <a:p>
            <a:r>
              <a:rPr kumimoji="1" lang="en-US" altLang="ja-JP" sz="2800" dirty="0" smtClean="0">
                <a:solidFill>
                  <a:srgbClr val="0000FF"/>
                </a:solidFill>
              </a:rPr>
              <a:t>For interpretation of extragalactic </a:t>
            </a:r>
            <a:r>
              <a:rPr kumimoji="1" lang="en-US" altLang="ja-JP" sz="2800" dirty="0" err="1" smtClean="0">
                <a:solidFill>
                  <a:srgbClr val="0000FF"/>
                </a:solidFill>
              </a:rPr>
              <a:t>astrochemistry</a:t>
            </a:r>
            <a:r>
              <a:rPr kumimoji="1" lang="en-US" altLang="ja-JP" sz="2800" dirty="0" smtClean="0">
                <a:solidFill>
                  <a:srgbClr val="0000FF"/>
                </a:solidFill>
              </a:rPr>
              <a:t>..</a:t>
            </a:r>
            <a:endParaRPr kumimoji="1" lang="ja-JP" altLang="en-US" sz="2800" dirty="0">
              <a:solidFill>
                <a:srgbClr val="0000FF"/>
              </a:solidFill>
            </a:endParaRPr>
          </a:p>
        </p:txBody>
      </p:sp>
      <p:sp>
        <p:nvSpPr>
          <p:cNvPr id="14" name="テキスト ボックス 13"/>
          <p:cNvSpPr txBox="1"/>
          <p:nvPr/>
        </p:nvSpPr>
        <p:spPr>
          <a:xfrm>
            <a:off x="499343" y="2346203"/>
            <a:ext cx="8599868" cy="553998"/>
          </a:xfrm>
          <a:prstGeom prst="rect">
            <a:avLst/>
          </a:prstGeom>
          <a:noFill/>
        </p:spPr>
        <p:txBody>
          <a:bodyPr wrap="none" rtlCol="0">
            <a:spAutoFit/>
          </a:bodyPr>
          <a:lstStyle/>
          <a:p>
            <a:r>
              <a:rPr kumimoji="1" lang="en-US" altLang="ja-JP" sz="3000" dirty="0" smtClean="0"/>
              <a:t>Chemical composition of </a:t>
            </a:r>
            <a:r>
              <a:rPr kumimoji="1" lang="en-US" altLang="ja-JP" sz="3000" dirty="0" smtClean="0">
                <a:solidFill>
                  <a:srgbClr val="FF0000"/>
                </a:solidFill>
              </a:rPr>
              <a:t>‘</a:t>
            </a:r>
            <a:r>
              <a:rPr kumimoji="1" lang="en-US" altLang="ja-JP" sz="3000" dirty="0" err="1" smtClean="0">
                <a:solidFill>
                  <a:srgbClr val="FF0000"/>
                </a:solidFill>
              </a:rPr>
              <a:t>Starndard</a:t>
            </a:r>
            <a:r>
              <a:rPr kumimoji="1" lang="en-US" altLang="ja-JP" sz="3000" dirty="0" smtClean="0">
                <a:solidFill>
                  <a:srgbClr val="FF0000"/>
                </a:solidFill>
              </a:rPr>
              <a:t> molecular clouds’</a:t>
            </a:r>
            <a:endParaRPr kumimoji="1" lang="ja-JP" altLang="en-US" sz="3000" dirty="0">
              <a:solidFill>
                <a:srgbClr val="FF0000"/>
              </a:solidFill>
            </a:endParaRPr>
          </a:p>
        </p:txBody>
      </p:sp>
      <p:sp>
        <p:nvSpPr>
          <p:cNvPr id="15" name="テキスト ボックス 14"/>
          <p:cNvSpPr txBox="1"/>
          <p:nvPr/>
        </p:nvSpPr>
        <p:spPr>
          <a:xfrm>
            <a:off x="2575315" y="2931561"/>
            <a:ext cx="6414136" cy="461665"/>
          </a:xfrm>
          <a:prstGeom prst="rect">
            <a:avLst/>
          </a:prstGeom>
          <a:noFill/>
        </p:spPr>
        <p:txBody>
          <a:bodyPr wrap="none" rtlCol="0">
            <a:spAutoFit/>
          </a:bodyPr>
          <a:lstStyle/>
          <a:p>
            <a:r>
              <a:rPr kumimoji="1" lang="en-US" altLang="ja-JP" sz="2400" dirty="0" smtClean="0"/>
              <a:t>- e.g.: Giant molecular cloud (GMC) in </a:t>
            </a:r>
            <a:r>
              <a:rPr lang="en-US" altLang="ja-JP" sz="2400" dirty="0" smtClean="0"/>
              <a:t>a spiral arm</a:t>
            </a:r>
            <a:endParaRPr kumimoji="1" lang="ja-JP" altLang="en-US" sz="2400" dirty="0"/>
          </a:p>
        </p:txBody>
      </p:sp>
      <p:sp>
        <p:nvSpPr>
          <p:cNvPr id="16" name="正方形/長方形 15"/>
          <p:cNvSpPr/>
          <p:nvPr/>
        </p:nvSpPr>
        <p:spPr>
          <a:xfrm>
            <a:off x="457201" y="5696390"/>
            <a:ext cx="3218725" cy="553998"/>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702461" y="4714988"/>
            <a:ext cx="2793741" cy="553998"/>
          </a:xfrm>
          <a:prstGeom prst="rect">
            <a:avLst/>
          </a:prstGeom>
          <a:noFill/>
        </p:spPr>
        <p:txBody>
          <a:bodyPr wrap="none" rtlCol="0">
            <a:spAutoFit/>
          </a:bodyPr>
          <a:lstStyle/>
          <a:p>
            <a:r>
              <a:rPr kumimoji="1" lang="en-US" altLang="ja-JP" sz="3000" dirty="0" smtClean="0">
                <a:solidFill>
                  <a:srgbClr val="0000FF"/>
                </a:solidFill>
              </a:rPr>
              <a:t>⇒ Yes (&lt; 100 pc)</a:t>
            </a:r>
            <a:endParaRPr kumimoji="1" lang="ja-JP" altLang="en-US" sz="3000" dirty="0">
              <a:solidFill>
                <a:srgbClr val="0000FF"/>
              </a:solidFill>
            </a:endParaRPr>
          </a:p>
        </p:txBody>
      </p:sp>
      <p:grpSp>
        <p:nvGrpSpPr>
          <p:cNvPr id="12" name="図形グループ 11"/>
          <p:cNvGrpSpPr/>
          <p:nvPr/>
        </p:nvGrpSpPr>
        <p:grpSpPr>
          <a:xfrm>
            <a:off x="2491030" y="3711199"/>
            <a:ext cx="6755876" cy="910717"/>
            <a:chOff x="2491030" y="3711199"/>
            <a:chExt cx="6755876" cy="910717"/>
          </a:xfrm>
        </p:grpSpPr>
        <p:sp>
          <p:nvSpPr>
            <p:cNvPr id="19" name="テキスト ボックス 18"/>
            <p:cNvSpPr txBox="1"/>
            <p:nvPr/>
          </p:nvSpPr>
          <p:spPr>
            <a:xfrm>
              <a:off x="4350679" y="3711199"/>
              <a:ext cx="4804883" cy="553998"/>
            </a:xfrm>
            <a:prstGeom prst="rect">
              <a:avLst/>
            </a:prstGeom>
            <a:noFill/>
          </p:spPr>
          <p:txBody>
            <a:bodyPr wrap="none" rtlCol="0">
              <a:spAutoFit/>
            </a:bodyPr>
            <a:lstStyle/>
            <a:p>
              <a:r>
                <a:rPr kumimoji="1" lang="en-US" altLang="ja-JP" sz="3000" dirty="0" smtClean="0">
                  <a:solidFill>
                    <a:srgbClr val="0000FF"/>
                  </a:solidFill>
                </a:rPr>
                <a:t>⇒ No at a scale of 1 – 0.1 </a:t>
              </a:r>
              <a:r>
                <a:rPr kumimoji="1" lang="en-US" altLang="ja-JP" sz="3000" dirty="0" err="1" smtClean="0">
                  <a:solidFill>
                    <a:srgbClr val="0000FF"/>
                  </a:solidFill>
                </a:rPr>
                <a:t>kpc</a:t>
              </a:r>
              <a:r>
                <a:rPr kumimoji="1" lang="en-US" altLang="ja-JP" sz="3000" dirty="0" smtClean="0">
                  <a:solidFill>
                    <a:srgbClr val="0000FF"/>
                  </a:solidFill>
                </a:rPr>
                <a:t> </a:t>
              </a:r>
              <a:endParaRPr kumimoji="1" lang="ja-JP" altLang="en-US" sz="3000" dirty="0">
                <a:solidFill>
                  <a:srgbClr val="0000FF"/>
                </a:solidFill>
              </a:endParaRPr>
            </a:p>
          </p:txBody>
        </p:sp>
        <p:sp>
          <p:nvSpPr>
            <p:cNvPr id="20" name="テキスト ボックス 19"/>
            <p:cNvSpPr txBox="1"/>
            <p:nvPr/>
          </p:nvSpPr>
          <p:spPr>
            <a:xfrm>
              <a:off x="2491030" y="4160251"/>
              <a:ext cx="6755876" cy="461665"/>
            </a:xfrm>
            <a:prstGeom prst="rect">
              <a:avLst/>
            </a:prstGeom>
            <a:noFill/>
          </p:spPr>
          <p:txBody>
            <a:bodyPr wrap="none" rtlCol="0">
              <a:spAutoFit/>
            </a:bodyPr>
            <a:lstStyle/>
            <a:p>
              <a:r>
                <a:rPr kumimoji="1" lang="en-US" altLang="ja-JP" sz="2400" dirty="0" smtClean="0">
                  <a:solidFill>
                    <a:srgbClr val="0000FF"/>
                  </a:solidFill>
                </a:rPr>
                <a:t>(No star formation feedback and chemical evolution)</a:t>
              </a:r>
              <a:endParaRPr kumimoji="1" lang="ja-JP" altLang="en-US" sz="2400" dirty="0">
                <a:solidFill>
                  <a:srgbClr val="0000FF"/>
                </a:solidFill>
              </a:endParaRPr>
            </a:p>
          </p:txBody>
        </p:sp>
      </p:grpSp>
    </p:spTree>
    <p:extLst>
      <p:ext uri="{BB962C8B-B14F-4D97-AF65-F5344CB8AC3E}">
        <p14:creationId xmlns:p14="http://schemas.microsoft.com/office/powerpoint/2010/main" val="1574302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9178"/>
            <a:ext cx="8229600" cy="1143000"/>
          </a:xfrm>
        </p:spPr>
        <p:txBody>
          <a:bodyPr>
            <a:normAutofit/>
          </a:bodyPr>
          <a:lstStyle/>
          <a:p>
            <a:r>
              <a:rPr kumimoji="1" lang="en-US" altLang="ja-JP" sz="3200" dirty="0" smtClean="0"/>
              <a:t>Effect of </a:t>
            </a:r>
            <a:r>
              <a:rPr kumimoji="1" lang="en-US" altLang="ja-JP" sz="3200" dirty="0" err="1" smtClean="0"/>
              <a:t>Metallicity</a:t>
            </a:r>
            <a:r>
              <a:rPr kumimoji="1" lang="en-US" altLang="ja-JP" sz="3200" dirty="0" smtClean="0"/>
              <a:t> </a:t>
            </a:r>
            <a:r>
              <a:rPr kumimoji="1" lang="en-US" altLang="ja-JP" sz="2600" dirty="0" smtClean="0"/>
              <a:t>(PI: Nishimura, Y.)</a:t>
            </a:r>
            <a:r>
              <a:rPr kumimoji="1" lang="en-US" altLang="ja-JP" sz="3200" dirty="0" smtClean="0"/>
              <a:t/>
            </a:r>
            <a:br>
              <a:rPr kumimoji="1" lang="en-US" altLang="ja-JP" sz="3200" dirty="0" smtClean="0"/>
            </a:br>
            <a:r>
              <a:rPr lang="en-US" altLang="ja-JP" sz="3200" dirty="0" smtClean="0"/>
              <a:t>Spectral Line Survey toward the</a:t>
            </a:r>
            <a:r>
              <a:rPr lang="ja-JP" altLang="en-US" sz="3200" dirty="0" smtClean="0"/>
              <a:t> </a:t>
            </a:r>
            <a:r>
              <a:rPr lang="en-US" altLang="ja-JP" sz="3200" dirty="0" smtClean="0"/>
              <a:t>LMC</a:t>
            </a:r>
            <a:endParaRPr kumimoji="1" lang="ja-JP" altLang="en-US"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14" y="1174581"/>
            <a:ext cx="2909339" cy="520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図 4" descr="LMC_Herschel_Spitzer_small_0.jpeg"/>
          <p:cNvPicPr>
            <a:picLocks noChangeAspect="1"/>
          </p:cNvPicPr>
          <p:nvPr/>
        </p:nvPicPr>
        <p:blipFill>
          <a:blip r:embed="rId4"/>
          <a:stretch>
            <a:fillRect/>
          </a:stretch>
        </p:blipFill>
        <p:spPr>
          <a:xfrm>
            <a:off x="796868" y="1335680"/>
            <a:ext cx="4563886" cy="3422915"/>
          </a:xfrm>
          <a:prstGeom prst="rect">
            <a:avLst/>
          </a:prstGeom>
        </p:spPr>
      </p:pic>
      <p:sp>
        <p:nvSpPr>
          <p:cNvPr id="6" name="テキスト ボックス 5"/>
          <p:cNvSpPr txBox="1"/>
          <p:nvPr/>
        </p:nvSpPr>
        <p:spPr>
          <a:xfrm>
            <a:off x="830477" y="4698481"/>
            <a:ext cx="2048783" cy="400110"/>
          </a:xfrm>
          <a:prstGeom prst="rect">
            <a:avLst/>
          </a:prstGeom>
          <a:noFill/>
        </p:spPr>
        <p:txBody>
          <a:bodyPr wrap="none" rtlCol="0">
            <a:spAutoFit/>
          </a:bodyPr>
          <a:lstStyle/>
          <a:p>
            <a:r>
              <a:rPr kumimoji="1" lang="en-US" altLang="ja-JP" sz="2000" b="1" dirty="0" err="1" smtClean="0"/>
              <a:t>Disntance</a:t>
            </a:r>
            <a:r>
              <a:rPr kumimoji="1" lang="en-US" altLang="ja-JP" sz="2000" b="1" dirty="0" smtClean="0"/>
              <a:t>: 50 </a:t>
            </a:r>
            <a:r>
              <a:rPr kumimoji="1" lang="en-US" altLang="ja-JP" sz="2000" b="1" dirty="0" err="1" smtClean="0"/>
              <a:t>kpc</a:t>
            </a:r>
            <a:endParaRPr kumimoji="1" lang="ja-JP" altLang="en-US" sz="2000" b="1" dirty="0"/>
          </a:p>
        </p:txBody>
      </p:sp>
      <p:sp>
        <p:nvSpPr>
          <p:cNvPr id="7" name="テキスト ボックス 6"/>
          <p:cNvSpPr txBox="1"/>
          <p:nvPr/>
        </p:nvSpPr>
        <p:spPr>
          <a:xfrm>
            <a:off x="955217" y="5295774"/>
            <a:ext cx="2693278" cy="369332"/>
          </a:xfrm>
          <a:prstGeom prst="rect">
            <a:avLst/>
          </a:prstGeom>
          <a:noFill/>
        </p:spPr>
        <p:txBody>
          <a:bodyPr wrap="none" rtlCol="0">
            <a:spAutoFit/>
          </a:bodyPr>
          <a:lstStyle/>
          <a:p>
            <a:r>
              <a:rPr kumimoji="1" lang="en-US" altLang="ja-JP" dirty="0" smtClean="0"/>
              <a:t>- A half of </a:t>
            </a:r>
            <a:r>
              <a:rPr lang="en-US" altLang="ja-JP" dirty="0" smtClean="0"/>
              <a:t>solar abundance</a:t>
            </a:r>
            <a:endParaRPr kumimoji="1" lang="ja-JP" altLang="en-US" dirty="0"/>
          </a:p>
        </p:txBody>
      </p:sp>
      <p:sp>
        <p:nvSpPr>
          <p:cNvPr id="8" name="テキスト ボックス 7"/>
          <p:cNvSpPr txBox="1"/>
          <p:nvPr/>
        </p:nvSpPr>
        <p:spPr>
          <a:xfrm>
            <a:off x="3494163" y="5295774"/>
            <a:ext cx="2453429" cy="369332"/>
          </a:xfrm>
          <a:prstGeom prst="rect">
            <a:avLst/>
          </a:prstGeom>
          <a:noFill/>
        </p:spPr>
        <p:txBody>
          <a:bodyPr wrap="none" rtlCol="0">
            <a:spAutoFit/>
          </a:bodyPr>
          <a:lstStyle/>
          <a:p>
            <a:r>
              <a:rPr lang="en-US" altLang="ja-JP" dirty="0" smtClean="0"/>
              <a:t>(</a:t>
            </a:r>
            <a:r>
              <a:rPr lang="en-US" altLang="ja-JP" dirty="0" err="1" smtClean="0"/>
              <a:t>Westerlund</a:t>
            </a:r>
            <a:r>
              <a:rPr lang="en-US" altLang="ja-JP" dirty="0" smtClean="0"/>
              <a:t>, B.E., 1990)</a:t>
            </a:r>
            <a:endParaRPr kumimoji="1" lang="ja-JP" altLang="en-US" dirty="0"/>
          </a:p>
        </p:txBody>
      </p:sp>
      <p:sp>
        <p:nvSpPr>
          <p:cNvPr id="9" name="テキスト ボックス 8"/>
          <p:cNvSpPr txBox="1"/>
          <p:nvPr/>
        </p:nvSpPr>
        <p:spPr>
          <a:xfrm>
            <a:off x="819137" y="5601190"/>
            <a:ext cx="2907266" cy="400110"/>
          </a:xfrm>
          <a:prstGeom prst="rect">
            <a:avLst/>
          </a:prstGeom>
          <a:noFill/>
        </p:spPr>
        <p:txBody>
          <a:bodyPr wrap="none" rtlCol="0">
            <a:spAutoFit/>
          </a:bodyPr>
          <a:lstStyle/>
          <a:p>
            <a:r>
              <a:rPr lang="en-US" altLang="ja-JP" sz="2000" b="1" dirty="0" smtClean="0"/>
              <a:t>Intense UV radiation field</a:t>
            </a:r>
          </a:p>
        </p:txBody>
      </p:sp>
      <p:sp>
        <p:nvSpPr>
          <p:cNvPr id="10" name="テキスト ボックス 9"/>
          <p:cNvSpPr txBox="1"/>
          <p:nvPr/>
        </p:nvSpPr>
        <p:spPr>
          <a:xfrm>
            <a:off x="943876" y="5962087"/>
            <a:ext cx="4947015" cy="369332"/>
          </a:xfrm>
          <a:prstGeom prst="rect">
            <a:avLst/>
          </a:prstGeom>
          <a:noFill/>
        </p:spPr>
        <p:txBody>
          <a:bodyPr wrap="square" rtlCol="0">
            <a:spAutoFit/>
          </a:bodyPr>
          <a:lstStyle/>
          <a:p>
            <a:r>
              <a:rPr lang="en-US" altLang="ja-JP" dirty="0" smtClean="0"/>
              <a:t> - 10 – 100 times higher than our galaxy value</a:t>
            </a:r>
          </a:p>
        </p:txBody>
      </p:sp>
      <p:sp>
        <p:nvSpPr>
          <p:cNvPr id="12" name="テキスト ボックス 11"/>
          <p:cNvSpPr txBox="1"/>
          <p:nvPr/>
        </p:nvSpPr>
        <p:spPr>
          <a:xfrm>
            <a:off x="830477" y="5019593"/>
            <a:ext cx="2531462" cy="400110"/>
          </a:xfrm>
          <a:prstGeom prst="rect">
            <a:avLst/>
          </a:prstGeom>
          <a:noFill/>
        </p:spPr>
        <p:txBody>
          <a:bodyPr wrap="none" rtlCol="0">
            <a:spAutoFit/>
          </a:bodyPr>
          <a:lstStyle/>
          <a:p>
            <a:r>
              <a:rPr kumimoji="1" lang="en-US" altLang="ja-JP" sz="2000" b="1" dirty="0" smtClean="0"/>
              <a:t>Low metal abundance</a:t>
            </a:r>
            <a:endParaRPr kumimoji="1" lang="ja-JP" altLang="en-US" sz="2000" b="1" dirty="0"/>
          </a:p>
        </p:txBody>
      </p:sp>
      <p:sp>
        <p:nvSpPr>
          <p:cNvPr id="13" name="テキスト ボックス 12"/>
          <p:cNvSpPr txBox="1"/>
          <p:nvPr/>
        </p:nvSpPr>
        <p:spPr>
          <a:xfrm>
            <a:off x="875837" y="6266638"/>
            <a:ext cx="2967479" cy="400110"/>
          </a:xfrm>
          <a:prstGeom prst="rect">
            <a:avLst/>
          </a:prstGeom>
          <a:noFill/>
        </p:spPr>
        <p:txBody>
          <a:bodyPr wrap="none" rtlCol="0">
            <a:spAutoFit/>
          </a:bodyPr>
          <a:lstStyle/>
          <a:p>
            <a:r>
              <a:rPr kumimoji="1" lang="en-US" altLang="ja-JP" sz="2000" b="1" dirty="0" smtClean="0">
                <a:solidFill>
                  <a:srgbClr val="FF0000"/>
                </a:solidFill>
              </a:rPr>
              <a:t>Survey of 7 Target Sources</a:t>
            </a:r>
            <a:endParaRPr kumimoji="1" lang="ja-JP" altLang="en-US" sz="2000" b="1" dirty="0">
              <a:solidFill>
                <a:srgbClr val="FF0000"/>
              </a:solidFill>
            </a:endParaRPr>
          </a:p>
        </p:txBody>
      </p:sp>
      <p:sp>
        <p:nvSpPr>
          <p:cNvPr id="14" name="テキスト ボックス 13"/>
          <p:cNvSpPr txBox="1"/>
          <p:nvPr/>
        </p:nvSpPr>
        <p:spPr>
          <a:xfrm>
            <a:off x="2846226" y="4713870"/>
            <a:ext cx="1437901" cy="369332"/>
          </a:xfrm>
          <a:prstGeom prst="rect">
            <a:avLst/>
          </a:prstGeom>
          <a:noFill/>
        </p:spPr>
        <p:txBody>
          <a:bodyPr wrap="none" rtlCol="0">
            <a:spAutoFit/>
          </a:bodyPr>
          <a:lstStyle/>
          <a:p>
            <a:r>
              <a:rPr kumimoji="1" lang="en-US" altLang="ja-JP" dirty="0" smtClean="0"/>
              <a:t>(38” = 9.2 pc)</a:t>
            </a:r>
            <a:endParaRPr kumimoji="1" lang="ja-JP" altLang="en-US" dirty="0"/>
          </a:p>
        </p:txBody>
      </p:sp>
      <p:sp>
        <p:nvSpPr>
          <p:cNvPr id="15" name="テキスト ボックス 14"/>
          <p:cNvSpPr txBox="1"/>
          <p:nvPr/>
        </p:nvSpPr>
        <p:spPr>
          <a:xfrm>
            <a:off x="6694723" y="6321547"/>
            <a:ext cx="2180442" cy="369332"/>
          </a:xfrm>
          <a:prstGeom prst="rect">
            <a:avLst/>
          </a:prstGeom>
          <a:noFill/>
        </p:spPr>
        <p:txBody>
          <a:bodyPr wrap="none" rtlCol="0">
            <a:spAutoFit/>
          </a:bodyPr>
          <a:lstStyle/>
          <a:p>
            <a:r>
              <a:rPr kumimoji="1" lang="en-US" altLang="ja-JP" dirty="0" smtClean="0"/>
              <a:t>Nishimura et al. 2016</a:t>
            </a:r>
            <a:endParaRPr kumimoji="1" lang="ja-JP" altLang="en-US" dirty="0"/>
          </a:p>
        </p:txBody>
      </p:sp>
    </p:spTree>
    <p:extLst>
      <p:ext uri="{BB962C8B-B14F-4D97-AF65-F5344CB8AC3E}">
        <p14:creationId xmlns:p14="http://schemas.microsoft.com/office/powerpoint/2010/main" val="7742196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LMC.png"/>
          <p:cNvPicPr>
            <a:picLocks noChangeAspect="1"/>
          </p:cNvPicPr>
          <p:nvPr/>
        </p:nvPicPr>
        <p:blipFill>
          <a:blip r:embed="rId3"/>
          <a:stretch>
            <a:fillRect/>
          </a:stretch>
        </p:blipFill>
        <p:spPr>
          <a:xfrm>
            <a:off x="211486" y="632803"/>
            <a:ext cx="8475314" cy="3906057"/>
          </a:xfrm>
          <a:prstGeom prst="rect">
            <a:avLst/>
          </a:prstGeom>
        </p:spPr>
      </p:pic>
      <p:pic>
        <p:nvPicPr>
          <p:cNvPr id="8" name="図 7" descr="LMC_Comp.png"/>
          <p:cNvPicPr>
            <a:picLocks noChangeAspect="1"/>
          </p:cNvPicPr>
          <p:nvPr/>
        </p:nvPicPr>
        <p:blipFill>
          <a:blip r:embed="rId4"/>
          <a:stretch>
            <a:fillRect/>
          </a:stretch>
        </p:blipFill>
        <p:spPr>
          <a:xfrm>
            <a:off x="211486" y="632803"/>
            <a:ext cx="8475314" cy="4998387"/>
          </a:xfrm>
          <a:prstGeom prst="rect">
            <a:avLst/>
          </a:prstGeom>
        </p:spPr>
      </p:pic>
      <p:sp>
        <p:nvSpPr>
          <p:cNvPr id="2" name="タイトル 1"/>
          <p:cNvSpPr>
            <a:spLocks noGrp="1"/>
          </p:cNvSpPr>
          <p:nvPr>
            <p:ph type="title"/>
          </p:nvPr>
        </p:nvSpPr>
        <p:spPr>
          <a:xfrm>
            <a:off x="457200" y="-11117"/>
            <a:ext cx="8229600" cy="643920"/>
          </a:xfrm>
        </p:spPr>
        <p:txBody>
          <a:bodyPr>
            <a:normAutofit/>
          </a:bodyPr>
          <a:lstStyle/>
          <a:p>
            <a:r>
              <a:rPr lang="en-US" altLang="ja-JP" sz="3200" dirty="0" smtClean="0"/>
              <a:t>Spectra of the</a:t>
            </a:r>
            <a:r>
              <a:rPr lang="ja-JP" altLang="en-US" sz="3200" dirty="0" smtClean="0"/>
              <a:t> </a:t>
            </a:r>
            <a:r>
              <a:rPr lang="en-US" altLang="ja-JP" sz="3200" dirty="0" smtClean="0"/>
              <a:t>LMC</a:t>
            </a:r>
            <a:endParaRPr lang="ja-JP" altLang="en-US" sz="3200" dirty="0"/>
          </a:p>
        </p:txBody>
      </p:sp>
      <p:sp>
        <p:nvSpPr>
          <p:cNvPr id="7" name="テキスト ボックス 6"/>
          <p:cNvSpPr txBox="1"/>
          <p:nvPr/>
        </p:nvSpPr>
        <p:spPr>
          <a:xfrm>
            <a:off x="907504" y="5438070"/>
            <a:ext cx="6845296" cy="461665"/>
          </a:xfrm>
          <a:prstGeom prst="rect">
            <a:avLst/>
          </a:prstGeom>
          <a:noFill/>
        </p:spPr>
        <p:txBody>
          <a:bodyPr wrap="square" rtlCol="0">
            <a:spAutoFit/>
          </a:bodyPr>
          <a:lstStyle/>
          <a:p>
            <a:r>
              <a:rPr kumimoji="1" lang="en-US" altLang="ja-JP" sz="2400" dirty="0" smtClean="0"/>
              <a:t>Small effect of</a:t>
            </a:r>
            <a:r>
              <a:rPr lang="en-US" altLang="ja-JP" sz="2400" dirty="0" smtClean="0"/>
              <a:t> SF on chemical compositions</a:t>
            </a:r>
            <a:endParaRPr kumimoji="1" lang="ja-JP" altLang="en-US" sz="2400" dirty="0"/>
          </a:p>
        </p:txBody>
      </p:sp>
      <p:sp>
        <p:nvSpPr>
          <p:cNvPr id="9" name="テキスト ボックス 8"/>
          <p:cNvSpPr txBox="1"/>
          <p:nvPr/>
        </p:nvSpPr>
        <p:spPr>
          <a:xfrm>
            <a:off x="1099688" y="658140"/>
            <a:ext cx="1107845" cy="461665"/>
          </a:xfrm>
          <a:prstGeom prst="rect">
            <a:avLst/>
          </a:prstGeom>
          <a:noFill/>
        </p:spPr>
        <p:txBody>
          <a:bodyPr wrap="none" rtlCol="0">
            <a:spAutoFit/>
          </a:bodyPr>
          <a:lstStyle/>
          <a:p>
            <a:r>
              <a:rPr kumimoji="1" lang="en-US" altLang="ja-JP" sz="2400" dirty="0" smtClean="0">
                <a:solidFill>
                  <a:srgbClr val="0000FF"/>
                </a:solidFill>
              </a:rPr>
              <a:t>No YSO</a:t>
            </a:r>
            <a:endParaRPr kumimoji="1" lang="ja-JP" altLang="en-US" sz="2400" dirty="0">
              <a:solidFill>
                <a:srgbClr val="0000FF"/>
              </a:solidFill>
            </a:endParaRPr>
          </a:p>
        </p:txBody>
      </p:sp>
      <p:sp>
        <p:nvSpPr>
          <p:cNvPr id="10" name="テキスト ボックス 9"/>
          <p:cNvSpPr txBox="1"/>
          <p:nvPr/>
        </p:nvSpPr>
        <p:spPr>
          <a:xfrm>
            <a:off x="1099688" y="1762062"/>
            <a:ext cx="1476486" cy="461665"/>
          </a:xfrm>
          <a:prstGeom prst="rect">
            <a:avLst/>
          </a:prstGeom>
          <a:noFill/>
        </p:spPr>
        <p:txBody>
          <a:bodyPr wrap="none" rtlCol="0">
            <a:spAutoFit/>
          </a:bodyPr>
          <a:lstStyle/>
          <a:p>
            <a:r>
              <a:rPr lang="en-US" altLang="ja-JP" sz="2400" dirty="0" smtClean="0">
                <a:solidFill>
                  <a:srgbClr val="008000"/>
                </a:solidFill>
              </a:rPr>
              <a:t>With</a:t>
            </a:r>
            <a:r>
              <a:rPr kumimoji="1" lang="en-US" altLang="ja-JP" sz="2400" dirty="0" smtClean="0">
                <a:solidFill>
                  <a:srgbClr val="008000"/>
                </a:solidFill>
              </a:rPr>
              <a:t> </a:t>
            </a:r>
            <a:r>
              <a:rPr kumimoji="1" lang="en-US" altLang="ja-JP" sz="2400" dirty="0" err="1" smtClean="0">
                <a:solidFill>
                  <a:srgbClr val="008000"/>
                </a:solidFill>
              </a:rPr>
              <a:t>YSOs</a:t>
            </a:r>
            <a:endParaRPr kumimoji="1" lang="ja-JP" altLang="en-US" sz="2400" dirty="0">
              <a:solidFill>
                <a:srgbClr val="008000"/>
              </a:solidFill>
            </a:endParaRPr>
          </a:p>
        </p:txBody>
      </p:sp>
      <p:sp>
        <p:nvSpPr>
          <p:cNvPr id="11" name="テキスト ボックス 10"/>
          <p:cNvSpPr txBox="1"/>
          <p:nvPr/>
        </p:nvSpPr>
        <p:spPr>
          <a:xfrm>
            <a:off x="1099688" y="2892731"/>
            <a:ext cx="1517362" cy="461665"/>
          </a:xfrm>
          <a:prstGeom prst="rect">
            <a:avLst/>
          </a:prstGeom>
          <a:noFill/>
        </p:spPr>
        <p:txBody>
          <a:bodyPr wrap="none" rtlCol="0">
            <a:spAutoFit/>
          </a:bodyPr>
          <a:lstStyle/>
          <a:p>
            <a:r>
              <a:rPr kumimoji="1" lang="en-US" altLang="ja-JP" sz="2400" dirty="0" smtClean="0">
                <a:solidFill>
                  <a:srgbClr val="FF6600"/>
                </a:solidFill>
              </a:rPr>
              <a:t>HII </a:t>
            </a:r>
            <a:r>
              <a:rPr lang="en-US" altLang="ja-JP" sz="2400" dirty="0" smtClean="0">
                <a:solidFill>
                  <a:srgbClr val="FF6600"/>
                </a:solidFill>
              </a:rPr>
              <a:t>regions</a:t>
            </a:r>
            <a:endParaRPr kumimoji="1" lang="ja-JP" altLang="en-US" sz="2400" dirty="0">
              <a:solidFill>
                <a:srgbClr val="FF6600"/>
              </a:solidFill>
            </a:endParaRPr>
          </a:p>
        </p:txBody>
      </p:sp>
      <p:sp>
        <p:nvSpPr>
          <p:cNvPr id="12" name="テキスト ボックス 11"/>
          <p:cNvSpPr txBox="1"/>
          <p:nvPr/>
        </p:nvSpPr>
        <p:spPr>
          <a:xfrm>
            <a:off x="907504" y="5753499"/>
            <a:ext cx="4648929" cy="461665"/>
          </a:xfrm>
          <a:prstGeom prst="rect">
            <a:avLst/>
          </a:prstGeom>
          <a:noFill/>
        </p:spPr>
        <p:txBody>
          <a:bodyPr wrap="none" rtlCol="0">
            <a:spAutoFit/>
          </a:bodyPr>
          <a:lstStyle/>
          <a:p>
            <a:r>
              <a:rPr lang="en-US" altLang="ja-JP" sz="2400" dirty="0" smtClean="0"/>
              <a:t>Weak intensity of N-bearing species</a:t>
            </a:r>
            <a:endParaRPr kumimoji="1" lang="ja-JP" altLang="en-US" sz="2400" dirty="0"/>
          </a:p>
        </p:txBody>
      </p:sp>
      <p:sp>
        <p:nvSpPr>
          <p:cNvPr id="14" name="テキスト ボックス 13"/>
          <p:cNvSpPr txBox="1"/>
          <p:nvPr/>
        </p:nvSpPr>
        <p:spPr>
          <a:xfrm>
            <a:off x="1422757" y="6068928"/>
            <a:ext cx="7668836" cy="461665"/>
          </a:xfrm>
          <a:prstGeom prst="rect">
            <a:avLst/>
          </a:prstGeom>
          <a:noFill/>
        </p:spPr>
        <p:txBody>
          <a:bodyPr wrap="none" rtlCol="0">
            <a:spAutoFit/>
          </a:bodyPr>
          <a:lstStyle/>
          <a:p>
            <a:r>
              <a:rPr kumimoji="1" lang="en-US" altLang="ja-JP" sz="2400" dirty="0" smtClean="0">
                <a:solidFill>
                  <a:srgbClr val="FF0000"/>
                </a:solidFill>
              </a:rPr>
              <a:t>⇒ Effect </a:t>
            </a:r>
            <a:r>
              <a:rPr lang="en-US" altLang="ja-JP" sz="2400" dirty="0" smtClean="0">
                <a:solidFill>
                  <a:srgbClr val="FF0000"/>
                </a:solidFill>
              </a:rPr>
              <a:t>of the lower elemental abundance of N in the LMC</a:t>
            </a:r>
            <a:endParaRPr kumimoji="1" lang="ja-JP" altLang="en-US" sz="2400" dirty="0">
              <a:solidFill>
                <a:srgbClr val="FF0000"/>
              </a:solidFill>
            </a:endParaRPr>
          </a:p>
        </p:txBody>
      </p:sp>
      <p:sp>
        <p:nvSpPr>
          <p:cNvPr id="15" name="テキスト ボックス 14"/>
          <p:cNvSpPr txBox="1"/>
          <p:nvPr/>
        </p:nvSpPr>
        <p:spPr>
          <a:xfrm>
            <a:off x="5313817" y="705180"/>
            <a:ext cx="1845815" cy="307777"/>
          </a:xfrm>
          <a:prstGeom prst="rect">
            <a:avLst/>
          </a:prstGeom>
          <a:noFill/>
        </p:spPr>
        <p:txBody>
          <a:bodyPr wrap="none" rtlCol="0">
            <a:spAutoFit/>
          </a:bodyPr>
          <a:lstStyle/>
          <a:p>
            <a:r>
              <a:rPr kumimoji="1" lang="en-US" altLang="ja-JP" sz="1400" dirty="0" smtClean="0"/>
              <a:t>(Nishimura et al. 2016)</a:t>
            </a:r>
            <a:endParaRPr kumimoji="1" lang="ja-JP" altLang="en-US" sz="1400" dirty="0"/>
          </a:p>
        </p:txBody>
      </p:sp>
      <p:grpSp>
        <p:nvGrpSpPr>
          <p:cNvPr id="41" name="図形グループ 40"/>
          <p:cNvGrpSpPr/>
          <p:nvPr/>
        </p:nvGrpSpPr>
        <p:grpSpPr>
          <a:xfrm>
            <a:off x="5435762" y="1488619"/>
            <a:ext cx="3476586" cy="2526111"/>
            <a:chOff x="5526969" y="664751"/>
            <a:chExt cx="3476586" cy="2526111"/>
          </a:xfrm>
        </p:grpSpPr>
        <p:sp>
          <p:nvSpPr>
            <p:cNvPr id="16" name="正方形/長方形 15"/>
            <p:cNvSpPr/>
            <p:nvPr/>
          </p:nvSpPr>
          <p:spPr>
            <a:xfrm>
              <a:off x="5526969" y="705180"/>
              <a:ext cx="3476585" cy="2485682"/>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459953" y="981597"/>
              <a:ext cx="746719" cy="461665"/>
            </a:xfrm>
            <a:prstGeom prst="rect">
              <a:avLst/>
            </a:prstGeom>
            <a:noFill/>
          </p:spPr>
          <p:txBody>
            <a:bodyPr wrap="none" rtlCol="0">
              <a:spAutoFit/>
            </a:bodyPr>
            <a:lstStyle/>
            <a:p>
              <a:r>
                <a:rPr kumimoji="1" lang="en-US" altLang="ja-JP" sz="2400" b="1" dirty="0" smtClean="0"/>
                <a:t>LMC</a:t>
              </a:r>
              <a:endParaRPr kumimoji="1" lang="ja-JP" altLang="en-US" sz="2400" b="1" dirty="0"/>
            </a:p>
          </p:txBody>
        </p:sp>
        <p:sp>
          <p:nvSpPr>
            <p:cNvPr id="18" name="テキスト ボックス 17"/>
            <p:cNvSpPr txBox="1"/>
            <p:nvPr/>
          </p:nvSpPr>
          <p:spPr>
            <a:xfrm>
              <a:off x="7233884" y="981597"/>
              <a:ext cx="765654" cy="461665"/>
            </a:xfrm>
            <a:prstGeom prst="rect">
              <a:avLst/>
            </a:prstGeom>
            <a:noFill/>
          </p:spPr>
          <p:txBody>
            <a:bodyPr wrap="none" rtlCol="0">
              <a:spAutoFit/>
            </a:bodyPr>
            <a:lstStyle/>
            <a:p>
              <a:r>
                <a:rPr kumimoji="1" lang="en-US" altLang="ja-JP" sz="2400" b="1" dirty="0" smtClean="0"/>
                <a:t>M51</a:t>
              </a:r>
              <a:endParaRPr kumimoji="1" lang="ja-JP" altLang="en-US" sz="2400" b="1" dirty="0"/>
            </a:p>
          </p:txBody>
        </p:sp>
        <p:sp>
          <p:nvSpPr>
            <p:cNvPr id="19" name="テキスト ボックス 18"/>
            <p:cNvSpPr txBox="1"/>
            <p:nvPr/>
          </p:nvSpPr>
          <p:spPr>
            <a:xfrm>
              <a:off x="8026750" y="986525"/>
              <a:ext cx="832530" cy="461665"/>
            </a:xfrm>
            <a:prstGeom prst="rect">
              <a:avLst/>
            </a:prstGeom>
            <a:noFill/>
          </p:spPr>
          <p:txBody>
            <a:bodyPr wrap="none" rtlCol="0">
              <a:spAutoFit/>
            </a:bodyPr>
            <a:lstStyle/>
            <a:p>
              <a:r>
                <a:rPr kumimoji="1" lang="en-US" altLang="ja-JP" sz="2400" b="1" dirty="0" smtClean="0"/>
                <a:t>Solar</a:t>
              </a:r>
              <a:endParaRPr kumimoji="1" lang="ja-JP" altLang="en-US" sz="2400" b="1" dirty="0"/>
            </a:p>
          </p:txBody>
        </p:sp>
        <p:sp>
          <p:nvSpPr>
            <p:cNvPr id="21" name="テキスト ボックス 20"/>
            <p:cNvSpPr txBox="1"/>
            <p:nvPr/>
          </p:nvSpPr>
          <p:spPr>
            <a:xfrm>
              <a:off x="5597526" y="1466782"/>
              <a:ext cx="719217" cy="461665"/>
            </a:xfrm>
            <a:prstGeom prst="rect">
              <a:avLst/>
            </a:prstGeom>
            <a:noFill/>
          </p:spPr>
          <p:txBody>
            <a:bodyPr wrap="none" rtlCol="0">
              <a:spAutoFit/>
            </a:bodyPr>
            <a:lstStyle/>
            <a:p>
              <a:r>
                <a:rPr lang="en-US" altLang="ja-JP" sz="2400" b="1" dirty="0" smtClean="0"/>
                <a:t>O</a:t>
              </a:r>
              <a:r>
                <a:rPr kumimoji="1" lang="en-US" altLang="ja-JP" sz="2400" b="1" dirty="0" smtClean="0"/>
                <a:t>/</a:t>
              </a:r>
              <a:r>
                <a:rPr lang="en-US" altLang="ja-JP" sz="2400" b="1" dirty="0" smtClean="0"/>
                <a:t>H</a:t>
              </a:r>
              <a:endParaRPr kumimoji="1" lang="ja-JP" altLang="en-US" sz="2400" b="1" dirty="0"/>
            </a:p>
          </p:txBody>
        </p:sp>
        <p:sp>
          <p:nvSpPr>
            <p:cNvPr id="22" name="テキスト ボックス 21"/>
            <p:cNvSpPr txBox="1"/>
            <p:nvPr/>
          </p:nvSpPr>
          <p:spPr>
            <a:xfrm>
              <a:off x="5617438" y="1904055"/>
              <a:ext cx="673983" cy="461665"/>
            </a:xfrm>
            <a:prstGeom prst="rect">
              <a:avLst/>
            </a:prstGeom>
            <a:noFill/>
          </p:spPr>
          <p:txBody>
            <a:bodyPr wrap="none" rtlCol="0">
              <a:spAutoFit/>
            </a:bodyPr>
            <a:lstStyle/>
            <a:p>
              <a:r>
                <a:rPr lang="en-US" altLang="ja-JP" sz="2400" b="1" dirty="0" smtClean="0"/>
                <a:t>C</a:t>
              </a:r>
              <a:r>
                <a:rPr kumimoji="1" lang="en-US" altLang="ja-JP" sz="2400" b="1" dirty="0" smtClean="0"/>
                <a:t>/H</a:t>
              </a:r>
              <a:endParaRPr kumimoji="1" lang="ja-JP" altLang="en-US" sz="2400" b="1" dirty="0"/>
            </a:p>
          </p:txBody>
        </p:sp>
        <p:sp>
          <p:nvSpPr>
            <p:cNvPr id="23" name="テキスト ボックス 22"/>
            <p:cNvSpPr txBox="1"/>
            <p:nvPr/>
          </p:nvSpPr>
          <p:spPr>
            <a:xfrm>
              <a:off x="5626154" y="2341327"/>
              <a:ext cx="713807" cy="461665"/>
            </a:xfrm>
            <a:prstGeom prst="rect">
              <a:avLst/>
            </a:prstGeom>
            <a:noFill/>
          </p:spPr>
          <p:txBody>
            <a:bodyPr wrap="none" rtlCol="0">
              <a:spAutoFit/>
            </a:bodyPr>
            <a:lstStyle/>
            <a:p>
              <a:r>
                <a:rPr lang="en-US" altLang="ja-JP" sz="2400" b="1" dirty="0" smtClean="0"/>
                <a:t>N</a:t>
              </a:r>
              <a:r>
                <a:rPr kumimoji="1" lang="en-US" altLang="ja-JP" sz="2400" b="1" dirty="0" smtClean="0"/>
                <a:t>/</a:t>
              </a:r>
              <a:r>
                <a:rPr lang="en-US" altLang="ja-JP" sz="2400" b="1" dirty="0" smtClean="0"/>
                <a:t>H</a:t>
              </a:r>
              <a:endParaRPr kumimoji="1" lang="ja-JP" altLang="en-US" sz="2400" b="1" dirty="0"/>
            </a:p>
          </p:txBody>
        </p:sp>
        <p:sp>
          <p:nvSpPr>
            <p:cNvPr id="24" name="テキスト ボックス 23"/>
            <p:cNvSpPr txBox="1"/>
            <p:nvPr/>
          </p:nvSpPr>
          <p:spPr>
            <a:xfrm>
              <a:off x="6315833" y="1466782"/>
              <a:ext cx="730338" cy="461665"/>
            </a:xfrm>
            <a:prstGeom prst="rect">
              <a:avLst/>
            </a:prstGeom>
            <a:noFill/>
          </p:spPr>
          <p:txBody>
            <a:bodyPr wrap="none" rtlCol="0">
              <a:spAutoFit/>
            </a:bodyPr>
            <a:lstStyle/>
            <a:p>
              <a:r>
                <a:rPr kumimoji="1" lang="en-US" altLang="ja-JP" sz="2400" dirty="0" smtClean="0"/>
                <a:t>2.40</a:t>
              </a:r>
              <a:endParaRPr kumimoji="1" lang="ja-JP" altLang="en-US" sz="2400" dirty="0"/>
            </a:p>
          </p:txBody>
        </p:sp>
        <p:sp>
          <p:nvSpPr>
            <p:cNvPr id="25" name="テキスト ボックス 24"/>
            <p:cNvSpPr txBox="1"/>
            <p:nvPr/>
          </p:nvSpPr>
          <p:spPr>
            <a:xfrm>
              <a:off x="7269200" y="1466782"/>
              <a:ext cx="730338" cy="461665"/>
            </a:xfrm>
            <a:prstGeom prst="rect">
              <a:avLst/>
            </a:prstGeom>
            <a:noFill/>
          </p:spPr>
          <p:txBody>
            <a:bodyPr wrap="none" rtlCol="0">
              <a:spAutoFit/>
            </a:bodyPr>
            <a:lstStyle/>
            <a:p>
              <a:r>
                <a:rPr kumimoji="1" lang="en-US" altLang="ja-JP" sz="2400" dirty="0" smtClean="0"/>
                <a:t>6.31</a:t>
              </a:r>
              <a:endParaRPr kumimoji="1" lang="ja-JP" altLang="en-US" sz="2400" dirty="0"/>
            </a:p>
          </p:txBody>
        </p:sp>
        <p:sp>
          <p:nvSpPr>
            <p:cNvPr id="26" name="テキスト ボックス 25"/>
            <p:cNvSpPr txBox="1"/>
            <p:nvPr/>
          </p:nvSpPr>
          <p:spPr>
            <a:xfrm>
              <a:off x="8128942" y="1466782"/>
              <a:ext cx="730338" cy="461665"/>
            </a:xfrm>
            <a:prstGeom prst="rect">
              <a:avLst/>
            </a:prstGeom>
            <a:noFill/>
          </p:spPr>
          <p:txBody>
            <a:bodyPr wrap="none" rtlCol="0">
              <a:spAutoFit/>
            </a:bodyPr>
            <a:lstStyle/>
            <a:p>
              <a:r>
                <a:rPr kumimoji="1" lang="en-US" altLang="ja-JP" sz="2400" dirty="0" smtClean="0"/>
                <a:t>7.41</a:t>
              </a:r>
              <a:endParaRPr kumimoji="1" lang="ja-JP" altLang="en-US" sz="2400" dirty="0"/>
            </a:p>
          </p:txBody>
        </p:sp>
        <p:sp>
          <p:nvSpPr>
            <p:cNvPr id="27" name="テキスト ボックス 26"/>
            <p:cNvSpPr txBox="1"/>
            <p:nvPr/>
          </p:nvSpPr>
          <p:spPr>
            <a:xfrm>
              <a:off x="6315833" y="1904055"/>
              <a:ext cx="730338" cy="461665"/>
            </a:xfrm>
            <a:prstGeom prst="rect">
              <a:avLst/>
            </a:prstGeom>
            <a:noFill/>
          </p:spPr>
          <p:txBody>
            <a:bodyPr wrap="none" rtlCol="0">
              <a:spAutoFit/>
            </a:bodyPr>
            <a:lstStyle/>
            <a:p>
              <a:r>
                <a:rPr kumimoji="1" lang="en-US" altLang="ja-JP" sz="2400" dirty="0" smtClean="0"/>
                <a:t>0.79</a:t>
              </a:r>
              <a:endParaRPr kumimoji="1" lang="ja-JP" altLang="en-US" sz="2400" dirty="0"/>
            </a:p>
          </p:txBody>
        </p:sp>
        <p:sp>
          <p:nvSpPr>
            <p:cNvPr id="28" name="テキスト ボックス 27"/>
            <p:cNvSpPr txBox="1"/>
            <p:nvPr/>
          </p:nvSpPr>
          <p:spPr>
            <a:xfrm>
              <a:off x="7269200" y="1904055"/>
              <a:ext cx="730338" cy="461665"/>
            </a:xfrm>
            <a:prstGeom prst="rect">
              <a:avLst/>
            </a:prstGeom>
            <a:noFill/>
          </p:spPr>
          <p:txBody>
            <a:bodyPr wrap="none" rtlCol="0">
              <a:spAutoFit/>
            </a:bodyPr>
            <a:lstStyle/>
            <a:p>
              <a:r>
                <a:rPr kumimoji="1" lang="en-US" altLang="ja-JP" sz="2400" dirty="0" smtClean="0"/>
                <a:t>3.98</a:t>
              </a:r>
              <a:endParaRPr kumimoji="1" lang="ja-JP" altLang="en-US" sz="2400" dirty="0"/>
            </a:p>
          </p:txBody>
        </p:sp>
        <p:sp>
          <p:nvSpPr>
            <p:cNvPr id="29" name="テキスト ボックス 28"/>
            <p:cNvSpPr txBox="1"/>
            <p:nvPr/>
          </p:nvSpPr>
          <p:spPr>
            <a:xfrm>
              <a:off x="8128942" y="1904055"/>
              <a:ext cx="730338" cy="461665"/>
            </a:xfrm>
            <a:prstGeom prst="rect">
              <a:avLst/>
            </a:prstGeom>
            <a:noFill/>
          </p:spPr>
          <p:txBody>
            <a:bodyPr wrap="none" rtlCol="0">
              <a:spAutoFit/>
            </a:bodyPr>
            <a:lstStyle/>
            <a:p>
              <a:r>
                <a:rPr lang="en-US" altLang="ja-JP" sz="2400" dirty="0" smtClean="0"/>
                <a:t>4.47</a:t>
              </a:r>
              <a:endParaRPr lang="ja-JP" altLang="en-US" sz="2400" dirty="0"/>
            </a:p>
          </p:txBody>
        </p:sp>
        <p:sp>
          <p:nvSpPr>
            <p:cNvPr id="30" name="テキスト ボックス 29"/>
            <p:cNvSpPr txBox="1"/>
            <p:nvPr/>
          </p:nvSpPr>
          <p:spPr>
            <a:xfrm>
              <a:off x="6315833" y="2341327"/>
              <a:ext cx="886330" cy="461665"/>
            </a:xfrm>
            <a:prstGeom prst="rect">
              <a:avLst/>
            </a:prstGeom>
            <a:noFill/>
          </p:spPr>
          <p:txBody>
            <a:bodyPr wrap="none" rtlCol="0">
              <a:spAutoFit/>
            </a:bodyPr>
            <a:lstStyle/>
            <a:p>
              <a:r>
                <a:rPr kumimoji="1" lang="en-US" altLang="ja-JP" sz="2400" dirty="0" smtClean="0"/>
                <a:t>0.087</a:t>
              </a:r>
              <a:endParaRPr kumimoji="1" lang="ja-JP" altLang="en-US" sz="2400" dirty="0"/>
            </a:p>
          </p:txBody>
        </p:sp>
        <p:sp>
          <p:nvSpPr>
            <p:cNvPr id="31" name="テキスト ボックス 30"/>
            <p:cNvSpPr txBox="1"/>
            <p:nvPr/>
          </p:nvSpPr>
          <p:spPr>
            <a:xfrm>
              <a:off x="7269200" y="2341327"/>
              <a:ext cx="730338" cy="461665"/>
            </a:xfrm>
            <a:prstGeom prst="rect">
              <a:avLst/>
            </a:prstGeom>
            <a:noFill/>
          </p:spPr>
          <p:txBody>
            <a:bodyPr wrap="none" rtlCol="0">
              <a:spAutoFit/>
            </a:bodyPr>
            <a:lstStyle/>
            <a:p>
              <a:r>
                <a:rPr kumimoji="1" lang="en-US" altLang="ja-JP" sz="2400" dirty="0" smtClean="0"/>
                <a:t>1.59</a:t>
              </a:r>
              <a:endParaRPr kumimoji="1" lang="ja-JP" altLang="en-US" sz="2400" dirty="0"/>
            </a:p>
          </p:txBody>
        </p:sp>
        <p:sp>
          <p:nvSpPr>
            <p:cNvPr id="32" name="テキスト ボックス 31"/>
            <p:cNvSpPr txBox="1"/>
            <p:nvPr/>
          </p:nvSpPr>
          <p:spPr>
            <a:xfrm>
              <a:off x="8128942" y="2341327"/>
              <a:ext cx="730338" cy="461665"/>
            </a:xfrm>
            <a:prstGeom prst="rect">
              <a:avLst/>
            </a:prstGeom>
            <a:noFill/>
          </p:spPr>
          <p:txBody>
            <a:bodyPr wrap="none" rtlCol="0">
              <a:spAutoFit/>
            </a:bodyPr>
            <a:lstStyle/>
            <a:p>
              <a:r>
                <a:rPr kumimoji="1" lang="en-US" altLang="ja-JP" sz="2400" dirty="0" smtClean="0"/>
                <a:t>0.91</a:t>
              </a:r>
              <a:endParaRPr kumimoji="1" lang="ja-JP" altLang="en-US" sz="2400" dirty="0"/>
            </a:p>
          </p:txBody>
        </p:sp>
        <p:sp>
          <p:nvSpPr>
            <p:cNvPr id="34" name="テキスト ボックス 33"/>
            <p:cNvSpPr txBox="1"/>
            <p:nvPr/>
          </p:nvSpPr>
          <p:spPr>
            <a:xfrm>
              <a:off x="7962660" y="2692676"/>
              <a:ext cx="1040895" cy="400110"/>
            </a:xfrm>
            <a:prstGeom prst="rect">
              <a:avLst/>
            </a:prstGeom>
            <a:noFill/>
          </p:spPr>
          <p:txBody>
            <a:bodyPr wrap="none" rtlCol="0">
              <a:spAutoFit/>
            </a:bodyPr>
            <a:lstStyle/>
            <a:p>
              <a:r>
                <a:rPr kumimoji="1" lang="en-US" altLang="ja-JP" sz="2000" dirty="0" smtClean="0"/>
                <a:t>( × 10</a:t>
              </a:r>
              <a:r>
                <a:rPr kumimoji="1" lang="en-US" altLang="ja-JP" sz="2000" baseline="30000" dirty="0" smtClean="0"/>
                <a:t>-4</a:t>
              </a:r>
              <a:r>
                <a:rPr kumimoji="1" lang="en-US" altLang="ja-JP" sz="2000" dirty="0" smtClean="0"/>
                <a:t> )</a:t>
              </a:r>
              <a:endParaRPr kumimoji="1" lang="ja-JP" altLang="en-US" sz="2000" dirty="0"/>
            </a:p>
          </p:txBody>
        </p:sp>
        <p:cxnSp>
          <p:nvCxnSpPr>
            <p:cNvPr id="36" name="直線コネクタ 35"/>
            <p:cNvCxnSpPr/>
            <p:nvPr/>
          </p:nvCxnSpPr>
          <p:spPr>
            <a:xfrm rot="16200000" flipV="1">
              <a:off x="5498369" y="2049255"/>
              <a:ext cx="1683187" cy="1"/>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rot="10800000">
              <a:off x="5650770" y="1466783"/>
              <a:ext cx="3208510" cy="1588"/>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5762638" y="664751"/>
              <a:ext cx="3041217" cy="461665"/>
            </a:xfrm>
            <a:prstGeom prst="rect">
              <a:avLst/>
            </a:prstGeom>
            <a:noFill/>
          </p:spPr>
          <p:txBody>
            <a:bodyPr wrap="none" rtlCol="0">
              <a:spAutoFit/>
            </a:bodyPr>
            <a:lstStyle/>
            <a:p>
              <a:r>
                <a:rPr kumimoji="1" lang="en-US" altLang="ja-JP" sz="2400" dirty="0" smtClean="0">
                  <a:solidFill>
                    <a:srgbClr val="0000FF"/>
                  </a:solidFill>
                </a:rPr>
                <a:t>Elemental Abundances</a:t>
              </a:r>
              <a:endParaRPr kumimoji="1" lang="ja-JP" altLang="en-US" sz="2400" dirty="0">
                <a:solidFill>
                  <a:srgbClr val="0000FF"/>
                </a:solidFill>
              </a:endParaRPr>
            </a:p>
          </p:txBody>
        </p:sp>
      </p:grpSp>
      <p:sp>
        <p:nvSpPr>
          <p:cNvPr id="33" name="テキスト ボックス 32"/>
          <p:cNvSpPr txBox="1"/>
          <p:nvPr/>
        </p:nvSpPr>
        <p:spPr>
          <a:xfrm>
            <a:off x="915295" y="6384358"/>
            <a:ext cx="6705531" cy="461665"/>
          </a:xfrm>
          <a:prstGeom prst="rect">
            <a:avLst/>
          </a:prstGeom>
          <a:noFill/>
        </p:spPr>
        <p:txBody>
          <a:bodyPr wrap="none" rtlCol="0">
            <a:spAutoFit/>
          </a:bodyPr>
          <a:lstStyle/>
          <a:p>
            <a:r>
              <a:rPr lang="en-US" altLang="ja-JP" sz="2400" dirty="0" smtClean="0">
                <a:solidFill>
                  <a:srgbClr val="FF0000"/>
                </a:solidFill>
              </a:rPr>
              <a:t>New probe of elemental abundance measurements!</a:t>
            </a:r>
            <a:endParaRPr kumimoji="1" lang="ja-JP" altLang="en-US" sz="2400" dirty="0">
              <a:solidFill>
                <a:srgbClr val="FF0000"/>
              </a:solidFill>
            </a:endParaRPr>
          </a:p>
        </p:txBody>
      </p:sp>
      <p:pic>
        <p:nvPicPr>
          <p:cNvPr id="35" name="図 34" descr="W51ALL_N159W_IntegInt_HCOp_Log.ps.png"/>
          <p:cNvPicPr>
            <a:picLocks noChangeAspect="1"/>
          </p:cNvPicPr>
          <p:nvPr/>
        </p:nvPicPr>
        <p:blipFill>
          <a:blip r:embed="rId5"/>
          <a:stretch>
            <a:fillRect/>
          </a:stretch>
        </p:blipFill>
        <p:spPr>
          <a:xfrm>
            <a:off x="648458" y="821682"/>
            <a:ext cx="4619850" cy="450586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6934"/>
            <a:ext cx="8229600" cy="995362"/>
          </a:xfrm>
        </p:spPr>
        <p:txBody>
          <a:bodyPr>
            <a:normAutofit/>
          </a:bodyPr>
          <a:lstStyle/>
          <a:p>
            <a:r>
              <a:rPr lang="en-US" altLang="ja-JP" sz="3200" b="1" dirty="0" smtClean="0"/>
              <a:t>Chemistry of Molecular Cloud-Scale Gas</a:t>
            </a:r>
            <a:endParaRPr kumimoji="1" lang="ja-JP" altLang="en-US" sz="3200" b="1" dirty="0"/>
          </a:p>
        </p:txBody>
      </p:sp>
      <p:sp>
        <p:nvSpPr>
          <p:cNvPr id="8" name="テキスト ボックス 7"/>
          <p:cNvSpPr txBox="1"/>
          <p:nvPr/>
        </p:nvSpPr>
        <p:spPr>
          <a:xfrm>
            <a:off x="499343" y="3711199"/>
            <a:ext cx="3785599" cy="553998"/>
          </a:xfrm>
          <a:prstGeom prst="rect">
            <a:avLst/>
          </a:prstGeom>
          <a:noFill/>
        </p:spPr>
        <p:txBody>
          <a:bodyPr wrap="none" rtlCol="0">
            <a:spAutoFit/>
          </a:bodyPr>
          <a:lstStyle/>
          <a:p>
            <a:r>
              <a:rPr kumimoji="1" lang="en-US" altLang="ja-JP" sz="3000" dirty="0" smtClean="0"/>
              <a:t>Effect of star formation</a:t>
            </a:r>
            <a:endParaRPr kumimoji="1" lang="ja-JP" altLang="en-US" sz="3000" dirty="0"/>
          </a:p>
        </p:txBody>
      </p:sp>
      <p:sp>
        <p:nvSpPr>
          <p:cNvPr id="9" name="テキスト ボックス 8"/>
          <p:cNvSpPr txBox="1"/>
          <p:nvPr/>
        </p:nvSpPr>
        <p:spPr>
          <a:xfrm>
            <a:off x="499343" y="4692035"/>
            <a:ext cx="5173261" cy="553998"/>
          </a:xfrm>
          <a:prstGeom prst="rect">
            <a:avLst/>
          </a:prstGeom>
          <a:noFill/>
        </p:spPr>
        <p:txBody>
          <a:bodyPr wrap="none" rtlCol="0">
            <a:spAutoFit/>
          </a:bodyPr>
          <a:lstStyle/>
          <a:p>
            <a:r>
              <a:rPr kumimoji="1" lang="en-US" altLang="ja-JP" sz="3000" dirty="0" smtClean="0"/>
              <a:t>Effect of galactic-scale dynamics</a:t>
            </a:r>
            <a:endParaRPr kumimoji="1" lang="ja-JP" altLang="en-US" sz="3000" dirty="0"/>
          </a:p>
        </p:txBody>
      </p:sp>
      <p:sp>
        <p:nvSpPr>
          <p:cNvPr id="10" name="テキスト ボックス 9"/>
          <p:cNvSpPr txBox="1"/>
          <p:nvPr/>
        </p:nvSpPr>
        <p:spPr>
          <a:xfrm>
            <a:off x="499343" y="5672870"/>
            <a:ext cx="3176583" cy="553998"/>
          </a:xfrm>
          <a:prstGeom prst="rect">
            <a:avLst/>
          </a:prstGeom>
          <a:noFill/>
        </p:spPr>
        <p:txBody>
          <a:bodyPr wrap="none" rtlCol="0">
            <a:spAutoFit/>
          </a:bodyPr>
          <a:lstStyle/>
          <a:p>
            <a:r>
              <a:rPr kumimoji="1" lang="en-US" altLang="ja-JP" sz="3000" dirty="0" smtClean="0"/>
              <a:t>Effect of </a:t>
            </a:r>
            <a:r>
              <a:rPr kumimoji="1" lang="en-US" altLang="ja-JP" sz="3000" dirty="0" err="1" smtClean="0"/>
              <a:t>metallicity</a:t>
            </a:r>
            <a:endParaRPr kumimoji="1" lang="ja-JP" altLang="en-US" sz="3000" dirty="0"/>
          </a:p>
        </p:txBody>
      </p:sp>
      <p:sp>
        <p:nvSpPr>
          <p:cNvPr id="13" name="テキスト ボックス 12"/>
          <p:cNvSpPr txBox="1"/>
          <p:nvPr/>
        </p:nvSpPr>
        <p:spPr>
          <a:xfrm>
            <a:off x="773060" y="1374049"/>
            <a:ext cx="7484641" cy="523220"/>
          </a:xfrm>
          <a:prstGeom prst="rect">
            <a:avLst/>
          </a:prstGeom>
          <a:noFill/>
        </p:spPr>
        <p:txBody>
          <a:bodyPr wrap="none" rtlCol="0">
            <a:spAutoFit/>
          </a:bodyPr>
          <a:lstStyle/>
          <a:p>
            <a:r>
              <a:rPr kumimoji="1" lang="en-US" altLang="ja-JP" sz="2800" dirty="0" smtClean="0">
                <a:solidFill>
                  <a:srgbClr val="0000FF"/>
                </a:solidFill>
              </a:rPr>
              <a:t>For interpretation of extragalactic </a:t>
            </a:r>
            <a:r>
              <a:rPr kumimoji="1" lang="en-US" altLang="ja-JP" sz="2800" dirty="0" err="1" smtClean="0">
                <a:solidFill>
                  <a:srgbClr val="0000FF"/>
                </a:solidFill>
              </a:rPr>
              <a:t>astrochemistry</a:t>
            </a:r>
            <a:r>
              <a:rPr kumimoji="1" lang="en-US" altLang="ja-JP" sz="2800" dirty="0" smtClean="0">
                <a:solidFill>
                  <a:srgbClr val="0000FF"/>
                </a:solidFill>
              </a:rPr>
              <a:t>..</a:t>
            </a:r>
            <a:endParaRPr kumimoji="1" lang="ja-JP" altLang="en-US" sz="2800" dirty="0">
              <a:solidFill>
                <a:srgbClr val="0000FF"/>
              </a:solidFill>
            </a:endParaRPr>
          </a:p>
        </p:txBody>
      </p:sp>
      <p:sp>
        <p:nvSpPr>
          <p:cNvPr id="14" name="テキスト ボックス 13"/>
          <p:cNvSpPr txBox="1"/>
          <p:nvPr/>
        </p:nvSpPr>
        <p:spPr>
          <a:xfrm>
            <a:off x="499343" y="2346203"/>
            <a:ext cx="8599868" cy="553998"/>
          </a:xfrm>
          <a:prstGeom prst="rect">
            <a:avLst/>
          </a:prstGeom>
          <a:noFill/>
        </p:spPr>
        <p:txBody>
          <a:bodyPr wrap="none" rtlCol="0">
            <a:spAutoFit/>
          </a:bodyPr>
          <a:lstStyle/>
          <a:p>
            <a:r>
              <a:rPr kumimoji="1" lang="en-US" altLang="ja-JP" sz="3000" dirty="0" smtClean="0"/>
              <a:t>Chemical composition of </a:t>
            </a:r>
            <a:r>
              <a:rPr kumimoji="1" lang="en-US" altLang="ja-JP" sz="3000" dirty="0" smtClean="0">
                <a:solidFill>
                  <a:srgbClr val="FF0000"/>
                </a:solidFill>
              </a:rPr>
              <a:t>‘</a:t>
            </a:r>
            <a:r>
              <a:rPr kumimoji="1" lang="en-US" altLang="ja-JP" sz="3000" dirty="0" err="1" smtClean="0">
                <a:solidFill>
                  <a:srgbClr val="FF0000"/>
                </a:solidFill>
              </a:rPr>
              <a:t>Starndard</a:t>
            </a:r>
            <a:r>
              <a:rPr kumimoji="1" lang="en-US" altLang="ja-JP" sz="3000" dirty="0" smtClean="0">
                <a:solidFill>
                  <a:srgbClr val="FF0000"/>
                </a:solidFill>
              </a:rPr>
              <a:t> molecular clouds’</a:t>
            </a:r>
            <a:endParaRPr kumimoji="1" lang="ja-JP" altLang="en-US" sz="3000" dirty="0">
              <a:solidFill>
                <a:srgbClr val="FF0000"/>
              </a:solidFill>
            </a:endParaRPr>
          </a:p>
        </p:txBody>
      </p:sp>
      <p:sp>
        <p:nvSpPr>
          <p:cNvPr id="15" name="テキスト ボックス 14"/>
          <p:cNvSpPr txBox="1"/>
          <p:nvPr/>
        </p:nvSpPr>
        <p:spPr>
          <a:xfrm>
            <a:off x="2575315" y="2931561"/>
            <a:ext cx="6414136" cy="461665"/>
          </a:xfrm>
          <a:prstGeom prst="rect">
            <a:avLst/>
          </a:prstGeom>
          <a:noFill/>
        </p:spPr>
        <p:txBody>
          <a:bodyPr wrap="none" rtlCol="0">
            <a:spAutoFit/>
          </a:bodyPr>
          <a:lstStyle/>
          <a:p>
            <a:r>
              <a:rPr kumimoji="1" lang="en-US" altLang="ja-JP" sz="2400" dirty="0" smtClean="0"/>
              <a:t>- e.g.: Giant molecular cloud (GMC) in </a:t>
            </a:r>
            <a:r>
              <a:rPr lang="en-US" altLang="ja-JP" sz="2400" dirty="0" smtClean="0"/>
              <a:t>a spiral arm</a:t>
            </a:r>
            <a:endParaRPr kumimoji="1" lang="ja-JP" altLang="en-US" sz="2400" dirty="0"/>
          </a:p>
        </p:txBody>
      </p:sp>
      <p:sp>
        <p:nvSpPr>
          <p:cNvPr id="18" name="テキスト ボックス 17"/>
          <p:cNvSpPr txBox="1"/>
          <p:nvPr/>
        </p:nvSpPr>
        <p:spPr>
          <a:xfrm>
            <a:off x="3773129" y="5772845"/>
            <a:ext cx="1158115" cy="553998"/>
          </a:xfrm>
          <a:prstGeom prst="rect">
            <a:avLst/>
          </a:prstGeom>
          <a:noFill/>
        </p:spPr>
        <p:txBody>
          <a:bodyPr wrap="none" rtlCol="0">
            <a:spAutoFit/>
          </a:bodyPr>
          <a:lstStyle/>
          <a:p>
            <a:r>
              <a:rPr kumimoji="1" lang="en-US" altLang="ja-JP" sz="3000" dirty="0" smtClean="0">
                <a:solidFill>
                  <a:srgbClr val="0000FF"/>
                </a:solidFill>
              </a:rPr>
              <a:t>⇒ Yes</a:t>
            </a:r>
            <a:endParaRPr kumimoji="1" lang="ja-JP" altLang="en-US" sz="3000" dirty="0">
              <a:solidFill>
                <a:srgbClr val="0000FF"/>
              </a:solidFill>
            </a:endParaRPr>
          </a:p>
        </p:txBody>
      </p:sp>
      <p:sp>
        <p:nvSpPr>
          <p:cNvPr id="16" name="テキスト ボックス 15"/>
          <p:cNvSpPr txBox="1"/>
          <p:nvPr/>
        </p:nvSpPr>
        <p:spPr>
          <a:xfrm>
            <a:off x="5702461" y="4714988"/>
            <a:ext cx="2793741" cy="553998"/>
          </a:xfrm>
          <a:prstGeom prst="rect">
            <a:avLst/>
          </a:prstGeom>
          <a:noFill/>
        </p:spPr>
        <p:txBody>
          <a:bodyPr wrap="none" rtlCol="0">
            <a:spAutoFit/>
          </a:bodyPr>
          <a:lstStyle/>
          <a:p>
            <a:r>
              <a:rPr kumimoji="1" lang="en-US" altLang="ja-JP" sz="3000" dirty="0" smtClean="0">
                <a:solidFill>
                  <a:srgbClr val="0000FF"/>
                </a:solidFill>
              </a:rPr>
              <a:t>⇒ Yes (&lt; 100 pc)</a:t>
            </a:r>
            <a:endParaRPr kumimoji="1" lang="ja-JP" altLang="en-US" sz="3000" dirty="0">
              <a:solidFill>
                <a:srgbClr val="0000FF"/>
              </a:solidFill>
            </a:endParaRPr>
          </a:p>
        </p:txBody>
      </p:sp>
      <p:grpSp>
        <p:nvGrpSpPr>
          <p:cNvPr id="12" name="図形グループ 11"/>
          <p:cNvGrpSpPr/>
          <p:nvPr/>
        </p:nvGrpSpPr>
        <p:grpSpPr>
          <a:xfrm>
            <a:off x="2491030" y="3711199"/>
            <a:ext cx="6755876" cy="910717"/>
            <a:chOff x="2491030" y="3711199"/>
            <a:chExt cx="6755876" cy="910717"/>
          </a:xfrm>
        </p:grpSpPr>
        <p:sp>
          <p:nvSpPr>
            <p:cNvPr id="17" name="テキスト ボックス 16"/>
            <p:cNvSpPr txBox="1"/>
            <p:nvPr/>
          </p:nvSpPr>
          <p:spPr>
            <a:xfrm>
              <a:off x="4350679" y="3711199"/>
              <a:ext cx="4804883" cy="553998"/>
            </a:xfrm>
            <a:prstGeom prst="rect">
              <a:avLst/>
            </a:prstGeom>
            <a:noFill/>
          </p:spPr>
          <p:txBody>
            <a:bodyPr wrap="none" rtlCol="0">
              <a:spAutoFit/>
            </a:bodyPr>
            <a:lstStyle/>
            <a:p>
              <a:r>
                <a:rPr kumimoji="1" lang="en-US" altLang="ja-JP" sz="3000" dirty="0" smtClean="0">
                  <a:solidFill>
                    <a:srgbClr val="0000FF"/>
                  </a:solidFill>
                </a:rPr>
                <a:t>⇒ No at a scale of 1 – 0.1 </a:t>
              </a:r>
              <a:r>
                <a:rPr kumimoji="1" lang="en-US" altLang="ja-JP" sz="3000" dirty="0" err="1" smtClean="0">
                  <a:solidFill>
                    <a:srgbClr val="0000FF"/>
                  </a:solidFill>
                </a:rPr>
                <a:t>kpc</a:t>
              </a:r>
              <a:r>
                <a:rPr kumimoji="1" lang="en-US" altLang="ja-JP" sz="3000" dirty="0" smtClean="0">
                  <a:solidFill>
                    <a:srgbClr val="0000FF"/>
                  </a:solidFill>
                </a:rPr>
                <a:t> </a:t>
              </a:r>
              <a:endParaRPr kumimoji="1" lang="ja-JP" altLang="en-US" sz="3000" dirty="0">
                <a:solidFill>
                  <a:srgbClr val="0000FF"/>
                </a:solidFill>
              </a:endParaRPr>
            </a:p>
          </p:txBody>
        </p:sp>
        <p:sp>
          <p:nvSpPr>
            <p:cNvPr id="20" name="テキスト ボックス 19"/>
            <p:cNvSpPr txBox="1"/>
            <p:nvPr/>
          </p:nvSpPr>
          <p:spPr>
            <a:xfrm>
              <a:off x="2491030" y="4160251"/>
              <a:ext cx="6755876" cy="461665"/>
            </a:xfrm>
            <a:prstGeom prst="rect">
              <a:avLst/>
            </a:prstGeom>
            <a:noFill/>
          </p:spPr>
          <p:txBody>
            <a:bodyPr wrap="none" rtlCol="0">
              <a:spAutoFit/>
            </a:bodyPr>
            <a:lstStyle/>
            <a:p>
              <a:r>
                <a:rPr kumimoji="1" lang="en-US" altLang="ja-JP" sz="2400" dirty="0" smtClean="0">
                  <a:solidFill>
                    <a:srgbClr val="0000FF"/>
                  </a:solidFill>
                </a:rPr>
                <a:t>(No star formation feedback and chemical evolution)</a:t>
              </a:r>
              <a:endParaRPr kumimoji="1" lang="ja-JP" altLang="en-US" sz="2400" dirty="0">
                <a:solidFill>
                  <a:srgbClr val="0000FF"/>
                </a:solidFill>
              </a:endParaRPr>
            </a:p>
          </p:txBody>
        </p:sp>
      </p:grpSp>
    </p:spTree>
    <p:extLst>
      <p:ext uri="{BB962C8B-B14F-4D97-AF65-F5344CB8AC3E}">
        <p14:creationId xmlns:p14="http://schemas.microsoft.com/office/powerpoint/2010/main" val="1574302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06979"/>
            <a:ext cx="8229600" cy="1143000"/>
          </a:xfrm>
        </p:spPr>
        <p:txBody>
          <a:bodyPr>
            <a:normAutofit fontScale="90000"/>
          </a:bodyPr>
          <a:lstStyle/>
          <a:p>
            <a:r>
              <a:rPr lang="en-US" altLang="ja-JP" dirty="0" smtClean="0">
                <a:solidFill>
                  <a:srgbClr val="3366FF"/>
                </a:solidFill>
              </a:rPr>
              <a:t>Tsukuba THz 10 </a:t>
            </a:r>
            <a:r>
              <a:rPr lang="en-US" altLang="ja-JP" dirty="0" err="1" smtClean="0">
                <a:solidFill>
                  <a:srgbClr val="3366FF"/>
                </a:solidFill>
              </a:rPr>
              <a:t>m</a:t>
            </a:r>
            <a:r>
              <a:rPr lang="en-US" altLang="ja-JP" dirty="0" smtClean="0">
                <a:solidFill>
                  <a:srgbClr val="3366FF"/>
                </a:solidFill>
              </a:rPr>
              <a:t> Telescope for Interstellar Chemistry</a:t>
            </a:r>
            <a:endParaRPr lang="ja-JP" altLang="en-US" dirty="0">
              <a:solidFill>
                <a:srgbClr val="3366FF"/>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74638"/>
            <a:ext cx="8229600" cy="800629"/>
          </a:xfrm>
        </p:spPr>
        <p:txBody>
          <a:bodyPr/>
          <a:lstStyle/>
          <a:p>
            <a:pPr eaLnBrk="1" hangingPunct="1"/>
            <a:r>
              <a:rPr lang="en-US" altLang="ja-JP" sz="3200" dirty="0" smtClean="0"/>
              <a:t>Observation Target in the THz band</a:t>
            </a:r>
          </a:p>
        </p:txBody>
      </p:sp>
      <p:sp>
        <p:nvSpPr>
          <p:cNvPr id="105475" name="Rectangle 3"/>
          <p:cNvSpPr>
            <a:spLocks noGrp="1" noChangeArrowheads="1"/>
          </p:cNvSpPr>
          <p:nvPr>
            <p:ph type="body" idx="1"/>
          </p:nvPr>
        </p:nvSpPr>
        <p:spPr>
          <a:xfrm>
            <a:off x="457200" y="1302395"/>
            <a:ext cx="8218488" cy="5050897"/>
          </a:xfrm>
        </p:spPr>
        <p:txBody>
          <a:bodyPr>
            <a:normAutofit lnSpcReduction="10000"/>
          </a:bodyPr>
          <a:lstStyle/>
          <a:p>
            <a:pPr eaLnBrk="1" hangingPunct="1">
              <a:lnSpc>
                <a:spcPct val="80000"/>
              </a:lnSpc>
            </a:pPr>
            <a:r>
              <a:rPr lang="en-US" altLang="ja-JP" sz="2800" dirty="0" smtClean="0">
                <a:solidFill>
                  <a:srgbClr val="FF0000"/>
                </a:solidFill>
              </a:rPr>
              <a:t>High density and high temperature tracer</a:t>
            </a:r>
            <a:endParaRPr lang="en-US" altLang="ja-JP" sz="2800" baseline="-25000" dirty="0" smtClean="0">
              <a:solidFill>
                <a:srgbClr val="FF0000"/>
              </a:solidFill>
            </a:endParaRPr>
          </a:p>
          <a:p>
            <a:pPr marL="0" indent="0" eaLnBrk="1" hangingPunct="1">
              <a:lnSpc>
                <a:spcPct val="80000"/>
              </a:lnSpc>
              <a:buNone/>
            </a:pPr>
            <a:r>
              <a:rPr lang="en-US" altLang="ja-JP" sz="2800" dirty="0" smtClean="0"/>
              <a:t>       (Continuum &amp; Spectral Lines)  </a:t>
            </a:r>
          </a:p>
          <a:p>
            <a:pPr marL="0" indent="0" eaLnBrk="1" hangingPunct="1">
              <a:lnSpc>
                <a:spcPct val="80000"/>
              </a:lnSpc>
              <a:buNone/>
            </a:pPr>
            <a:r>
              <a:rPr lang="ja-JP" altLang="en-US" sz="2800" dirty="0" smtClean="0"/>
              <a:t>　　　</a:t>
            </a:r>
            <a:r>
              <a:rPr lang="en-US" altLang="ja-JP" sz="2800" dirty="0" smtClean="0"/>
              <a:t>e.g.) HCN (</a:t>
            </a:r>
            <a:r>
              <a:rPr lang="en-US" altLang="ja-JP" sz="2800" i="1" dirty="0" smtClean="0"/>
              <a:t>J</a:t>
            </a:r>
            <a:r>
              <a:rPr lang="en-US" altLang="ja-JP" sz="2800" dirty="0" smtClean="0"/>
              <a:t>=17-16), HCO</a:t>
            </a:r>
            <a:r>
              <a:rPr lang="en-US" altLang="ja-JP" sz="2800" baseline="30000" dirty="0" smtClean="0"/>
              <a:t>+</a:t>
            </a:r>
            <a:r>
              <a:rPr lang="en-US" altLang="ja-JP" sz="2800" dirty="0" smtClean="0"/>
              <a:t>(</a:t>
            </a:r>
            <a:r>
              <a:rPr lang="en-US" altLang="ja-JP" sz="2800" i="1" dirty="0" smtClean="0"/>
              <a:t>J</a:t>
            </a:r>
            <a:r>
              <a:rPr lang="en-US" altLang="ja-JP" sz="2800" dirty="0" smtClean="0"/>
              <a:t>=17-16)</a:t>
            </a:r>
          </a:p>
          <a:p>
            <a:pPr marL="0" indent="0" eaLnBrk="1" hangingPunct="1">
              <a:lnSpc>
                <a:spcPct val="80000"/>
              </a:lnSpc>
              <a:buNone/>
            </a:pPr>
            <a:r>
              <a:rPr lang="en-US" altLang="ja-JP" sz="2800" dirty="0" smtClean="0"/>
              <a:t>         Star Forming Regions, </a:t>
            </a:r>
            <a:r>
              <a:rPr lang="en-US" altLang="ja-JP" sz="2800" dirty="0" err="1" smtClean="0"/>
              <a:t>Protoplanetary</a:t>
            </a:r>
            <a:r>
              <a:rPr lang="en-US" altLang="ja-JP" sz="2800" dirty="0" smtClean="0"/>
              <a:t> Disks,  </a:t>
            </a:r>
          </a:p>
          <a:p>
            <a:pPr marL="0" indent="0" eaLnBrk="1" hangingPunct="1">
              <a:lnSpc>
                <a:spcPct val="80000"/>
              </a:lnSpc>
              <a:buNone/>
            </a:pPr>
            <a:r>
              <a:rPr lang="en-US" altLang="ja-JP" sz="2800" dirty="0" smtClean="0"/>
              <a:t>         Shocked Regions, </a:t>
            </a:r>
            <a:r>
              <a:rPr lang="en-US" altLang="ja-JP" sz="2800" dirty="0" smtClean="0">
                <a:solidFill>
                  <a:srgbClr val="FF0000"/>
                </a:solidFill>
              </a:rPr>
              <a:t>AGNs, &amp; SBGs</a:t>
            </a:r>
          </a:p>
          <a:p>
            <a:pPr eaLnBrk="1" hangingPunct="1">
              <a:lnSpc>
                <a:spcPct val="80000"/>
              </a:lnSpc>
            </a:pPr>
            <a:endParaRPr lang="en-US" altLang="ja-JP" sz="2800" dirty="0" smtClean="0"/>
          </a:p>
          <a:p>
            <a:pPr eaLnBrk="1" hangingPunct="1">
              <a:lnSpc>
                <a:spcPct val="80000"/>
              </a:lnSpc>
            </a:pPr>
            <a:r>
              <a:rPr lang="en-US" altLang="ja-JP" sz="2800" dirty="0" smtClean="0">
                <a:solidFill>
                  <a:srgbClr val="FF0000"/>
                </a:solidFill>
              </a:rPr>
              <a:t>Fundamental molecular species</a:t>
            </a:r>
          </a:p>
          <a:p>
            <a:pPr marL="0" indent="0" eaLnBrk="1" hangingPunct="1">
              <a:lnSpc>
                <a:spcPct val="80000"/>
              </a:lnSpc>
              <a:buNone/>
            </a:pPr>
            <a:r>
              <a:rPr lang="en-US" altLang="ja-JP" sz="2800" dirty="0" smtClean="0"/>
              <a:t>       (Spectral Lines)</a:t>
            </a:r>
          </a:p>
          <a:p>
            <a:pPr marL="0" indent="0" eaLnBrk="1" hangingPunct="1">
              <a:lnSpc>
                <a:spcPct val="80000"/>
              </a:lnSpc>
              <a:buNone/>
            </a:pPr>
            <a:r>
              <a:rPr lang="en-US" altLang="ja-JP" sz="2800" dirty="0" smtClean="0"/>
              <a:t>         Simple Hydrides (HF, OH</a:t>
            </a:r>
            <a:r>
              <a:rPr lang="en-US" altLang="ja-JP" sz="2800" baseline="30000" dirty="0" smtClean="0"/>
              <a:t>+</a:t>
            </a:r>
            <a:r>
              <a:rPr lang="en-US" altLang="ja-JP" sz="2800" dirty="0" smtClean="0"/>
              <a:t>, H</a:t>
            </a:r>
            <a:r>
              <a:rPr lang="en-US" altLang="ja-JP" sz="2800" baseline="-25000" dirty="0" smtClean="0"/>
              <a:t>2</a:t>
            </a:r>
            <a:r>
              <a:rPr lang="en-US" altLang="ja-JP" sz="2800" dirty="0" smtClean="0"/>
              <a:t>O</a:t>
            </a:r>
            <a:r>
              <a:rPr lang="en-US" altLang="ja-JP" sz="2800" baseline="30000" dirty="0" smtClean="0"/>
              <a:t>+</a:t>
            </a:r>
            <a:r>
              <a:rPr lang="en-US" altLang="ja-JP" sz="2800" dirty="0" smtClean="0"/>
              <a:t>, H</a:t>
            </a:r>
            <a:r>
              <a:rPr lang="en-US" altLang="ja-JP" sz="2800" baseline="-25000" dirty="0" smtClean="0"/>
              <a:t>2</a:t>
            </a:r>
            <a:r>
              <a:rPr lang="en-US" altLang="ja-JP" sz="2800" dirty="0" smtClean="0"/>
              <a:t>D</a:t>
            </a:r>
            <a:r>
              <a:rPr lang="en-US" altLang="ja-JP" sz="2800" baseline="30000" dirty="0" smtClean="0"/>
              <a:t>+</a:t>
            </a:r>
            <a:r>
              <a:rPr lang="en-US" altLang="ja-JP" sz="2800" dirty="0" smtClean="0"/>
              <a:t>  etc. )</a:t>
            </a:r>
          </a:p>
          <a:p>
            <a:pPr marL="0" indent="0" eaLnBrk="1" hangingPunct="1">
              <a:lnSpc>
                <a:spcPct val="80000"/>
              </a:lnSpc>
              <a:buNone/>
            </a:pPr>
            <a:r>
              <a:rPr lang="en-US" altLang="ja-JP" sz="2800" dirty="0" smtClean="0"/>
              <a:t>         Atomic Lines  (C</a:t>
            </a:r>
            <a:r>
              <a:rPr lang="en-US" altLang="ja-JP" sz="2800" dirty="0"/>
              <a:t>, </a:t>
            </a:r>
            <a:r>
              <a:rPr lang="en-US" altLang="ja-JP" sz="2800" dirty="0" smtClean="0"/>
              <a:t>C</a:t>
            </a:r>
            <a:r>
              <a:rPr lang="en-US" altLang="ja-JP" sz="2800" baseline="30000" dirty="0" smtClean="0"/>
              <a:t>+</a:t>
            </a:r>
            <a:r>
              <a:rPr lang="en-US" altLang="ja-JP" sz="2800" dirty="0" smtClean="0"/>
              <a:t>, N</a:t>
            </a:r>
            <a:r>
              <a:rPr lang="en-US" altLang="ja-JP" sz="2800" baseline="30000" dirty="0" smtClean="0"/>
              <a:t>+</a:t>
            </a:r>
            <a:r>
              <a:rPr lang="en-US" altLang="ja-JP" sz="2800" dirty="0" smtClean="0"/>
              <a:t>, O etc.)</a:t>
            </a:r>
          </a:p>
          <a:p>
            <a:pPr marL="0" indent="0" eaLnBrk="1" hangingPunct="1">
              <a:lnSpc>
                <a:spcPct val="80000"/>
              </a:lnSpc>
              <a:buNone/>
            </a:pPr>
            <a:endParaRPr lang="en-US" altLang="ja-JP" sz="2800" dirty="0"/>
          </a:p>
          <a:p>
            <a:pPr marL="0" indent="0" eaLnBrk="1" hangingPunct="1">
              <a:lnSpc>
                <a:spcPct val="80000"/>
              </a:lnSpc>
              <a:buNone/>
            </a:pPr>
            <a:r>
              <a:rPr lang="en-US" altLang="ja-JP" sz="2800" dirty="0" smtClean="0"/>
              <a:t>        e.g.  </a:t>
            </a:r>
            <a:r>
              <a:rPr lang="en-US" altLang="ja-JP" sz="2800" i="1" dirty="0" smtClean="0"/>
              <a:t>ν</a:t>
            </a:r>
            <a:r>
              <a:rPr lang="ja-JP" altLang="en-US" sz="2800" dirty="0" smtClean="0"/>
              <a:t> </a:t>
            </a:r>
            <a:r>
              <a:rPr lang="en-US" altLang="ja-JP" sz="2800" dirty="0" smtClean="0"/>
              <a:t>(</a:t>
            </a:r>
            <a:r>
              <a:rPr lang="en-US" altLang="ja-JP" sz="2800" i="1" dirty="0" smtClean="0"/>
              <a:t>J</a:t>
            </a:r>
            <a:r>
              <a:rPr lang="en-US" altLang="ja-JP" sz="2800" dirty="0" smtClean="0"/>
              <a:t>=1-0) = </a:t>
            </a:r>
            <a:r>
              <a:rPr lang="en-US" altLang="ja-JP" sz="2800" i="1" dirty="0" smtClean="0"/>
              <a:t>h</a:t>
            </a:r>
            <a:r>
              <a:rPr lang="en-US" altLang="ja-JP" sz="2800" dirty="0" smtClean="0"/>
              <a:t>/(4</a:t>
            </a:r>
            <a:r>
              <a:rPr lang="en-US" altLang="ja-JP" sz="2800" i="1" dirty="0" smtClean="0"/>
              <a:t>π</a:t>
            </a:r>
            <a:r>
              <a:rPr lang="en-US" altLang="ja-JP" sz="2800" baseline="30000" dirty="0" smtClean="0"/>
              <a:t>2</a:t>
            </a:r>
            <a:r>
              <a:rPr lang="en-US" altLang="ja-JP" sz="2800" i="1" dirty="0" smtClean="0"/>
              <a:t>μ</a:t>
            </a:r>
            <a:r>
              <a:rPr lang="ja-JP" altLang="en-US" sz="2800" i="1" dirty="0" smtClean="0"/>
              <a:t>ｒ </a:t>
            </a:r>
            <a:r>
              <a:rPr lang="ja-JP" altLang="en-US" sz="2800" baseline="30000" dirty="0" smtClean="0"/>
              <a:t>２</a:t>
            </a:r>
            <a:r>
              <a:rPr lang="ja-JP" altLang="en-US" sz="2800" dirty="0" smtClean="0"/>
              <a:t>） </a:t>
            </a:r>
            <a:endParaRPr lang="en-US" altLang="ja-JP" sz="2800" dirty="0" smtClean="0"/>
          </a:p>
        </p:txBody>
      </p:sp>
    </p:spTree>
    <p:extLst>
      <p:ext uri="{BB962C8B-B14F-4D97-AF65-F5344CB8AC3E}">
        <p14:creationId xmlns:p14="http://schemas.microsoft.com/office/powerpoint/2010/main" val="227313625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352383" y="407566"/>
            <a:ext cx="4439236" cy="1015663"/>
          </a:xfrm>
          <a:prstGeom prst="rect">
            <a:avLst/>
          </a:prstGeom>
          <a:noFill/>
        </p:spPr>
        <p:txBody>
          <a:bodyPr wrap="none" rtlCol="0">
            <a:spAutoFit/>
          </a:bodyPr>
          <a:lstStyle/>
          <a:p>
            <a:pPr algn="ctr"/>
            <a:r>
              <a:rPr lang="en-US" altLang="ja-JP" sz="3200" dirty="0" smtClean="0"/>
              <a:t>Deuterium Fractionations</a:t>
            </a:r>
          </a:p>
          <a:p>
            <a:pPr algn="ctr"/>
            <a:r>
              <a:rPr lang="en-US" altLang="ja-JP" sz="2800" dirty="0" smtClean="0">
                <a:solidFill>
                  <a:srgbClr val="FF0000"/>
                </a:solidFill>
              </a:rPr>
              <a:t> - H</a:t>
            </a:r>
            <a:r>
              <a:rPr lang="en-US" altLang="ja-JP" sz="2800" baseline="-25000" dirty="0" smtClean="0">
                <a:solidFill>
                  <a:srgbClr val="FF0000"/>
                </a:solidFill>
              </a:rPr>
              <a:t>2</a:t>
            </a:r>
            <a:r>
              <a:rPr lang="en-US" altLang="ja-JP" sz="2800" dirty="0" smtClean="0">
                <a:solidFill>
                  <a:srgbClr val="FF0000"/>
                </a:solidFill>
              </a:rPr>
              <a:t>D</a:t>
            </a:r>
            <a:r>
              <a:rPr lang="en-US" altLang="ja-JP" sz="2800" baseline="30000" dirty="0" smtClean="0">
                <a:solidFill>
                  <a:srgbClr val="FF0000"/>
                </a:solidFill>
              </a:rPr>
              <a:t>+ </a:t>
            </a:r>
            <a:r>
              <a:rPr lang="en-US" altLang="ja-JP" sz="2800" dirty="0" smtClean="0">
                <a:solidFill>
                  <a:srgbClr val="FF0000"/>
                </a:solidFill>
              </a:rPr>
              <a:t> is a key molecule. - </a:t>
            </a:r>
            <a:endParaRPr lang="en-US" altLang="ja-JP" sz="2800" dirty="0" smtClean="0">
              <a:solidFill>
                <a:srgbClr val="0070C0"/>
              </a:solidFill>
            </a:endParaRPr>
          </a:p>
        </p:txBody>
      </p:sp>
      <p:sp>
        <p:nvSpPr>
          <p:cNvPr id="4" name="テキスト ボックス 3"/>
          <p:cNvSpPr txBox="1"/>
          <p:nvPr/>
        </p:nvSpPr>
        <p:spPr>
          <a:xfrm>
            <a:off x="1379499" y="1571663"/>
            <a:ext cx="6720893" cy="3970318"/>
          </a:xfrm>
          <a:prstGeom prst="rect">
            <a:avLst/>
          </a:prstGeom>
          <a:noFill/>
        </p:spPr>
        <p:txBody>
          <a:bodyPr wrap="square" rtlCol="0">
            <a:spAutoFit/>
          </a:bodyPr>
          <a:lstStyle/>
          <a:p>
            <a:r>
              <a:rPr lang="en-US" altLang="ja-JP" sz="2800" dirty="0" smtClean="0">
                <a:solidFill>
                  <a:srgbClr val="0000FF"/>
                </a:solidFill>
              </a:rPr>
              <a:t>Tracer of Evolution of Starless Cores</a:t>
            </a:r>
          </a:p>
          <a:p>
            <a:r>
              <a:rPr lang="en-US" altLang="ja-JP" sz="2800" dirty="0"/>
              <a:t> </a:t>
            </a:r>
            <a:r>
              <a:rPr lang="en-US" altLang="ja-JP" sz="2800" dirty="0" smtClean="0"/>
              <a:t>    H</a:t>
            </a:r>
            <a:r>
              <a:rPr lang="en-US" altLang="ja-JP" sz="2800" baseline="-25000" dirty="0" smtClean="0"/>
              <a:t>3</a:t>
            </a:r>
            <a:r>
              <a:rPr lang="en-US" altLang="ja-JP" sz="2800" baseline="30000" dirty="0" smtClean="0"/>
              <a:t>+</a:t>
            </a:r>
            <a:r>
              <a:rPr lang="en-US" altLang="ja-JP" sz="2800" dirty="0" smtClean="0"/>
              <a:t> + HD </a:t>
            </a:r>
            <a:r>
              <a:rPr lang="ja-JP" altLang="en-US" sz="2800" dirty="0" smtClean="0"/>
              <a:t>→　</a:t>
            </a:r>
            <a:r>
              <a:rPr lang="en-US" altLang="ja-JP" sz="2800" dirty="0" smtClean="0">
                <a:solidFill>
                  <a:srgbClr val="FF0000"/>
                </a:solidFill>
              </a:rPr>
              <a:t>H</a:t>
            </a:r>
            <a:r>
              <a:rPr lang="en-US" altLang="ja-JP" sz="2800" baseline="-25000" dirty="0" smtClean="0">
                <a:solidFill>
                  <a:srgbClr val="FF0000"/>
                </a:solidFill>
              </a:rPr>
              <a:t>2</a:t>
            </a:r>
            <a:r>
              <a:rPr lang="en-US" altLang="ja-JP" sz="2800" dirty="0" smtClean="0">
                <a:solidFill>
                  <a:srgbClr val="FF0000"/>
                </a:solidFill>
              </a:rPr>
              <a:t>D</a:t>
            </a:r>
            <a:r>
              <a:rPr lang="en-US" altLang="ja-JP" sz="2800" baseline="30000" dirty="0" smtClean="0">
                <a:solidFill>
                  <a:srgbClr val="FF0000"/>
                </a:solidFill>
              </a:rPr>
              <a:t>+</a:t>
            </a:r>
            <a:r>
              <a:rPr lang="en-US" altLang="ja-JP" sz="2800" dirty="0" smtClean="0"/>
              <a:t> + H</a:t>
            </a:r>
            <a:r>
              <a:rPr lang="en-US" altLang="ja-JP" sz="2800" baseline="-25000" dirty="0" smtClean="0"/>
              <a:t>2</a:t>
            </a:r>
          </a:p>
          <a:p>
            <a:r>
              <a:rPr lang="en-US" altLang="ja-JP" sz="2800" dirty="0"/>
              <a:t> </a:t>
            </a:r>
            <a:r>
              <a:rPr lang="en-US" altLang="ja-JP" sz="2800" dirty="0" smtClean="0"/>
              <a:t>    Depletion of CO enhances H</a:t>
            </a:r>
            <a:r>
              <a:rPr lang="en-US" altLang="ja-JP" sz="2800" baseline="-25000" dirty="0" smtClean="0"/>
              <a:t>2</a:t>
            </a:r>
            <a:r>
              <a:rPr lang="en-US" altLang="ja-JP" sz="2800" dirty="0" smtClean="0"/>
              <a:t>D</a:t>
            </a:r>
            <a:r>
              <a:rPr lang="en-US" altLang="ja-JP" sz="2800" baseline="30000" dirty="0" smtClean="0"/>
              <a:t>+</a:t>
            </a:r>
            <a:r>
              <a:rPr lang="en-US" altLang="ja-JP" sz="2800" dirty="0" smtClean="0"/>
              <a:t> </a:t>
            </a:r>
          </a:p>
          <a:p>
            <a:r>
              <a:rPr lang="en-US" altLang="ja-JP" sz="2800" dirty="0" smtClean="0"/>
              <a:t>   c.f.  For heavy depletion of CO, </a:t>
            </a:r>
          </a:p>
          <a:p>
            <a:r>
              <a:rPr lang="en-US" altLang="ja-JP" sz="2800" dirty="0"/>
              <a:t> </a:t>
            </a:r>
            <a:r>
              <a:rPr lang="en-US" altLang="ja-JP" sz="2800" dirty="0" smtClean="0"/>
              <a:t>        H</a:t>
            </a:r>
            <a:r>
              <a:rPr lang="en-US" altLang="ja-JP" sz="2800" baseline="-25000" dirty="0" smtClean="0"/>
              <a:t>2</a:t>
            </a:r>
            <a:r>
              <a:rPr lang="en-US" altLang="ja-JP" sz="2800" dirty="0" smtClean="0"/>
              <a:t>D</a:t>
            </a:r>
            <a:r>
              <a:rPr lang="en-US" altLang="ja-JP" sz="2800" baseline="30000" dirty="0"/>
              <a:t>+</a:t>
            </a:r>
            <a:r>
              <a:rPr lang="en-US" altLang="ja-JP" sz="2800" dirty="0" smtClean="0"/>
              <a:t> + HD </a:t>
            </a:r>
            <a:r>
              <a:rPr lang="ja-JP" altLang="en-US" sz="2800" dirty="0" smtClean="0"/>
              <a:t>→ </a:t>
            </a:r>
            <a:r>
              <a:rPr lang="en-US" altLang="ja-JP" sz="2800" dirty="0" smtClean="0">
                <a:solidFill>
                  <a:srgbClr val="FF0000"/>
                </a:solidFill>
              </a:rPr>
              <a:t>D</a:t>
            </a:r>
            <a:r>
              <a:rPr lang="en-US" altLang="ja-JP" sz="2800" baseline="-25000" dirty="0" smtClean="0">
                <a:solidFill>
                  <a:srgbClr val="FF0000"/>
                </a:solidFill>
              </a:rPr>
              <a:t>2</a:t>
            </a:r>
            <a:r>
              <a:rPr lang="en-US" altLang="ja-JP" sz="2800" dirty="0" smtClean="0">
                <a:solidFill>
                  <a:srgbClr val="FF0000"/>
                </a:solidFill>
              </a:rPr>
              <a:t>H</a:t>
            </a:r>
            <a:r>
              <a:rPr lang="en-US" altLang="ja-JP" sz="2800" baseline="30000" dirty="0" smtClean="0">
                <a:solidFill>
                  <a:srgbClr val="FF0000"/>
                </a:solidFill>
              </a:rPr>
              <a:t>+</a:t>
            </a:r>
            <a:r>
              <a:rPr lang="en-US" altLang="ja-JP" sz="2800" baseline="30000" dirty="0" smtClean="0"/>
              <a:t> </a:t>
            </a:r>
            <a:r>
              <a:rPr lang="en-US" altLang="ja-JP" sz="2800" dirty="0" smtClean="0"/>
              <a:t> + H</a:t>
            </a:r>
            <a:r>
              <a:rPr lang="en-US" altLang="ja-JP" sz="2800" baseline="-25000" dirty="0" smtClean="0"/>
              <a:t>2</a:t>
            </a:r>
            <a:r>
              <a:rPr lang="en-US" altLang="ja-JP" sz="2800" dirty="0" smtClean="0"/>
              <a:t>  </a:t>
            </a:r>
          </a:p>
          <a:p>
            <a:r>
              <a:rPr lang="en-US" altLang="ja-JP" sz="2800" dirty="0"/>
              <a:t> </a:t>
            </a:r>
            <a:r>
              <a:rPr lang="en-US" altLang="ja-JP" sz="2800" dirty="0" smtClean="0"/>
              <a:t>        D</a:t>
            </a:r>
            <a:r>
              <a:rPr lang="en-US" altLang="ja-JP" sz="2800" baseline="-25000" dirty="0" smtClean="0"/>
              <a:t>2</a:t>
            </a:r>
            <a:r>
              <a:rPr lang="en-US" altLang="ja-JP" sz="2800" dirty="0" smtClean="0"/>
              <a:t>H</a:t>
            </a:r>
            <a:r>
              <a:rPr lang="en-US" altLang="ja-JP" sz="2800" baseline="30000" dirty="0"/>
              <a:t>+</a:t>
            </a:r>
            <a:r>
              <a:rPr lang="en-US" altLang="ja-JP" sz="2800" dirty="0" smtClean="0"/>
              <a:t> + HD </a:t>
            </a:r>
            <a:r>
              <a:rPr lang="ja-JP" altLang="en-US" sz="2800" dirty="0" smtClean="0"/>
              <a:t>→ </a:t>
            </a:r>
            <a:r>
              <a:rPr lang="en-US" altLang="ja-JP" sz="2800" dirty="0" smtClean="0">
                <a:solidFill>
                  <a:srgbClr val="FF0000"/>
                </a:solidFill>
              </a:rPr>
              <a:t>D</a:t>
            </a:r>
            <a:r>
              <a:rPr lang="en-US" altLang="ja-JP" sz="2800" baseline="-25000" dirty="0" smtClean="0">
                <a:solidFill>
                  <a:srgbClr val="FF0000"/>
                </a:solidFill>
              </a:rPr>
              <a:t>3</a:t>
            </a:r>
            <a:r>
              <a:rPr lang="en-US" altLang="ja-JP" sz="2800" baseline="30000" dirty="0" smtClean="0">
                <a:solidFill>
                  <a:srgbClr val="FF0000"/>
                </a:solidFill>
              </a:rPr>
              <a:t>+</a:t>
            </a:r>
            <a:r>
              <a:rPr lang="en-US" altLang="ja-JP" sz="2800" dirty="0" smtClean="0"/>
              <a:t> + H</a:t>
            </a:r>
            <a:r>
              <a:rPr lang="en-US" altLang="ja-JP" sz="2800" baseline="-25000" dirty="0" smtClean="0"/>
              <a:t>2</a:t>
            </a:r>
          </a:p>
          <a:p>
            <a:r>
              <a:rPr lang="en-US" altLang="ja-JP" sz="2800" dirty="0" smtClean="0">
                <a:solidFill>
                  <a:srgbClr val="0000FF"/>
                </a:solidFill>
              </a:rPr>
              <a:t>Tracer of Onset of Star Formation</a:t>
            </a:r>
          </a:p>
          <a:p>
            <a:r>
              <a:rPr lang="en-US" altLang="ja-JP" sz="2800" dirty="0"/>
              <a:t> </a:t>
            </a:r>
            <a:r>
              <a:rPr lang="en-US" altLang="ja-JP" sz="2800" dirty="0" smtClean="0"/>
              <a:t>    H</a:t>
            </a:r>
            <a:r>
              <a:rPr lang="en-US" altLang="ja-JP" sz="2800" baseline="-25000" dirty="0" smtClean="0"/>
              <a:t>2</a:t>
            </a:r>
            <a:r>
              <a:rPr lang="en-US" altLang="ja-JP" sz="2800" dirty="0" smtClean="0"/>
              <a:t>D</a:t>
            </a:r>
            <a:r>
              <a:rPr lang="en-US" altLang="ja-JP" sz="2800" baseline="30000" dirty="0"/>
              <a:t>+ </a:t>
            </a:r>
            <a:r>
              <a:rPr lang="en-US" altLang="ja-JP" sz="2800" dirty="0" smtClean="0"/>
              <a:t> + CO </a:t>
            </a:r>
            <a:r>
              <a:rPr lang="ja-JP" altLang="en-US" sz="2800" dirty="0" smtClean="0"/>
              <a:t>→　</a:t>
            </a:r>
            <a:r>
              <a:rPr lang="en-US" altLang="ja-JP" sz="2800" dirty="0" smtClean="0"/>
              <a:t>HD + HCO</a:t>
            </a:r>
            <a:r>
              <a:rPr lang="en-US" altLang="ja-JP" sz="2800" baseline="30000" dirty="0" smtClean="0"/>
              <a:t>+</a:t>
            </a:r>
          </a:p>
          <a:p>
            <a:r>
              <a:rPr lang="en-US" altLang="ja-JP" sz="2800" dirty="0"/>
              <a:t> </a:t>
            </a:r>
            <a:r>
              <a:rPr lang="en-US" altLang="ja-JP" sz="2800" dirty="0" smtClean="0"/>
              <a:t>    Evaporation of CO destroys H</a:t>
            </a:r>
            <a:r>
              <a:rPr lang="en-US" altLang="ja-JP" sz="2800" baseline="-25000" dirty="0" smtClean="0"/>
              <a:t>2</a:t>
            </a:r>
            <a:r>
              <a:rPr lang="en-US" altLang="ja-JP" sz="2800" dirty="0" smtClean="0"/>
              <a:t>D</a:t>
            </a:r>
            <a:r>
              <a:rPr lang="en-US" altLang="ja-JP" sz="2800" baseline="30000" dirty="0" smtClean="0"/>
              <a:t>+</a:t>
            </a:r>
          </a:p>
        </p:txBody>
      </p:sp>
      <p:sp>
        <p:nvSpPr>
          <p:cNvPr id="5" name="テキスト ボックス 4"/>
          <p:cNvSpPr txBox="1"/>
          <p:nvPr/>
        </p:nvSpPr>
        <p:spPr>
          <a:xfrm>
            <a:off x="1379499" y="5582472"/>
            <a:ext cx="6126046" cy="461665"/>
          </a:xfrm>
          <a:prstGeom prst="rect">
            <a:avLst/>
          </a:prstGeom>
          <a:noFill/>
        </p:spPr>
        <p:txBody>
          <a:bodyPr wrap="none" rtlCol="0">
            <a:spAutoFit/>
          </a:bodyPr>
          <a:lstStyle/>
          <a:p>
            <a:r>
              <a:rPr lang="en-US" altLang="ja-JP" sz="2400" dirty="0" smtClean="0">
                <a:solidFill>
                  <a:srgbClr val="0000FF"/>
                </a:solidFill>
              </a:rPr>
              <a:t>Tracer of star formation history in the universe? </a:t>
            </a:r>
            <a:endParaRPr kumimoji="1" lang="ja-JP" altLang="en-US" sz="2400" dirty="0">
              <a:solidFill>
                <a:srgbClr val="0000FF"/>
              </a:solidFill>
            </a:endParaRPr>
          </a:p>
        </p:txBody>
      </p:sp>
      <p:sp>
        <p:nvSpPr>
          <p:cNvPr id="6" name="テキスト ボックス 5"/>
          <p:cNvSpPr txBox="1"/>
          <p:nvPr/>
        </p:nvSpPr>
        <p:spPr>
          <a:xfrm>
            <a:off x="2287447" y="5967625"/>
            <a:ext cx="3942105" cy="646331"/>
          </a:xfrm>
          <a:prstGeom prst="rect">
            <a:avLst/>
          </a:prstGeom>
          <a:noFill/>
        </p:spPr>
        <p:txBody>
          <a:bodyPr wrap="none" rtlCol="0">
            <a:spAutoFit/>
          </a:bodyPr>
          <a:lstStyle/>
          <a:p>
            <a:r>
              <a:rPr kumimoji="1" lang="en-US" altLang="ja-JP" dirty="0" smtClean="0"/>
              <a:t>- Element produced </a:t>
            </a:r>
            <a:r>
              <a:rPr lang="en-US" altLang="ja-JP" dirty="0" smtClean="0"/>
              <a:t>only in the big bang</a:t>
            </a:r>
            <a:endParaRPr kumimoji="1" lang="en-US" altLang="ja-JP" dirty="0" smtClean="0"/>
          </a:p>
          <a:p>
            <a:r>
              <a:rPr kumimoji="1" lang="en-US" altLang="ja-JP" dirty="0" smtClean="0"/>
              <a:t>- Consumption by nuclear fusion in stars </a:t>
            </a:r>
            <a:endParaRPr kumimoji="1" lang="ja-JP" altLang="en-US" dirty="0"/>
          </a:p>
        </p:txBody>
      </p:sp>
    </p:spTree>
    <p:extLst>
      <p:ext uri="{BB962C8B-B14F-4D97-AF65-F5344CB8AC3E}">
        <p14:creationId xmlns:p14="http://schemas.microsoft.com/office/powerpoint/2010/main" val="416727765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t="1891" b="1787"/>
          <a:stretch>
            <a:fillRect/>
          </a:stretch>
        </p:blipFill>
        <p:spPr bwMode="auto">
          <a:xfrm>
            <a:off x="171449" y="2629149"/>
            <a:ext cx="8305801" cy="422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sp>
        <p:nvSpPr>
          <p:cNvPr id="12293" name="Text Box 9"/>
          <p:cNvSpPr txBox="1">
            <a:spLocks noChangeArrowheads="1"/>
          </p:cNvSpPr>
          <p:nvPr/>
        </p:nvSpPr>
        <p:spPr bwMode="auto">
          <a:xfrm>
            <a:off x="1122363" y="730250"/>
            <a:ext cx="5602287"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defTabSz="914400" eaLnBrk="1" fontAlgn="base" hangingPunct="1">
              <a:spcBef>
                <a:spcPct val="0"/>
              </a:spcBef>
              <a:spcAft>
                <a:spcPct val="0"/>
              </a:spcAft>
            </a:pPr>
            <a:r>
              <a:rPr lang="en-US" altLang="ja-JP" sz="2800" dirty="0" smtClean="0">
                <a:solidFill>
                  <a:srgbClr val="FFFFFF"/>
                </a:solidFill>
              </a:rPr>
              <a:t>Line Survey in Orion KL with Herschel HIFI</a:t>
            </a:r>
          </a:p>
          <a:p>
            <a:pPr defTabSz="914400" eaLnBrk="1" fontAlgn="base" hangingPunct="1">
              <a:spcBef>
                <a:spcPct val="0"/>
              </a:spcBef>
              <a:spcAft>
                <a:spcPct val="0"/>
              </a:spcAft>
            </a:pPr>
            <a:r>
              <a:rPr lang="en-US" altLang="ja-JP" sz="1200" dirty="0" smtClean="0">
                <a:solidFill>
                  <a:srgbClr val="FFFFFF"/>
                </a:solidFill>
              </a:rPr>
              <a:t> </a:t>
            </a:r>
          </a:p>
          <a:p>
            <a:pPr defTabSz="914400" eaLnBrk="1" fontAlgn="base" hangingPunct="1">
              <a:spcBef>
                <a:spcPct val="0"/>
              </a:spcBef>
              <a:spcAft>
                <a:spcPct val="0"/>
              </a:spcAft>
            </a:pPr>
            <a:r>
              <a:rPr lang="en-US" altLang="ja-JP" sz="2400" dirty="0" smtClean="0">
                <a:solidFill>
                  <a:srgbClr val="FFFFFF"/>
                </a:solidFill>
              </a:rPr>
              <a:t>    Bergin et al. (2010</a:t>
            </a:r>
            <a:r>
              <a:rPr lang="ja-JP" altLang="en-US" sz="2400" dirty="0" smtClean="0">
                <a:solidFill>
                  <a:srgbClr val="FFFFFF"/>
                </a:solidFill>
              </a:rPr>
              <a:t>）</a:t>
            </a:r>
          </a:p>
        </p:txBody>
      </p:sp>
      <p:pic>
        <p:nvPicPr>
          <p:cNvPr id="6" name="図 15" descr="herschel-space-telescope-es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025" y="0"/>
            <a:ext cx="2847975" cy="402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006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018" y="3573016"/>
            <a:ext cx="4589964"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026194" y="5733256"/>
            <a:ext cx="1965025" cy="369332"/>
          </a:xfrm>
          <a:prstGeom prst="rect">
            <a:avLst/>
          </a:prstGeom>
          <a:noFill/>
        </p:spPr>
        <p:txBody>
          <a:bodyPr wrap="none" rtlCol="0">
            <a:spAutoFit/>
          </a:bodyPr>
          <a:lstStyle/>
          <a:p>
            <a:r>
              <a:rPr lang="en-US" altLang="ja-JP" dirty="0" smtClean="0"/>
              <a:t>Neufeld et al. 2012</a:t>
            </a:r>
            <a:endParaRPr kumimoji="1" lang="ja-JP" alt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91" y="1864170"/>
            <a:ext cx="4062885" cy="443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025852" y="1270500"/>
            <a:ext cx="2741584" cy="646331"/>
          </a:xfrm>
          <a:prstGeom prst="rect">
            <a:avLst/>
          </a:prstGeom>
          <a:noFill/>
        </p:spPr>
        <p:txBody>
          <a:bodyPr wrap="none" rtlCol="0">
            <a:spAutoFit/>
          </a:bodyPr>
          <a:lstStyle/>
          <a:p>
            <a:r>
              <a:rPr kumimoji="1" lang="en-US" altLang="ja-JP" dirty="0" smtClean="0"/>
              <a:t>Perez-</a:t>
            </a:r>
            <a:r>
              <a:rPr kumimoji="1" lang="en-US" altLang="ja-JP" dirty="0" err="1" smtClean="0"/>
              <a:t>Beaupuits</a:t>
            </a:r>
            <a:r>
              <a:rPr kumimoji="1" lang="en-US" altLang="ja-JP" dirty="0" smtClean="0"/>
              <a:t> et al. 2012</a:t>
            </a:r>
          </a:p>
          <a:p>
            <a:r>
              <a:rPr lang="en-US" altLang="ja-JP" dirty="0" smtClean="0"/>
              <a:t>M17SW</a:t>
            </a:r>
            <a:endParaRPr kumimoji="1" lang="ja-JP" altLang="en-US" dirty="0"/>
          </a:p>
        </p:txBody>
      </p:sp>
      <p:sp>
        <p:nvSpPr>
          <p:cNvPr id="6" name="テキスト ボックス 5"/>
          <p:cNvSpPr txBox="1"/>
          <p:nvPr/>
        </p:nvSpPr>
        <p:spPr>
          <a:xfrm>
            <a:off x="2956138" y="404664"/>
            <a:ext cx="3745577" cy="646331"/>
          </a:xfrm>
          <a:prstGeom prst="rect">
            <a:avLst/>
          </a:prstGeom>
          <a:noFill/>
        </p:spPr>
        <p:txBody>
          <a:bodyPr wrap="none" rtlCol="0">
            <a:spAutoFit/>
          </a:bodyPr>
          <a:lstStyle/>
          <a:p>
            <a:r>
              <a:rPr kumimoji="1" lang="en-US" altLang="ja-JP" sz="3600" dirty="0" smtClean="0"/>
              <a:t>SOFIA in Operation</a:t>
            </a:r>
            <a:endParaRPr kumimoji="1" lang="ja-JP" altLang="en-US" sz="3600" dirty="0"/>
          </a:p>
        </p:txBody>
      </p:sp>
      <p:pic>
        <p:nvPicPr>
          <p:cNvPr id="1032" name="Picture 8" descr="With the large door over its 2.5-meter German-built telescope wide open, NASA’s Stratospheric Observatory for Infrared Astronomy 747SP aircraft soars over Southern California’s high desert during a test flight in 2010 in preparation for its Early Science miss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167" y="1412776"/>
            <a:ext cx="4822833" cy="189548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221940" y="3913892"/>
            <a:ext cx="574196" cy="523220"/>
          </a:xfrm>
          <a:prstGeom prst="rect">
            <a:avLst/>
          </a:prstGeom>
          <a:noFill/>
        </p:spPr>
        <p:txBody>
          <a:bodyPr wrap="none" rtlCol="0">
            <a:spAutoFit/>
          </a:bodyPr>
          <a:lstStyle/>
          <a:p>
            <a:r>
              <a:rPr kumimoji="1" lang="en-US" altLang="ja-JP" sz="2800" dirty="0" smtClean="0"/>
              <a:t>SH</a:t>
            </a:r>
            <a:endParaRPr kumimoji="1" lang="ja-JP" altLang="en-US" sz="2800" dirty="0"/>
          </a:p>
        </p:txBody>
      </p:sp>
    </p:spTree>
    <p:extLst>
      <p:ext uri="{BB962C8B-B14F-4D97-AF65-F5344CB8AC3E}">
        <p14:creationId xmlns:p14="http://schemas.microsoft.com/office/powerpoint/2010/main" val="5317563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Suzuki1992_CCH_NH3.png"/>
          <p:cNvPicPr>
            <a:picLocks noChangeAspect="1"/>
          </p:cNvPicPr>
          <p:nvPr/>
        </p:nvPicPr>
        <p:blipFill>
          <a:blip r:embed="rId2"/>
          <a:stretch>
            <a:fillRect/>
          </a:stretch>
        </p:blipFill>
        <p:spPr>
          <a:xfrm>
            <a:off x="4174254" y="4013671"/>
            <a:ext cx="2529205" cy="2471420"/>
          </a:xfrm>
          <a:prstGeom prst="rect">
            <a:avLst/>
          </a:prstGeom>
        </p:spPr>
      </p:pic>
      <p:pic>
        <p:nvPicPr>
          <p:cNvPr id="13" name="図 12" descr="1992ApJ___394__539H.png"/>
          <p:cNvPicPr>
            <a:picLocks noChangeAspect="1"/>
          </p:cNvPicPr>
          <p:nvPr/>
        </p:nvPicPr>
        <p:blipFill>
          <a:blip r:embed="rId3"/>
          <a:stretch>
            <a:fillRect/>
          </a:stretch>
        </p:blipFill>
        <p:spPr>
          <a:xfrm>
            <a:off x="1447214" y="783993"/>
            <a:ext cx="5829446" cy="2973018"/>
          </a:xfrm>
          <a:prstGeom prst="rect">
            <a:avLst/>
          </a:prstGeom>
        </p:spPr>
      </p:pic>
      <p:pic>
        <p:nvPicPr>
          <p:cNvPr id="12" name="図 11" descr="Suzuki+1992(ApJ_392_551).png"/>
          <p:cNvPicPr>
            <a:picLocks noChangeAspect="1"/>
          </p:cNvPicPr>
          <p:nvPr/>
        </p:nvPicPr>
        <p:blipFill>
          <a:blip r:embed="rId4"/>
          <a:stretch>
            <a:fillRect/>
          </a:stretch>
        </p:blipFill>
        <p:spPr>
          <a:xfrm>
            <a:off x="6825527" y="3565223"/>
            <a:ext cx="2228877" cy="2907943"/>
          </a:xfrm>
          <a:prstGeom prst="rect">
            <a:avLst/>
          </a:prstGeom>
        </p:spPr>
      </p:pic>
      <p:sp>
        <p:nvSpPr>
          <p:cNvPr id="2" name="タイトル 1"/>
          <p:cNvSpPr>
            <a:spLocks noGrp="1"/>
          </p:cNvSpPr>
          <p:nvPr>
            <p:ph type="title"/>
          </p:nvPr>
        </p:nvSpPr>
        <p:spPr>
          <a:xfrm>
            <a:off x="457200" y="-15442"/>
            <a:ext cx="8229600" cy="775916"/>
          </a:xfrm>
        </p:spPr>
        <p:txBody>
          <a:bodyPr>
            <a:normAutofit/>
          </a:bodyPr>
          <a:lstStyle/>
          <a:p>
            <a:r>
              <a:rPr lang="en-US" altLang="ja-JP" sz="3200" dirty="0" smtClean="0"/>
              <a:t>Chemical Evolution of Molecular Cloud Cores</a:t>
            </a:r>
            <a:endParaRPr lang="ja-JP" altLang="en-US" sz="3200" dirty="0"/>
          </a:p>
        </p:txBody>
      </p:sp>
      <p:sp>
        <p:nvSpPr>
          <p:cNvPr id="4" name="テキスト ボックス 3"/>
          <p:cNvSpPr txBox="1"/>
          <p:nvPr/>
        </p:nvSpPr>
        <p:spPr>
          <a:xfrm>
            <a:off x="30798" y="4061772"/>
            <a:ext cx="4322066" cy="461665"/>
          </a:xfrm>
          <a:prstGeom prst="rect">
            <a:avLst/>
          </a:prstGeom>
          <a:effectLst/>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sz="2400" dirty="0" smtClean="0">
                <a:solidFill>
                  <a:srgbClr val="0000FF"/>
                </a:solidFill>
              </a:rPr>
              <a:t>Chemical difference </a:t>
            </a:r>
            <a:r>
              <a:rPr lang="en-US" altLang="ja-JP" sz="2400" dirty="0" smtClean="0">
                <a:solidFill>
                  <a:srgbClr val="0000FF"/>
                </a:solidFill>
              </a:rPr>
              <a:t>among</a:t>
            </a:r>
            <a:r>
              <a:rPr kumimoji="1" lang="en-US" altLang="ja-JP" sz="2400" dirty="0" smtClean="0">
                <a:solidFill>
                  <a:srgbClr val="0000FF"/>
                </a:solidFill>
              </a:rPr>
              <a:t> cores</a:t>
            </a:r>
            <a:endParaRPr kumimoji="1" lang="ja-JP" altLang="en-US" sz="2400" dirty="0">
              <a:solidFill>
                <a:srgbClr val="0000FF"/>
              </a:solidFill>
            </a:endParaRPr>
          </a:p>
        </p:txBody>
      </p:sp>
      <p:sp>
        <p:nvSpPr>
          <p:cNvPr id="7" name="テキスト ボックス 6"/>
          <p:cNvSpPr txBox="1"/>
          <p:nvPr/>
        </p:nvSpPr>
        <p:spPr>
          <a:xfrm>
            <a:off x="422798" y="5408659"/>
            <a:ext cx="3327178" cy="400110"/>
          </a:xfrm>
          <a:prstGeom prst="rect">
            <a:avLst/>
          </a:prstGeom>
          <a:noFill/>
        </p:spPr>
        <p:txBody>
          <a:bodyPr wrap="none" rtlCol="0">
            <a:spAutoFit/>
          </a:bodyPr>
          <a:lstStyle/>
          <a:p>
            <a:r>
              <a:rPr lang="en-US" altLang="ja-JP" sz="2000" b="1" dirty="0" smtClean="0">
                <a:solidFill>
                  <a:srgbClr val="FF6600"/>
                </a:solidFill>
              </a:rPr>
              <a:t>Successful c</a:t>
            </a:r>
            <a:r>
              <a:rPr kumimoji="1" lang="en-US" altLang="ja-JP" sz="2000" b="1" dirty="0" smtClean="0">
                <a:solidFill>
                  <a:srgbClr val="FF6600"/>
                </a:solidFill>
              </a:rPr>
              <a:t>hemical modeling</a:t>
            </a:r>
            <a:endParaRPr kumimoji="1" lang="ja-JP" altLang="en-US" sz="2000" b="1" dirty="0">
              <a:solidFill>
                <a:srgbClr val="FF6600"/>
              </a:solidFill>
            </a:endParaRPr>
          </a:p>
        </p:txBody>
      </p:sp>
      <p:sp>
        <p:nvSpPr>
          <p:cNvPr id="8" name="テキスト ボックス 7"/>
          <p:cNvSpPr txBox="1"/>
          <p:nvPr/>
        </p:nvSpPr>
        <p:spPr>
          <a:xfrm>
            <a:off x="757008" y="6169387"/>
            <a:ext cx="2630949" cy="461665"/>
          </a:xfrm>
          <a:prstGeom prst="rect">
            <a:avLst/>
          </a:prstGeom>
          <a:effectLst/>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en-US" altLang="ja-JP" sz="2400" b="1" dirty="0" smtClean="0">
                <a:solidFill>
                  <a:schemeClr val="bg1"/>
                </a:solidFill>
              </a:rPr>
              <a:t>Chemical evolution</a:t>
            </a:r>
            <a:endParaRPr kumimoji="1" lang="ja-JP" altLang="en-US" sz="2400" b="1" dirty="0">
              <a:solidFill>
                <a:schemeClr val="bg1"/>
              </a:solidFill>
            </a:endParaRPr>
          </a:p>
        </p:txBody>
      </p:sp>
      <p:sp>
        <p:nvSpPr>
          <p:cNvPr id="9" name="下矢印 8"/>
          <p:cNvSpPr/>
          <p:nvPr/>
        </p:nvSpPr>
        <p:spPr>
          <a:xfrm>
            <a:off x="1693464" y="5808769"/>
            <a:ext cx="740508" cy="305738"/>
          </a:xfrm>
          <a:prstGeom prst="downArrow">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267237" y="6449646"/>
            <a:ext cx="1818527" cy="369332"/>
          </a:xfrm>
          <a:prstGeom prst="rect">
            <a:avLst/>
          </a:prstGeom>
        </p:spPr>
        <p:txBody>
          <a:bodyPr wrap="none">
            <a:spAutoFit/>
          </a:bodyPr>
          <a:lstStyle/>
          <a:p>
            <a:r>
              <a:rPr lang="en-US" altLang="ja-JP" dirty="0" smtClean="0"/>
              <a:t>Suzuki et al. 1992</a:t>
            </a:r>
            <a:endParaRPr lang="ja-JP" altLang="en-US" dirty="0"/>
          </a:p>
        </p:txBody>
      </p:sp>
      <p:sp>
        <p:nvSpPr>
          <p:cNvPr id="14" name="正方形/長方形 13"/>
          <p:cNvSpPr/>
          <p:nvPr/>
        </p:nvSpPr>
        <p:spPr>
          <a:xfrm>
            <a:off x="7159903" y="2963776"/>
            <a:ext cx="2054657" cy="369332"/>
          </a:xfrm>
          <a:prstGeom prst="rect">
            <a:avLst/>
          </a:prstGeom>
        </p:spPr>
        <p:txBody>
          <a:bodyPr wrap="none">
            <a:spAutoFit/>
          </a:bodyPr>
          <a:lstStyle/>
          <a:p>
            <a:r>
              <a:rPr lang="en-US" altLang="ja-JP" dirty="0" err="1" smtClean="0"/>
              <a:t>Hirashita</a:t>
            </a:r>
            <a:r>
              <a:rPr lang="en-US" altLang="ja-JP" dirty="0" smtClean="0"/>
              <a:t> et al. 1992</a:t>
            </a:r>
            <a:endParaRPr lang="ja-JP" altLang="en-US" dirty="0"/>
          </a:p>
        </p:txBody>
      </p:sp>
      <p:cxnSp>
        <p:nvCxnSpPr>
          <p:cNvPr id="16" name="直線矢印コネクタ 15"/>
          <p:cNvCxnSpPr/>
          <p:nvPr/>
        </p:nvCxnSpPr>
        <p:spPr>
          <a:xfrm rot="5400000">
            <a:off x="4950749" y="1407290"/>
            <a:ext cx="1324952" cy="987799"/>
          </a:xfrm>
          <a:prstGeom prst="straightConnector1">
            <a:avLst/>
          </a:prstGeom>
          <a:ln w="3810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4721083" y="2563666"/>
            <a:ext cx="1386042" cy="400110"/>
          </a:xfrm>
          <a:prstGeom prst="rect">
            <a:avLst/>
          </a:prstGeom>
          <a:noFill/>
        </p:spPr>
        <p:txBody>
          <a:bodyPr wrap="none" rtlCol="0">
            <a:spAutoFit/>
          </a:bodyPr>
          <a:lstStyle/>
          <a:p>
            <a:r>
              <a:rPr lang="en-US" altLang="ja-JP" sz="2000" dirty="0" smtClean="0">
                <a:solidFill>
                  <a:srgbClr val="FF0000"/>
                </a:solidFill>
              </a:rPr>
              <a:t>Early-phase</a:t>
            </a:r>
            <a:endParaRPr kumimoji="1" lang="ja-JP" altLang="en-US" sz="2000" dirty="0">
              <a:solidFill>
                <a:srgbClr val="FF0000"/>
              </a:solidFill>
            </a:endParaRPr>
          </a:p>
        </p:txBody>
      </p:sp>
      <p:sp>
        <p:nvSpPr>
          <p:cNvPr id="18" name="テキスト ボックス 17"/>
          <p:cNvSpPr txBox="1"/>
          <p:nvPr/>
        </p:nvSpPr>
        <p:spPr>
          <a:xfrm>
            <a:off x="4703805" y="1038658"/>
            <a:ext cx="1322548" cy="400110"/>
          </a:xfrm>
          <a:prstGeom prst="rect">
            <a:avLst/>
          </a:prstGeom>
          <a:noFill/>
        </p:spPr>
        <p:txBody>
          <a:bodyPr wrap="none" rtlCol="0">
            <a:spAutoFit/>
          </a:bodyPr>
          <a:lstStyle/>
          <a:p>
            <a:r>
              <a:rPr lang="en-US" altLang="ja-JP" sz="2000" dirty="0" smtClean="0">
                <a:solidFill>
                  <a:srgbClr val="FF0000"/>
                </a:solidFill>
              </a:rPr>
              <a:t>Late-phase</a:t>
            </a:r>
            <a:endParaRPr kumimoji="1" lang="ja-JP" altLang="en-US" sz="2000" dirty="0">
              <a:solidFill>
                <a:srgbClr val="FF0000"/>
              </a:solidFill>
            </a:endParaRPr>
          </a:p>
        </p:txBody>
      </p:sp>
      <p:sp>
        <p:nvSpPr>
          <p:cNvPr id="20" name="正方形/長方形 19"/>
          <p:cNvSpPr/>
          <p:nvPr/>
        </p:nvSpPr>
        <p:spPr>
          <a:xfrm>
            <a:off x="543440" y="824088"/>
            <a:ext cx="1150024" cy="523220"/>
          </a:xfrm>
          <a:prstGeom prst="rect">
            <a:avLst/>
          </a:prstGeom>
        </p:spPr>
        <p:txBody>
          <a:bodyPr wrap="none">
            <a:spAutoFit/>
          </a:bodyPr>
          <a:lstStyle/>
          <a:p>
            <a:r>
              <a:rPr lang="en-US" altLang="ja-JP" sz="2800" dirty="0" smtClean="0"/>
              <a:t>TMC-1</a:t>
            </a:r>
            <a:endParaRPr lang="ja-JP" altLang="en-US" sz="2800" dirty="0"/>
          </a:p>
        </p:txBody>
      </p:sp>
      <p:sp>
        <p:nvSpPr>
          <p:cNvPr id="21" name="テキスト ボックス 20"/>
          <p:cNvSpPr txBox="1"/>
          <p:nvPr/>
        </p:nvSpPr>
        <p:spPr>
          <a:xfrm>
            <a:off x="457200" y="4495787"/>
            <a:ext cx="3278361" cy="369332"/>
          </a:xfrm>
          <a:prstGeom prst="rect">
            <a:avLst/>
          </a:prstGeom>
          <a:noFill/>
        </p:spPr>
        <p:txBody>
          <a:bodyPr wrap="none" rtlCol="0">
            <a:spAutoFit/>
          </a:bodyPr>
          <a:lstStyle/>
          <a:p>
            <a:r>
              <a:rPr kumimoji="1" lang="en-US" altLang="ja-JP" dirty="0" smtClean="0"/>
              <a:t>Starless Cores: </a:t>
            </a:r>
            <a:r>
              <a:rPr lang="en-US" altLang="ja-JP" dirty="0" smtClean="0"/>
              <a:t>high CCS, low NH</a:t>
            </a:r>
            <a:r>
              <a:rPr lang="en-US" altLang="ja-JP" baseline="-25000" dirty="0" smtClean="0"/>
              <a:t>3</a:t>
            </a:r>
            <a:endParaRPr kumimoji="1" lang="ja-JP" altLang="en-US" baseline="-25000" dirty="0"/>
          </a:p>
        </p:txBody>
      </p:sp>
      <p:sp>
        <p:nvSpPr>
          <p:cNvPr id="23" name="テキスト ボックス 22"/>
          <p:cNvSpPr txBox="1"/>
          <p:nvPr/>
        </p:nvSpPr>
        <p:spPr>
          <a:xfrm>
            <a:off x="762960" y="4865119"/>
            <a:ext cx="2985087" cy="369332"/>
          </a:xfrm>
          <a:prstGeom prst="rect">
            <a:avLst/>
          </a:prstGeom>
          <a:noFill/>
        </p:spPr>
        <p:txBody>
          <a:bodyPr wrap="none" rtlCol="0">
            <a:spAutoFit/>
          </a:bodyPr>
          <a:lstStyle/>
          <a:p>
            <a:r>
              <a:rPr lang="en-US" altLang="ja-JP" dirty="0" err="1" smtClean="0"/>
              <a:t>Protostars</a:t>
            </a:r>
            <a:r>
              <a:rPr lang="en-US" altLang="ja-JP" dirty="0" smtClean="0"/>
              <a:t> : low CCS, high NH</a:t>
            </a:r>
            <a:r>
              <a:rPr lang="en-US" altLang="ja-JP" baseline="-25000" dirty="0" smtClean="0"/>
              <a:t>3</a:t>
            </a:r>
            <a:endParaRPr kumimoji="1" lang="ja-JP" altLang="en-US" baseline="-25000"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365483" y="391179"/>
            <a:ext cx="6413034" cy="523220"/>
          </a:xfrm>
          <a:prstGeom prst="rect">
            <a:avLst/>
          </a:prstGeom>
          <a:noFill/>
        </p:spPr>
        <p:txBody>
          <a:bodyPr wrap="none" rtlCol="0">
            <a:spAutoFit/>
          </a:bodyPr>
          <a:lstStyle/>
          <a:p>
            <a:r>
              <a:rPr lang="en-US" altLang="ja-JP" sz="2800" dirty="0" smtClean="0"/>
              <a:t>Atmospheric Transparency in the THz Band</a:t>
            </a:r>
            <a:endParaRPr lang="ja-JP" altLang="en-US" sz="2800" dirty="0">
              <a:solidFill>
                <a:prstClr val="black"/>
              </a:solidFill>
            </a:endParaRPr>
          </a:p>
        </p:txBody>
      </p:sp>
      <p:pic>
        <p:nvPicPr>
          <p:cNvPr id="4" name="図 3" descr="ATM_Trans_PWV.png"/>
          <p:cNvPicPr>
            <a:picLocks noChangeAspect="1"/>
          </p:cNvPicPr>
          <p:nvPr/>
        </p:nvPicPr>
        <p:blipFill>
          <a:blip r:embed="rId3"/>
          <a:stretch>
            <a:fillRect/>
          </a:stretch>
        </p:blipFill>
        <p:spPr>
          <a:xfrm>
            <a:off x="530222" y="1044979"/>
            <a:ext cx="7976694" cy="5584784"/>
          </a:xfrm>
          <a:prstGeom prst="rect">
            <a:avLst/>
          </a:prstGeom>
        </p:spPr>
      </p:pic>
    </p:spTree>
    <p:extLst>
      <p:ext uri="{BB962C8B-B14F-4D97-AF65-F5344CB8AC3E}">
        <p14:creationId xmlns:p14="http://schemas.microsoft.com/office/powerpoint/2010/main" val="5892467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67544" y="285076"/>
            <a:ext cx="8229600" cy="1143000"/>
          </a:xfrm>
        </p:spPr>
        <p:txBody>
          <a:bodyPr/>
          <a:lstStyle/>
          <a:p>
            <a:pPr eaLnBrk="1" hangingPunct="1"/>
            <a:r>
              <a:rPr lang="en-US" altLang="ja-JP" sz="3200" dirty="0" smtClean="0">
                <a:solidFill>
                  <a:srgbClr val="000000"/>
                </a:solidFill>
              </a:rPr>
              <a:t>Main Targets in the 1.3-1.5 THz Band </a:t>
            </a:r>
            <a:br>
              <a:rPr lang="en-US" altLang="ja-JP" sz="3200" dirty="0" smtClean="0">
                <a:solidFill>
                  <a:srgbClr val="000000"/>
                </a:solidFill>
              </a:rPr>
            </a:br>
            <a:endParaRPr lang="en-US" altLang="ja-JP" sz="3200" dirty="0" smtClean="0">
              <a:solidFill>
                <a:srgbClr val="000000"/>
              </a:solidFill>
            </a:endParaRPr>
          </a:p>
        </p:txBody>
      </p:sp>
      <p:sp>
        <p:nvSpPr>
          <p:cNvPr id="4" name="テキスト ボックス 3"/>
          <p:cNvSpPr txBox="1"/>
          <p:nvPr/>
        </p:nvSpPr>
        <p:spPr>
          <a:xfrm>
            <a:off x="1949485" y="3637892"/>
            <a:ext cx="6654286" cy="1938992"/>
          </a:xfrm>
          <a:prstGeom prst="rect">
            <a:avLst/>
          </a:prstGeom>
          <a:noFill/>
        </p:spPr>
        <p:txBody>
          <a:bodyPr wrap="none" rtlCol="0">
            <a:spAutoFit/>
          </a:bodyPr>
          <a:lstStyle/>
          <a:p>
            <a:r>
              <a:rPr lang="en-US" altLang="ja-JP" sz="2400" dirty="0" smtClean="0"/>
              <a:t>HCN</a:t>
            </a:r>
            <a:r>
              <a:rPr lang="ja-JP" altLang="en-US" sz="2400" dirty="0" smtClean="0"/>
              <a:t>　  </a:t>
            </a:r>
            <a:r>
              <a:rPr lang="en-US" altLang="ja-JP" sz="2400" i="1" dirty="0" smtClean="0"/>
              <a:t>J</a:t>
            </a:r>
            <a:r>
              <a:rPr lang="en-US" altLang="ja-JP" sz="2400" dirty="0" smtClean="0"/>
              <a:t>=17-16     1505.029 GHz    650 K    2(9) cm</a:t>
            </a:r>
            <a:r>
              <a:rPr lang="en-US" altLang="ja-JP" sz="2400" baseline="30000" dirty="0" smtClean="0"/>
              <a:t>-3</a:t>
            </a:r>
          </a:p>
          <a:p>
            <a:r>
              <a:rPr lang="en-US" altLang="ja-JP" sz="2400" dirty="0" smtClean="0"/>
              <a:t>HCO</a:t>
            </a:r>
            <a:r>
              <a:rPr lang="en-US" altLang="ja-JP" sz="2400" baseline="30000" dirty="0" smtClean="0"/>
              <a:t>+ </a:t>
            </a:r>
            <a:r>
              <a:rPr lang="en-US" altLang="ja-JP" sz="2400" dirty="0" smtClean="0"/>
              <a:t>    </a:t>
            </a:r>
            <a:r>
              <a:rPr lang="en-US" altLang="ja-JP" sz="2400" i="1" dirty="0" smtClean="0"/>
              <a:t>J</a:t>
            </a:r>
            <a:r>
              <a:rPr lang="en-US" altLang="ja-JP" sz="2400" dirty="0" smtClean="0"/>
              <a:t>=17-16     1514.583 GHz    650 K    3(8) cm</a:t>
            </a:r>
            <a:r>
              <a:rPr lang="en-US" altLang="ja-JP" sz="2400" baseline="30000" dirty="0" smtClean="0"/>
              <a:t>-3</a:t>
            </a:r>
            <a:r>
              <a:rPr lang="en-US" altLang="ja-JP" sz="2400" dirty="0" smtClean="0"/>
              <a:t>   </a:t>
            </a:r>
          </a:p>
          <a:p>
            <a:r>
              <a:rPr lang="en-US" altLang="ja-JP" sz="2400" dirty="0" smtClean="0"/>
              <a:t>              </a:t>
            </a:r>
            <a:r>
              <a:rPr lang="en-US" altLang="ja-JP" sz="2400" i="1" dirty="0" smtClean="0"/>
              <a:t>J</a:t>
            </a:r>
            <a:r>
              <a:rPr lang="en-US" altLang="ja-JP" sz="2400" dirty="0" smtClean="0"/>
              <a:t>=15-14     1336.714 GHz    510 K    2(8) cm</a:t>
            </a:r>
            <a:r>
              <a:rPr lang="en-US" altLang="ja-JP" sz="2400" baseline="30000" dirty="0" smtClean="0"/>
              <a:t>-3</a:t>
            </a:r>
            <a:endParaRPr lang="en-US" altLang="ja-JP" sz="2400" dirty="0" smtClean="0"/>
          </a:p>
          <a:p>
            <a:r>
              <a:rPr lang="en-US" altLang="ja-JP" sz="2400" dirty="0" smtClean="0"/>
              <a:t>CO         </a:t>
            </a:r>
            <a:r>
              <a:rPr lang="en-US" altLang="ja-JP" sz="2400" i="1" dirty="0" smtClean="0"/>
              <a:t>J</a:t>
            </a:r>
            <a:r>
              <a:rPr lang="en-US" altLang="ja-JP" sz="2400" dirty="0" smtClean="0"/>
              <a:t>=13-12     1496.922 GHz    350 K    2(6) cm</a:t>
            </a:r>
            <a:r>
              <a:rPr lang="en-US" altLang="ja-JP" sz="2400" baseline="30000" dirty="0" smtClean="0"/>
              <a:t>-3</a:t>
            </a:r>
            <a:endParaRPr lang="en-US" altLang="ja-JP" sz="2400" dirty="0" smtClean="0"/>
          </a:p>
          <a:p>
            <a:r>
              <a:rPr lang="en-US" altLang="ja-JP" sz="2400" dirty="0" smtClean="0"/>
              <a:t>              </a:t>
            </a:r>
            <a:r>
              <a:rPr lang="en-US" altLang="ja-JP" sz="2400" i="1" dirty="0" smtClean="0"/>
              <a:t>J</a:t>
            </a:r>
            <a:r>
              <a:rPr lang="en-US" altLang="ja-JP" sz="2400" dirty="0" smtClean="0"/>
              <a:t>=11-10     1267.014 GHz    250 K    1(6) cm</a:t>
            </a:r>
            <a:r>
              <a:rPr lang="en-US" altLang="ja-JP" sz="2400" baseline="30000" dirty="0" smtClean="0"/>
              <a:t>-3</a:t>
            </a:r>
            <a:r>
              <a:rPr lang="en-US" altLang="ja-JP" sz="2400" dirty="0" smtClean="0"/>
              <a:t>    </a:t>
            </a:r>
          </a:p>
        </p:txBody>
      </p:sp>
      <p:sp>
        <p:nvSpPr>
          <p:cNvPr id="6" name="テキスト ボックス 5"/>
          <p:cNvSpPr txBox="1"/>
          <p:nvPr/>
        </p:nvSpPr>
        <p:spPr>
          <a:xfrm>
            <a:off x="1115091" y="1555489"/>
            <a:ext cx="3766977" cy="523220"/>
          </a:xfrm>
          <a:prstGeom prst="rect">
            <a:avLst/>
          </a:prstGeom>
          <a:noFill/>
        </p:spPr>
        <p:txBody>
          <a:bodyPr wrap="none" rtlCol="0">
            <a:spAutoFit/>
          </a:bodyPr>
          <a:lstStyle/>
          <a:p>
            <a:r>
              <a:rPr lang="en-US" altLang="ja-JP" sz="2800" dirty="0" smtClean="0">
                <a:solidFill>
                  <a:srgbClr val="0000FF"/>
                </a:solidFill>
              </a:rPr>
              <a:t>Deuterium Fractionation </a:t>
            </a:r>
          </a:p>
        </p:txBody>
      </p:sp>
      <p:sp>
        <p:nvSpPr>
          <p:cNvPr id="7" name="テキスト ボックス 6"/>
          <p:cNvSpPr txBox="1"/>
          <p:nvPr/>
        </p:nvSpPr>
        <p:spPr>
          <a:xfrm>
            <a:off x="2097647" y="2133676"/>
            <a:ext cx="5151320" cy="461665"/>
          </a:xfrm>
          <a:prstGeom prst="rect">
            <a:avLst/>
          </a:prstGeom>
          <a:noFill/>
        </p:spPr>
        <p:txBody>
          <a:bodyPr wrap="none" rtlCol="0">
            <a:spAutoFit/>
          </a:bodyPr>
          <a:lstStyle/>
          <a:p>
            <a:r>
              <a:rPr lang="en-US" altLang="ja-JP" sz="2400" dirty="0" smtClean="0">
                <a:solidFill>
                  <a:srgbClr val="000000"/>
                </a:solidFill>
              </a:rPr>
              <a:t>p-H</a:t>
            </a:r>
            <a:r>
              <a:rPr lang="en-US" altLang="ja-JP" sz="2400" baseline="-25000" dirty="0" smtClean="0">
                <a:solidFill>
                  <a:srgbClr val="000000"/>
                </a:solidFill>
              </a:rPr>
              <a:t>2</a:t>
            </a:r>
            <a:r>
              <a:rPr lang="en-US" altLang="ja-JP" sz="2400" dirty="0" smtClean="0">
                <a:solidFill>
                  <a:srgbClr val="000000"/>
                </a:solidFill>
              </a:rPr>
              <a:t>D</a:t>
            </a:r>
            <a:r>
              <a:rPr lang="en-US" altLang="ja-JP" sz="2400" baseline="30000" dirty="0" smtClean="0">
                <a:solidFill>
                  <a:srgbClr val="000000"/>
                </a:solidFill>
              </a:rPr>
              <a:t>+</a:t>
            </a:r>
            <a:r>
              <a:rPr lang="en-US" altLang="ja-JP" sz="2400" dirty="0" smtClean="0">
                <a:solidFill>
                  <a:srgbClr val="000000"/>
                </a:solidFill>
              </a:rPr>
              <a:t> (1.37 THz) and o-D</a:t>
            </a:r>
            <a:r>
              <a:rPr lang="en-US" altLang="ja-JP" sz="2400" baseline="-25000" dirty="0" smtClean="0">
                <a:solidFill>
                  <a:srgbClr val="000000"/>
                </a:solidFill>
              </a:rPr>
              <a:t>2</a:t>
            </a:r>
            <a:r>
              <a:rPr lang="en-US" altLang="ja-JP" sz="2400" dirty="0" smtClean="0">
                <a:solidFill>
                  <a:srgbClr val="000000"/>
                </a:solidFill>
              </a:rPr>
              <a:t>H</a:t>
            </a:r>
            <a:r>
              <a:rPr lang="en-US" altLang="ja-JP" sz="2400" baseline="30000" dirty="0" smtClean="0">
                <a:solidFill>
                  <a:srgbClr val="000000"/>
                </a:solidFill>
              </a:rPr>
              <a:t>+</a:t>
            </a:r>
            <a:r>
              <a:rPr lang="en-US" altLang="ja-JP" sz="2400" dirty="0" smtClean="0">
                <a:solidFill>
                  <a:srgbClr val="000000"/>
                </a:solidFill>
              </a:rPr>
              <a:t> (1.48 THz)</a:t>
            </a:r>
            <a:endParaRPr kumimoji="1" lang="ja-JP" altLang="en-US" sz="2400" dirty="0"/>
          </a:p>
        </p:txBody>
      </p:sp>
      <p:sp>
        <p:nvSpPr>
          <p:cNvPr id="8" name="テキスト ボックス 7"/>
          <p:cNvSpPr txBox="1"/>
          <p:nvPr/>
        </p:nvSpPr>
        <p:spPr>
          <a:xfrm>
            <a:off x="1115091" y="2910428"/>
            <a:ext cx="5627913" cy="523220"/>
          </a:xfrm>
          <a:prstGeom prst="rect">
            <a:avLst/>
          </a:prstGeom>
          <a:noFill/>
        </p:spPr>
        <p:txBody>
          <a:bodyPr wrap="none" rtlCol="0">
            <a:spAutoFit/>
          </a:bodyPr>
          <a:lstStyle/>
          <a:p>
            <a:r>
              <a:rPr lang="en-US" altLang="ja-JP" sz="2800" dirty="0" smtClean="0">
                <a:solidFill>
                  <a:srgbClr val="0000FF"/>
                </a:solidFill>
              </a:rPr>
              <a:t>High density and temperature tracers</a:t>
            </a:r>
            <a:endParaRPr kumimoji="1" lang="ja-JP" altLang="en-US" sz="2800" dirty="0">
              <a:solidFill>
                <a:srgbClr val="0000FF"/>
              </a:solidFill>
            </a:endParaRPr>
          </a:p>
        </p:txBody>
      </p:sp>
      <p:sp>
        <p:nvSpPr>
          <p:cNvPr id="9" name="テキスト ボックス 8"/>
          <p:cNvSpPr txBox="1"/>
          <p:nvPr/>
        </p:nvSpPr>
        <p:spPr>
          <a:xfrm>
            <a:off x="1115091" y="5674788"/>
            <a:ext cx="6471593" cy="523220"/>
          </a:xfrm>
          <a:prstGeom prst="rect">
            <a:avLst/>
          </a:prstGeom>
          <a:noFill/>
        </p:spPr>
        <p:txBody>
          <a:bodyPr wrap="none" rtlCol="0">
            <a:spAutoFit/>
          </a:bodyPr>
          <a:lstStyle/>
          <a:p>
            <a:r>
              <a:rPr lang="en-US" altLang="ja-JP" sz="2800" dirty="0" smtClean="0">
                <a:solidFill>
                  <a:srgbClr val="0000FF"/>
                </a:solidFill>
              </a:rPr>
              <a:t>Atomic and fundamental molecular species</a:t>
            </a:r>
          </a:p>
        </p:txBody>
      </p:sp>
      <p:sp>
        <p:nvSpPr>
          <p:cNvPr id="10" name="テキスト ボックス 9"/>
          <p:cNvSpPr txBox="1"/>
          <p:nvPr/>
        </p:nvSpPr>
        <p:spPr>
          <a:xfrm>
            <a:off x="6368169" y="3232032"/>
            <a:ext cx="468423" cy="461665"/>
          </a:xfrm>
          <a:prstGeom prst="rect">
            <a:avLst/>
          </a:prstGeom>
          <a:noFill/>
        </p:spPr>
        <p:txBody>
          <a:bodyPr wrap="none" rtlCol="0">
            <a:spAutoFit/>
          </a:bodyPr>
          <a:lstStyle/>
          <a:p>
            <a:r>
              <a:rPr kumimoji="1" lang="en-US" altLang="ja-JP" sz="2400" i="1" dirty="0" err="1" smtClean="0"/>
              <a:t>E</a:t>
            </a:r>
            <a:r>
              <a:rPr kumimoji="1" lang="en-US" altLang="ja-JP" sz="2400" baseline="-25000" dirty="0" err="1" smtClean="0"/>
              <a:t>u</a:t>
            </a:r>
            <a:endParaRPr kumimoji="1" lang="ja-JP" altLang="en-US" sz="2400" baseline="-25000" dirty="0"/>
          </a:p>
        </p:txBody>
      </p:sp>
      <p:sp>
        <p:nvSpPr>
          <p:cNvPr id="11" name="テキスト ボックス 10"/>
          <p:cNvSpPr txBox="1"/>
          <p:nvPr/>
        </p:nvSpPr>
        <p:spPr>
          <a:xfrm>
            <a:off x="7314842" y="3232032"/>
            <a:ext cx="642699" cy="461665"/>
          </a:xfrm>
          <a:prstGeom prst="rect">
            <a:avLst/>
          </a:prstGeom>
          <a:noFill/>
        </p:spPr>
        <p:txBody>
          <a:bodyPr wrap="none" rtlCol="0">
            <a:spAutoFit/>
          </a:bodyPr>
          <a:lstStyle/>
          <a:p>
            <a:r>
              <a:rPr kumimoji="1" lang="en-US" altLang="ja-JP" sz="2400" i="1" dirty="0" err="1" smtClean="0"/>
              <a:t>n</a:t>
            </a:r>
            <a:r>
              <a:rPr kumimoji="1" lang="en-US" altLang="ja-JP" sz="2400" baseline="-25000" dirty="0" err="1" smtClean="0"/>
              <a:t>crit</a:t>
            </a:r>
            <a:endParaRPr kumimoji="1" lang="ja-JP" altLang="en-US" sz="2400" baseline="-25000" dirty="0"/>
          </a:p>
        </p:txBody>
      </p:sp>
    </p:spTree>
    <p:extLst>
      <p:ext uri="{BB962C8B-B14F-4D97-AF65-F5344CB8AC3E}">
        <p14:creationId xmlns:p14="http://schemas.microsoft.com/office/powerpoint/2010/main" val="90263191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354042"/>
            <a:ext cx="8229600" cy="1143000"/>
          </a:xfrm>
        </p:spPr>
        <p:txBody>
          <a:bodyPr/>
          <a:lstStyle/>
          <a:p>
            <a:pPr eaLnBrk="1" hangingPunct="1"/>
            <a:r>
              <a:rPr lang="en-US" altLang="ja-JP" sz="3200" dirty="0" smtClean="0">
                <a:solidFill>
                  <a:srgbClr val="000000"/>
                </a:solidFill>
              </a:rPr>
              <a:t>Development of HEB Mixers at UT </a:t>
            </a:r>
          </a:p>
        </p:txBody>
      </p:sp>
      <p:sp>
        <p:nvSpPr>
          <p:cNvPr id="2" name="コンテンツ プレースホルダー 1"/>
          <p:cNvSpPr>
            <a:spLocks noGrp="1"/>
          </p:cNvSpPr>
          <p:nvPr>
            <p:ph idx="1"/>
          </p:nvPr>
        </p:nvSpPr>
        <p:spPr>
          <a:xfrm>
            <a:off x="457200" y="1806775"/>
            <a:ext cx="8229600" cy="4525963"/>
          </a:xfrm>
        </p:spPr>
        <p:txBody>
          <a:bodyPr/>
          <a:lstStyle/>
          <a:p>
            <a:r>
              <a:rPr lang="en-US" altLang="ja-JP" sz="2800" dirty="0">
                <a:solidFill>
                  <a:srgbClr val="000000"/>
                </a:solidFill>
              </a:rPr>
              <a:t>Waveguide-Type HEB Mixer Using a Relatively Thick </a:t>
            </a:r>
            <a:r>
              <a:rPr lang="en-US" altLang="ja-JP" sz="2800" dirty="0" err="1">
                <a:solidFill>
                  <a:srgbClr val="000000"/>
                </a:solidFill>
              </a:rPr>
              <a:t>NbTiN</a:t>
            </a:r>
            <a:r>
              <a:rPr lang="en-US" altLang="ja-JP" sz="2800" dirty="0">
                <a:solidFill>
                  <a:srgbClr val="000000"/>
                </a:solidFill>
              </a:rPr>
              <a:t> Film</a:t>
            </a:r>
          </a:p>
          <a:p>
            <a:r>
              <a:rPr lang="en-US" altLang="ja-JP" sz="2800" dirty="0">
                <a:solidFill>
                  <a:srgbClr val="000000"/>
                </a:solidFill>
              </a:rPr>
              <a:t>Waveguide-Type HEB Mixer Using a </a:t>
            </a:r>
            <a:r>
              <a:rPr lang="en-US" altLang="ja-JP" sz="2800" dirty="0" err="1">
                <a:solidFill>
                  <a:srgbClr val="000000"/>
                </a:solidFill>
              </a:rPr>
              <a:t>NbN</a:t>
            </a:r>
            <a:r>
              <a:rPr lang="en-US" altLang="ja-JP" sz="2800" dirty="0">
                <a:solidFill>
                  <a:srgbClr val="000000"/>
                </a:solidFill>
              </a:rPr>
              <a:t>/</a:t>
            </a:r>
            <a:r>
              <a:rPr lang="en-US" altLang="ja-JP" sz="2800" dirty="0" err="1">
                <a:solidFill>
                  <a:srgbClr val="000000"/>
                </a:solidFill>
              </a:rPr>
              <a:t>AlN</a:t>
            </a:r>
            <a:r>
              <a:rPr lang="en-US" altLang="ja-JP" sz="2800" dirty="0">
                <a:solidFill>
                  <a:srgbClr val="000000"/>
                </a:solidFill>
              </a:rPr>
              <a:t> Film</a:t>
            </a:r>
          </a:p>
          <a:p>
            <a:r>
              <a:rPr lang="en-US" altLang="ja-JP" sz="2800" dirty="0">
                <a:solidFill>
                  <a:srgbClr val="000000"/>
                </a:solidFill>
              </a:rPr>
              <a:t>Quasi-Optical HEB Mixer Using an </a:t>
            </a:r>
            <a:r>
              <a:rPr lang="en-US" altLang="ja-JP" sz="2800" dirty="0" err="1">
                <a:solidFill>
                  <a:srgbClr val="000000"/>
                </a:solidFill>
              </a:rPr>
              <a:t>NbTiN</a:t>
            </a:r>
            <a:r>
              <a:rPr lang="en-US" altLang="ja-JP" sz="2800" dirty="0">
                <a:solidFill>
                  <a:srgbClr val="000000"/>
                </a:solidFill>
              </a:rPr>
              <a:t> Film </a:t>
            </a:r>
          </a:p>
          <a:p>
            <a:pPr marL="0" indent="0">
              <a:buNone/>
            </a:pPr>
            <a:r>
              <a:rPr lang="en-US" altLang="ja-JP" sz="2800" dirty="0">
                <a:solidFill>
                  <a:srgbClr val="000000"/>
                </a:solidFill>
              </a:rPr>
              <a:t>    (in collaboration with Dr. Maezawa)</a:t>
            </a:r>
          </a:p>
          <a:p>
            <a:pPr marL="0" indent="0">
              <a:buNone/>
            </a:pPr>
            <a:r>
              <a:rPr lang="en-US" altLang="ja-JP" sz="2800" dirty="0">
                <a:solidFill>
                  <a:srgbClr val="000000"/>
                </a:solidFill>
              </a:rPr>
              <a:t>    (QCL as a Local </a:t>
            </a:r>
            <a:r>
              <a:rPr lang="en-US" altLang="ja-JP" sz="2800" dirty="0" err="1">
                <a:solidFill>
                  <a:srgbClr val="000000"/>
                </a:solidFill>
              </a:rPr>
              <a:t>Osc</a:t>
            </a:r>
            <a:r>
              <a:rPr lang="en-US" altLang="ja-JP" sz="2800" dirty="0">
                <a:solidFill>
                  <a:srgbClr val="000000"/>
                </a:solidFill>
              </a:rPr>
              <a:t>. in collaboration with </a:t>
            </a:r>
          </a:p>
          <a:p>
            <a:pPr marL="0" indent="0">
              <a:buNone/>
            </a:pPr>
            <a:r>
              <a:rPr lang="en-US" altLang="ja-JP" sz="2800" dirty="0">
                <a:solidFill>
                  <a:srgbClr val="000000"/>
                </a:solidFill>
              </a:rPr>
              <a:t>     Drs. Hosako, </a:t>
            </a:r>
            <a:r>
              <a:rPr lang="en-US" altLang="ja-JP" sz="2800" dirty="0" err="1">
                <a:solidFill>
                  <a:srgbClr val="000000"/>
                </a:solidFill>
              </a:rPr>
              <a:t>Sekine</a:t>
            </a:r>
            <a:r>
              <a:rPr lang="en-US" altLang="ja-JP" sz="2800" dirty="0">
                <a:solidFill>
                  <a:srgbClr val="000000"/>
                </a:solidFill>
              </a:rPr>
              <a:t>, and </a:t>
            </a:r>
            <a:r>
              <a:rPr lang="en-US" altLang="ja-JP" sz="2800" dirty="0" err="1">
                <a:solidFill>
                  <a:srgbClr val="000000"/>
                </a:solidFill>
              </a:rPr>
              <a:t>Irimajiri</a:t>
            </a:r>
            <a:r>
              <a:rPr lang="en-US" altLang="ja-JP" sz="2800" dirty="0" smtClean="0">
                <a:solidFill>
                  <a:srgbClr val="000000"/>
                </a:solidFill>
              </a:rPr>
              <a:t>)</a:t>
            </a:r>
          </a:p>
          <a:p>
            <a:pPr marL="0" indent="0">
              <a:buNone/>
            </a:pPr>
            <a:endParaRPr lang="en-US" altLang="ja-JP" sz="2800" dirty="0" smtClean="0">
              <a:solidFill>
                <a:srgbClr val="000000"/>
              </a:solidFill>
            </a:endParaRPr>
          </a:p>
          <a:p>
            <a:pPr marL="0" indent="0">
              <a:buNone/>
            </a:pPr>
            <a:endParaRPr lang="ja-JP" altLang="en-US" sz="2800" dirty="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21329047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457200" y="431800"/>
            <a:ext cx="8229600" cy="828675"/>
          </a:xfrm>
          <a:prstGeom prst="rect">
            <a:avLst/>
          </a:prstGeom>
          <a:noFill/>
          <a:ln w="9525"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a:norm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altLang="ja-JP" sz="3200" dirty="0" smtClean="0">
                <a:solidFill>
                  <a:srgbClr val="000000"/>
                </a:solidFill>
                <a:latin typeface="Times New Roman" pitchFamily="-1" charset="0"/>
                <a:ea typeface="ヒラギノ明朝 Pro W3" pitchFamily="-1" charset="-128"/>
              </a:rPr>
              <a:t>Our Waveguide-type HEB Mixer Receiver </a:t>
            </a:r>
          </a:p>
        </p:txBody>
      </p:sp>
      <p:grpSp>
        <p:nvGrpSpPr>
          <p:cNvPr id="3" name="グループ化 4"/>
          <p:cNvGrpSpPr/>
          <p:nvPr/>
        </p:nvGrpSpPr>
        <p:grpSpPr>
          <a:xfrm>
            <a:off x="1658334" y="1374774"/>
            <a:ext cx="6243637" cy="5191125"/>
            <a:chOff x="1598613" y="1319213"/>
            <a:chExt cx="6243637" cy="5191125"/>
          </a:xfrm>
        </p:grpSpPr>
        <p:pic>
          <p:nvPicPr>
            <p:cNvPr id="6" name="図 5" descr="TRXXX.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8613" y="1622425"/>
              <a:ext cx="6243637" cy="4887913"/>
            </a:xfrm>
            <a:prstGeom prst="rect">
              <a:avLst/>
            </a:prstGeom>
            <a:noFill/>
            <a:ln>
              <a:noFill/>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a:spLocks noChangeArrowheads="1"/>
            </p:cNvSpPr>
            <p:nvPr/>
          </p:nvSpPr>
          <p:spPr bwMode="auto">
            <a:xfrm>
              <a:off x="3895725" y="5213350"/>
              <a:ext cx="1327150" cy="70802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wrap="none">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defTabSz="457200"/>
              <a:r>
                <a:rPr lang="en-US" altLang="ja-JP" sz="2000">
                  <a:solidFill>
                    <a:srgbClr val="000000"/>
                  </a:solidFill>
                  <a:latin typeface="Times New Roman" pitchFamily="-1" charset="0"/>
                  <a:cs typeface="Times New Roman" pitchFamily="-1" charset="0"/>
                </a:rPr>
                <a:t>0.81 THz</a:t>
              </a:r>
            </a:p>
            <a:p>
              <a:pPr defTabSz="457200"/>
              <a:r>
                <a:rPr lang="en-US" altLang="ja-JP" sz="2000" i="1">
                  <a:solidFill>
                    <a:srgbClr val="000000"/>
                  </a:solidFill>
                  <a:latin typeface="Times New Roman" pitchFamily="-1" charset="0"/>
                  <a:cs typeface="Times New Roman" pitchFamily="-1" charset="0"/>
                </a:rPr>
                <a:t>T</a:t>
              </a:r>
              <a:r>
                <a:rPr lang="en-US" altLang="ja-JP" sz="2000" baseline="-25000">
                  <a:solidFill>
                    <a:srgbClr val="000000"/>
                  </a:solidFill>
                  <a:latin typeface="Times New Roman" pitchFamily="-1" charset="0"/>
                  <a:cs typeface="Times New Roman" pitchFamily="-1" charset="0"/>
                </a:rPr>
                <a:t>rx</a:t>
              </a:r>
              <a:r>
                <a:rPr lang="en-US" altLang="ja-JP" sz="2000">
                  <a:solidFill>
                    <a:srgbClr val="000000"/>
                  </a:solidFill>
                  <a:latin typeface="Times New Roman" pitchFamily="-1" charset="0"/>
                  <a:cs typeface="Times New Roman" pitchFamily="-1" charset="0"/>
                </a:rPr>
                <a:t>=</a:t>
              </a:r>
              <a:r>
                <a:rPr lang="en-US" altLang="ja-JP" sz="2000">
                  <a:solidFill>
                    <a:srgbClr val="3366FF"/>
                  </a:solidFill>
                  <a:latin typeface="Times New Roman" pitchFamily="-1" charset="0"/>
                  <a:cs typeface="Times New Roman" pitchFamily="-1" charset="0"/>
                </a:rPr>
                <a:t>350 K</a:t>
              </a:r>
              <a:endParaRPr lang="ja-JP" altLang="en-US" sz="2000">
                <a:solidFill>
                  <a:srgbClr val="3366FF"/>
                </a:solidFill>
                <a:latin typeface="Times New Roman" pitchFamily="-1" charset="0"/>
                <a:ea typeface="小塚明朝 Pro R" pitchFamily="-1" charset="-128"/>
              </a:endParaRPr>
            </a:p>
          </p:txBody>
        </p:sp>
        <p:sp>
          <p:nvSpPr>
            <p:cNvPr id="8" name="テキスト ボックス 7"/>
            <p:cNvSpPr txBox="1">
              <a:spLocks noChangeArrowheads="1"/>
            </p:cNvSpPr>
            <p:nvPr/>
          </p:nvSpPr>
          <p:spPr bwMode="auto">
            <a:xfrm>
              <a:off x="5715000" y="4557713"/>
              <a:ext cx="1327150" cy="70802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wrap="none">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defTabSz="457200"/>
              <a:r>
                <a:rPr lang="en-US" altLang="ja-JP" sz="2000">
                  <a:solidFill>
                    <a:srgbClr val="000000"/>
                  </a:solidFill>
                  <a:latin typeface="Times New Roman" pitchFamily="-1" charset="0"/>
                  <a:cs typeface="Times New Roman" pitchFamily="-1" charset="0"/>
                </a:rPr>
                <a:t>1.475 THz</a:t>
              </a:r>
            </a:p>
            <a:p>
              <a:pPr defTabSz="457200"/>
              <a:r>
                <a:rPr lang="en-US" altLang="ja-JP" sz="2000" i="1">
                  <a:solidFill>
                    <a:srgbClr val="000000"/>
                  </a:solidFill>
                  <a:latin typeface="Times New Roman" pitchFamily="-1" charset="0"/>
                  <a:cs typeface="Times New Roman" pitchFamily="-1" charset="0"/>
                </a:rPr>
                <a:t>T</a:t>
              </a:r>
              <a:r>
                <a:rPr lang="en-US" altLang="ja-JP" sz="2000" baseline="-25000">
                  <a:solidFill>
                    <a:srgbClr val="000000"/>
                  </a:solidFill>
                  <a:latin typeface="Times New Roman" pitchFamily="-1" charset="0"/>
                  <a:cs typeface="Times New Roman" pitchFamily="-1" charset="0"/>
                </a:rPr>
                <a:t>rx</a:t>
              </a:r>
              <a:r>
                <a:rPr lang="en-US" altLang="ja-JP" sz="2000">
                  <a:solidFill>
                    <a:srgbClr val="000000"/>
                  </a:solidFill>
                  <a:latin typeface="Times New Roman" pitchFamily="-1" charset="0"/>
                  <a:cs typeface="Times New Roman" pitchFamily="-1" charset="0"/>
                </a:rPr>
                <a:t>=</a:t>
              </a:r>
              <a:r>
                <a:rPr lang="en-US" altLang="ja-JP" sz="2000">
                  <a:solidFill>
                    <a:srgbClr val="3366FF"/>
                  </a:solidFill>
                  <a:latin typeface="Times New Roman" pitchFamily="-1" charset="0"/>
                  <a:cs typeface="Times New Roman" pitchFamily="-1" charset="0"/>
                </a:rPr>
                <a:t>490 K</a:t>
              </a:r>
              <a:endParaRPr lang="ja-JP" altLang="en-US" sz="2000">
                <a:solidFill>
                  <a:srgbClr val="3366FF"/>
                </a:solidFill>
                <a:latin typeface="Times New Roman" pitchFamily="-1" charset="0"/>
                <a:ea typeface="小塚明朝 Pro R" pitchFamily="-1" charset="-128"/>
              </a:endParaRPr>
            </a:p>
          </p:txBody>
        </p:sp>
        <p:sp>
          <p:nvSpPr>
            <p:cNvPr id="9" name="星 4 8"/>
            <p:cNvSpPr/>
            <p:nvPr/>
          </p:nvSpPr>
          <p:spPr>
            <a:xfrm>
              <a:off x="4131160" y="4270159"/>
              <a:ext cx="360000" cy="360000"/>
            </a:xfrm>
            <a:prstGeom prst="star4">
              <a:avLst/>
            </a:prstGeom>
            <a:gradFill flip="none" rotWithShape="1">
              <a:gsLst>
                <a:gs pos="0">
                  <a:srgbClr val="FFFF00"/>
                </a:gs>
                <a:gs pos="100000">
                  <a:schemeClr val="accent6"/>
                </a:gs>
              </a:gsLst>
              <a:path path="circle">
                <a:fillToRect l="50000" t="50000" r="50000" b="50000"/>
              </a:path>
              <a:tileRect/>
            </a:gradFill>
            <a:ln>
              <a:noFill/>
            </a:ln>
            <a:effectLst>
              <a:outerShdw blurRad="40000" dist="23000" dir="54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0" name="テキスト ボックス 9"/>
            <p:cNvSpPr txBox="1">
              <a:spLocks noChangeArrowheads="1"/>
            </p:cNvSpPr>
            <p:nvPr/>
          </p:nvSpPr>
          <p:spPr bwMode="auto">
            <a:xfrm>
              <a:off x="2740025" y="1319213"/>
              <a:ext cx="3638550" cy="400050"/>
            </a:xfrm>
            <a:prstGeom prst="rect">
              <a:avLst/>
            </a:prstGeom>
            <a:gradFill rotWithShape="1">
              <a:gsLst>
                <a:gs pos="0">
                  <a:srgbClr val="F5FFE6"/>
                </a:gs>
                <a:gs pos="64999">
                  <a:srgbClr val="E4FDC2"/>
                </a:gs>
                <a:gs pos="100000">
                  <a:srgbClr val="DAFDA7"/>
                </a:gs>
              </a:gsLst>
              <a:lin ang="5400000" scaled="1"/>
            </a:gra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algn="ctr" defTabSz="457200"/>
              <a:r>
                <a:rPr lang="en-US" altLang="ja-JP" sz="2000">
                  <a:solidFill>
                    <a:srgbClr val="000000"/>
                  </a:solidFill>
                  <a:latin typeface="Times New Roman" pitchFamily="-1" charset="0"/>
                  <a:ea typeface="小塚明朝 Pro R" pitchFamily="-1" charset="-128"/>
                  <a:cs typeface="Times New Roman" pitchFamily="-1" charset="0"/>
                </a:rPr>
                <a:t>Comparison with other groups</a:t>
              </a:r>
              <a:endParaRPr lang="ja-JP" altLang="en-US" sz="2000">
                <a:solidFill>
                  <a:srgbClr val="000000"/>
                </a:solidFill>
                <a:latin typeface="Times New Roman" pitchFamily="-1" charset="0"/>
                <a:ea typeface="小塚明朝 Pro R" pitchFamily="-1" charset="-128"/>
              </a:endParaRPr>
            </a:p>
          </p:txBody>
        </p:sp>
        <p:sp>
          <p:nvSpPr>
            <p:cNvPr id="11" name="星 4 10"/>
            <p:cNvSpPr/>
            <p:nvPr/>
          </p:nvSpPr>
          <p:spPr>
            <a:xfrm>
              <a:off x="3171281" y="4558306"/>
              <a:ext cx="360000" cy="360000"/>
            </a:xfrm>
            <a:prstGeom prst="star4">
              <a:avLst/>
            </a:prstGeom>
            <a:gradFill flip="none" rotWithShape="1">
              <a:gsLst>
                <a:gs pos="0">
                  <a:srgbClr val="FFFF00"/>
                </a:gs>
                <a:gs pos="100000">
                  <a:schemeClr val="accent6"/>
                </a:gs>
              </a:gsLst>
              <a:path path="circle">
                <a:fillToRect l="50000" t="50000" r="50000" b="50000"/>
              </a:path>
              <a:tileRect/>
            </a:gradFill>
            <a:ln>
              <a:noFill/>
            </a:ln>
            <a:effectLst>
              <a:outerShdw blurRad="40000" dist="23000" dir="54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2" name="テキスト ボックス 11"/>
            <p:cNvSpPr txBox="1">
              <a:spLocks noChangeArrowheads="1"/>
            </p:cNvSpPr>
            <p:nvPr/>
          </p:nvSpPr>
          <p:spPr bwMode="auto">
            <a:xfrm>
              <a:off x="6056313" y="4029075"/>
              <a:ext cx="1677987" cy="40005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wrap="none">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defTabSz="457200"/>
              <a:r>
                <a:rPr lang="en-US" altLang="ja-JP" sz="2000">
                  <a:solidFill>
                    <a:srgbClr val="000000"/>
                  </a:solidFill>
                  <a:latin typeface="Times New Roman" pitchFamily="-1" charset="0"/>
                  <a:cs typeface="Times New Roman" pitchFamily="-1" charset="0"/>
                </a:rPr>
                <a:t>NbTiN mixers</a:t>
              </a:r>
              <a:endParaRPr lang="ja-JP" altLang="en-US" sz="2000">
                <a:solidFill>
                  <a:srgbClr val="3366FF"/>
                </a:solidFill>
                <a:latin typeface="Times New Roman" pitchFamily="-1" charset="0"/>
                <a:ea typeface="小塚明朝 Pro R" pitchFamily="-1" charset="-128"/>
              </a:endParaRPr>
            </a:p>
          </p:txBody>
        </p:sp>
      </p:grpSp>
      <p:sp>
        <p:nvSpPr>
          <p:cNvPr id="2" name="テキスト ボックス 1"/>
          <p:cNvSpPr txBox="1"/>
          <p:nvPr/>
        </p:nvSpPr>
        <p:spPr>
          <a:xfrm>
            <a:off x="6024025" y="6194297"/>
            <a:ext cx="2304763" cy="369332"/>
          </a:xfrm>
          <a:prstGeom prst="rect">
            <a:avLst/>
          </a:prstGeom>
          <a:noFill/>
        </p:spPr>
        <p:txBody>
          <a:bodyPr wrap="none" rtlCol="0">
            <a:spAutoFit/>
          </a:bodyPr>
          <a:lstStyle/>
          <a:p>
            <a:r>
              <a:rPr kumimoji="1" lang="en-US" altLang="ja-JP" dirty="0" smtClean="0"/>
              <a:t>Shiino et al. JJAP 2015. </a:t>
            </a:r>
            <a:endParaRPr kumimoji="1" lang="ja-JP" altLang="en-US" dirty="0"/>
          </a:p>
        </p:txBody>
      </p:sp>
    </p:spTree>
    <p:extLst>
      <p:ext uri="{BB962C8B-B14F-4D97-AF65-F5344CB8AC3E}">
        <p14:creationId xmlns:p14="http://schemas.microsoft.com/office/powerpoint/2010/main" val="37621280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2228" y="84654"/>
            <a:ext cx="7379544" cy="584776"/>
          </a:xfrm>
          <a:prstGeom prst="rect">
            <a:avLst/>
          </a:prstGeom>
          <a:noFill/>
        </p:spPr>
        <p:txBody>
          <a:bodyPr wrap="none" rtlCol="0">
            <a:spAutoFit/>
          </a:bodyPr>
          <a:lstStyle/>
          <a:p>
            <a:r>
              <a:rPr lang="en-US" altLang="ja-JP" sz="3200" dirty="0" smtClean="0"/>
              <a:t>Test Observation of THz Receiver with ASTE</a:t>
            </a:r>
            <a:endParaRPr kumimoji="1" lang="ja-JP" altLang="en-US" sz="3200" dirty="0"/>
          </a:p>
        </p:txBody>
      </p:sp>
      <p:sp>
        <p:nvSpPr>
          <p:cNvPr id="4" name="テキスト ボックス 3"/>
          <p:cNvSpPr txBox="1"/>
          <p:nvPr/>
        </p:nvSpPr>
        <p:spPr>
          <a:xfrm>
            <a:off x="5799315" y="1167022"/>
            <a:ext cx="2772764" cy="400110"/>
          </a:xfrm>
          <a:prstGeom prst="rect">
            <a:avLst/>
          </a:prstGeom>
          <a:noFill/>
        </p:spPr>
        <p:txBody>
          <a:bodyPr wrap="none" rtlCol="0">
            <a:spAutoFit/>
          </a:bodyPr>
          <a:lstStyle/>
          <a:p>
            <a:r>
              <a:rPr kumimoji="1" lang="en-US" altLang="ja-JP" sz="2000" dirty="0" smtClean="0"/>
              <a:t>Date</a:t>
            </a:r>
            <a:r>
              <a:rPr kumimoji="1" lang="ja-JP" altLang="en-US" sz="2000" dirty="0" smtClean="0"/>
              <a:t>：</a:t>
            </a:r>
            <a:r>
              <a:rPr kumimoji="1" lang="en-US" altLang="ja-JP" sz="2000" dirty="0" smtClean="0"/>
              <a:t>2015/9/26 – 10/23</a:t>
            </a:r>
            <a:endParaRPr kumimoji="1" lang="ja-JP" altLang="en-US" sz="2000" dirty="0"/>
          </a:p>
        </p:txBody>
      </p:sp>
      <p:sp>
        <p:nvSpPr>
          <p:cNvPr id="5" name="テキスト ボックス 4"/>
          <p:cNvSpPr txBox="1"/>
          <p:nvPr/>
        </p:nvSpPr>
        <p:spPr>
          <a:xfrm>
            <a:off x="5432970" y="1596637"/>
            <a:ext cx="1755108" cy="400110"/>
          </a:xfrm>
          <a:prstGeom prst="rect">
            <a:avLst/>
          </a:prstGeom>
          <a:noFill/>
        </p:spPr>
        <p:txBody>
          <a:bodyPr wrap="none" rtlCol="0">
            <a:spAutoFit/>
          </a:bodyPr>
          <a:lstStyle/>
          <a:p>
            <a:r>
              <a:rPr lang="en-US" altLang="ja-JP" sz="2000" dirty="0" smtClean="0"/>
              <a:t>Receiver</a:t>
            </a:r>
            <a:r>
              <a:rPr kumimoji="1" lang="ja-JP" altLang="en-US" sz="2000" dirty="0" smtClean="0"/>
              <a:t>：</a:t>
            </a:r>
            <a:r>
              <a:rPr kumimoji="1" lang="en-US" altLang="ja-JP" sz="2000" dirty="0" smtClean="0"/>
              <a:t>HEB9</a:t>
            </a:r>
            <a:endParaRPr kumimoji="1" lang="ja-JP" altLang="en-US" sz="2000" dirty="0"/>
          </a:p>
        </p:txBody>
      </p:sp>
      <p:sp>
        <p:nvSpPr>
          <p:cNvPr id="6" name="正方形/長方形 5"/>
          <p:cNvSpPr/>
          <p:nvPr/>
        </p:nvSpPr>
        <p:spPr>
          <a:xfrm>
            <a:off x="6435003" y="2193255"/>
            <a:ext cx="2454167" cy="707886"/>
          </a:xfrm>
          <a:prstGeom prst="rect">
            <a:avLst/>
          </a:prstGeom>
        </p:spPr>
        <p:txBody>
          <a:bodyPr wrap="none">
            <a:spAutoFit/>
          </a:bodyPr>
          <a:lstStyle/>
          <a:p>
            <a:r>
              <a:rPr lang="en-US" altLang="ja-JP" sz="2000" dirty="0" smtClean="0"/>
              <a:t>HEB13 </a:t>
            </a:r>
            <a:br>
              <a:rPr lang="en-US" altLang="ja-JP" sz="2000" dirty="0" smtClean="0"/>
            </a:br>
            <a:r>
              <a:rPr lang="en-US" altLang="ja-JP" sz="2000" dirty="0" smtClean="0"/>
              <a:t>(LO: 1360 </a:t>
            </a:r>
            <a:r>
              <a:rPr lang="en-US" sz="2000" dirty="0" smtClean="0"/>
              <a:t>- 1480 GHz</a:t>
            </a:r>
            <a:r>
              <a:rPr lang="en-US" altLang="ja-JP" sz="2000" dirty="0" smtClean="0"/>
              <a:t>)</a:t>
            </a:r>
            <a:endParaRPr lang="ja-JP" altLang="en-US" sz="2000" dirty="0"/>
          </a:p>
        </p:txBody>
      </p:sp>
      <p:sp>
        <p:nvSpPr>
          <p:cNvPr id="7" name="正方形/長方形 6"/>
          <p:cNvSpPr/>
          <p:nvPr/>
        </p:nvSpPr>
        <p:spPr>
          <a:xfrm>
            <a:off x="6435003" y="1866195"/>
            <a:ext cx="2020230" cy="400110"/>
          </a:xfrm>
          <a:prstGeom prst="rect">
            <a:avLst/>
          </a:prstGeom>
        </p:spPr>
        <p:txBody>
          <a:bodyPr wrap="none">
            <a:spAutoFit/>
          </a:bodyPr>
          <a:lstStyle/>
          <a:p>
            <a:r>
              <a:rPr lang="en-US" altLang="ja-JP" sz="2000" dirty="0" smtClean="0"/>
              <a:t>(LO:</a:t>
            </a:r>
            <a:r>
              <a:rPr lang="en-US" sz="2000" dirty="0" smtClean="0"/>
              <a:t>880-960 GHz</a:t>
            </a:r>
            <a:r>
              <a:rPr lang="en-US" altLang="ja-JP" sz="2000" dirty="0" smtClean="0"/>
              <a:t>)</a:t>
            </a:r>
            <a:endParaRPr lang="ja-JP" altLang="en-US" sz="2000" dirty="0"/>
          </a:p>
        </p:txBody>
      </p:sp>
      <p:sp>
        <p:nvSpPr>
          <p:cNvPr id="12" name="テキスト ボックス 11"/>
          <p:cNvSpPr txBox="1"/>
          <p:nvPr/>
        </p:nvSpPr>
        <p:spPr>
          <a:xfrm>
            <a:off x="5113915" y="2863245"/>
            <a:ext cx="3150096" cy="400110"/>
          </a:xfrm>
          <a:prstGeom prst="rect">
            <a:avLst/>
          </a:prstGeom>
          <a:noFill/>
        </p:spPr>
        <p:txBody>
          <a:bodyPr wrap="none" rtlCol="0">
            <a:spAutoFit/>
          </a:bodyPr>
          <a:lstStyle/>
          <a:p>
            <a:r>
              <a:rPr lang="en-US" altLang="ja-JP" sz="2000" dirty="0" smtClean="0"/>
              <a:t>Noise Temp.</a:t>
            </a:r>
            <a:r>
              <a:rPr kumimoji="1" lang="ja-JP" altLang="en-US" sz="2000" dirty="0" smtClean="0"/>
              <a:t>：</a:t>
            </a:r>
            <a:r>
              <a:rPr kumimoji="1" lang="en-US" altLang="ja-JP" sz="2000" dirty="0" smtClean="0"/>
              <a:t> 1500 K (HEB9)</a:t>
            </a:r>
            <a:endParaRPr kumimoji="1" lang="ja-JP" altLang="en-US" sz="2000" dirty="0"/>
          </a:p>
        </p:txBody>
      </p:sp>
      <p:sp>
        <p:nvSpPr>
          <p:cNvPr id="13" name="テキスト ボックス 12"/>
          <p:cNvSpPr txBox="1"/>
          <p:nvPr/>
        </p:nvSpPr>
        <p:spPr>
          <a:xfrm>
            <a:off x="6581161" y="3281543"/>
            <a:ext cx="1793931" cy="400110"/>
          </a:xfrm>
          <a:prstGeom prst="rect">
            <a:avLst/>
          </a:prstGeom>
          <a:noFill/>
        </p:spPr>
        <p:txBody>
          <a:bodyPr wrap="none" rtlCol="0">
            <a:spAutoFit/>
          </a:bodyPr>
          <a:lstStyle/>
          <a:p>
            <a:r>
              <a:rPr lang="en-US" altLang="ja-JP" sz="2000" dirty="0" smtClean="0"/>
              <a:t>22</a:t>
            </a:r>
            <a:r>
              <a:rPr kumimoji="1" lang="en-US" altLang="ja-JP" sz="2000" dirty="0" smtClean="0"/>
              <a:t>00 K (HEB13)</a:t>
            </a:r>
            <a:endParaRPr kumimoji="1" lang="ja-JP" altLang="en-US" sz="2000" dirty="0"/>
          </a:p>
        </p:txBody>
      </p:sp>
      <p:sp>
        <p:nvSpPr>
          <p:cNvPr id="15" name="テキスト ボックス 14"/>
          <p:cNvSpPr txBox="1"/>
          <p:nvPr/>
        </p:nvSpPr>
        <p:spPr>
          <a:xfrm>
            <a:off x="5347379" y="3681653"/>
            <a:ext cx="2821606" cy="400110"/>
          </a:xfrm>
          <a:prstGeom prst="rect">
            <a:avLst/>
          </a:prstGeom>
          <a:noFill/>
        </p:spPr>
        <p:txBody>
          <a:bodyPr wrap="none" rtlCol="0">
            <a:spAutoFit/>
          </a:bodyPr>
          <a:lstStyle/>
          <a:p>
            <a:r>
              <a:rPr lang="en-US" altLang="ja-JP" sz="2000" dirty="0" smtClean="0"/>
              <a:t>Beam Size</a:t>
            </a:r>
            <a:r>
              <a:rPr kumimoji="1" lang="ja-JP" altLang="en-US" sz="2000" dirty="0" smtClean="0"/>
              <a:t>：</a:t>
            </a:r>
            <a:r>
              <a:rPr kumimoji="1" lang="en-US" altLang="ja-JP" sz="2000" dirty="0" smtClean="0"/>
              <a:t> </a:t>
            </a:r>
            <a:r>
              <a:rPr kumimoji="1" lang="en-US" altLang="ja-JP" sz="2000" dirty="0" smtClean="0">
                <a:latin typeface="Osaka"/>
                <a:ea typeface="Osaka"/>
                <a:cs typeface="Osaka"/>
              </a:rPr>
              <a:t>~ </a:t>
            </a:r>
            <a:r>
              <a:rPr kumimoji="1" lang="en-US" altLang="ja-JP" sz="2000" dirty="0" smtClean="0"/>
              <a:t>10” (HEB9)</a:t>
            </a:r>
            <a:endParaRPr kumimoji="1" lang="ja-JP" altLang="en-US" sz="2000" dirty="0"/>
          </a:p>
        </p:txBody>
      </p:sp>
      <p:pic>
        <p:nvPicPr>
          <p:cNvPr id="16" name="図 15" descr="ASTE2015s.jpg"/>
          <p:cNvPicPr>
            <a:picLocks noChangeAspect="1"/>
          </p:cNvPicPr>
          <p:nvPr/>
        </p:nvPicPr>
        <p:blipFill>
          <a:blip r:embed="rId3"/>
          <a:stretch>
            <a:fillRect/>
          </a:stretch>
        </p:blipFill>
        <p:spPr>
          <a:xfrm>
            <a:off x="5354872" y="4278780"/>
            <a:ext cx="3745382" cy="2487168"/>
          </a:xfrm>
          <a:prstGeom prst="rect">
            <a:avLst/>
          </a:prstGeom>
        </p:spPr>
      </p:pic>
      <p:pic>
        <p:nvPicPr>
          <p:cNvPr id="17" name="図 16" descr="DSCN4963s.jpg"/>
          <p:cNvPicPr>
            <a:picLocks noChangeAspect="1"/>
          </p:cNvPicPr>
          <p:nvPr/>
        </p:nvPicPr>
        <p:blipFill>
          <a:blip r:embed="rId4"/>
          <a:stretch>
            <a:fillRect/>
          </a:stretch>
        </p:blipFill>
        <p:spPr>
          <a:xfrm>
            <a:off x="2157423" y="779866"/>
            <a:ext cx="2809037" cy="3745382"/>
          </a:xfrm>
          <a:prstGeom prst="rect">
            <a:avLst/>
          </a:prstGeom>
        </p:spPr>
      </p:pic>
      <p:pic>
        <p:nvPicPr>
          <p:cNvPr id="18" name="図 17" descr="THzReceivers.jpg"/>
          <p:cNvPicPr>
            <a:picLocks noChangeAspect="1"/>
          </p:cNvPicPr>
          <p:nvPr/>
        </p:nvPicPr>
        <p:blipFill>
          <a:blip r:embed="rId5"/>
          <a:stretch>
            <a:fillRect/>
          </a:stretch>
        </p:blipFill>
        <p:spPr>
          <a:xfrm>
            <a:off x="286752" y="779866"/>
            <a:ext cx="1583741" cy="3745382"/>
          </a:xfrm>
          <a:prstGeom prst="rect">
            <a:avLst/>
          </a:prstGeom>
        </p:spPr>
      </p:pic>
      <p:pic>
        <p:nvPicPr>
          <p:cNvPr id="20" name="図 19" descr="DSCN5022s.jpg"/>
          <p:cNvPicPr>
            <a:picLocks noChangeAspect="1"/>
          </p:cNvPicPr>
          <p:nvPr/>
        </p:nvPicPr>
        <p:blipFill>
          <a:blip r:embed="rId6"/>
          <a:stretch>
            <a:fillRect/>
          </a:stretch>
        </p:blipFill>
        <p:spPr>
          <a:xfrm>
            <a:off x="261606" y="4811743"/>
            <a:ext cx="2496922" cy="1872691"/>
          </a:xfrm>
          <a:prstGeom prst="rect">
            <a:avLst/>
          </a:prstGeom>
        </p:spPr>
      </p:pic>
      <p:pic>
        <p:nvPicPr>
          <p:cNvPr id="21" name="図 20" descr="DSCN5041s.jpg"/>
          <p:cNvPicPr>
            <a:picLocks noChangeAspect="1"/>
          </p:cNvPicPr>
          <p:nvPr/>
        </p:nvPicPr>
        <p:blipFill>
          <a:blip r:embed="rId7"/>
          <a:stretch>
            <a:fillRect/>
          </a:stretch>
        </p:blipFill>
        <p:spPr>
          <a:xfrm>
            <a:off x="2782193" y="4811743"/>
            <a:ext cx="2496922" cy="1872691"/>
          </a:xfrm>
          <a:prstGeom prst="rect">
            <a:avLst/>
          </a:prstGeom>
        </p:spPr>
      </p:pic>
      <p:sp>
        <p:nvSpPr>
          <p:cNvPr id="19" name="テキスト ボックス 18"/>
          <p:cNvSpPr txBox="1"/>
          <p:nvPr/>
        </p:nvSpPr>
        <p:spPr>
          <a:xfrm>
            <a:off x="5287620" y="764564"/>
            <a:ext cx="3289482" cy="400110"/>
          </a:xfrm>
          <a:prstGeom prst="rect">
            <a:avLst/>
          </a:prstGeom>
          <a:noFill/>
        </p:spPr>
        <p:txBody>
          <a:bodyPr wrap="none" rtlCol="0">
            <a:spAutoFit/>
          </a:bodyPr>
          <a:lstStyle/>
          <a:p>
            <a:r>
              <a:rPr kumimoji="1" lang="en-US" altLang="ja-JP" sz="2000" dirty="0" smtClean="0"/>
              <a:t>Telescope: ASTE 10 </a:t>
            </a:r>
            <a:r>
              <a:rPr kumimoji="1" lang="en-US" altLang="ja-JP" sz="2000" dirty="0" err="1" smtClean="0"/>
              <a:t>m</a:t>
            </a:r>
            <a:r>
              <a:rPr kumimoji="1" lang="en-US" altLang="ja-JP" sz="2000" dirty="0" smtClean="0"/>
              <a:t> @ Chile</a:t>
            </a:r>
            <a:endParaRPr kumimoji="1" lang="ja-JP" altLang="en-US" sz="2000"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38496" y="148672"/>
            <a:ext cx="6667009" cy="584776"/>
          </a:xfrm>
          <a:prstGeom prst="rect">
            <a:avLst/>
          </a:prstGeom>
          <a:noFill/>
        </p:spPr>
        <p:txBody>
          <a:bodyPr wrap="none" rtlCol="0">
            <a:spAutoFit/>
          </a:bodyPr>
          <a:lstStyle/>
          <a:p>
            <a:r>
              <a:rPr lang="en-US" altLang="ja-JP" sz="3200" dirty="0" smtClean="0"/>
              <a:t>Observation with ASTE in the THz Band</a:t>
            </a:r>
            <a:endParaRPr kumimoji="1" lang="ja-JP" altLang="en-US" sz="3200" dirty="0"/>
          </a:p>
        </p:txBody>
      </p:sp>
      <p:sp>
        <p:nvSpPr>
          <p:cNvPr id="5" name="テキスト ボックス 4"/>
          <p:cNvSpPr txBox="1"/>
          <p:nvPr/>
        </p:nvSpPr>
        <p:spPr>
          <a:xfrm>
            <a:off x="1587415" y="1924717"/>
            <a:ext cx="2251538" cy="400110"/>
          </a:xfrm>
          <a:prstGeom prst="rect">
            <a:avLst/>
          </a:prstGeom>
          <a:noFill/>
        </p:spPr>
        <p:txBody>
          <a:bodyPr wrap="none" rtlCol="0">
            <a:spAutoFit/>
          </a:bodyPr>
          <a:lstStyle/>
          <a:p>
            <a:r>
              <a:rPr lang="en-US" altLang="ja-JP" sz="2000" dirty="0" smtClean="0"/>
              <a:t>P.W.V.: 1</a:t>
            </a:r>
            <a:r>
              <a:rPr kumimoji="1" lang="en-US" altLang="ja-JP" sz="2000" dirty="0" smtClean="0"/>
              <a:t>.0 – 0.4 mm</a:t>
            </a:r>
            <a:endParaRPr kumimoji="1" lang="ja-JP" altLang="en-US" sz="2000" dirty="0"/>
          </a:p>
        </p:txBody>
      </p:sp>
      <p:sp>
        <p:nvSpPr>
          <p:cNvPr id="6" name="テキスト ボックス 5"/>
          <p:cNvSpPr txBox="1"/>
          <p:nvPr/>
        </p:nvSpPr>
        <p:spPr>
          <a:xfrm>
            <a:off x="391508" y="1461594"/>
            <a:ext cx="4293551" cy="369332"/>
          </a:xfrm>
          <a:prstGeom prst="rect">
            <a:avLst/>
          </a:prstGeom>
          <a:noFill/>
        </p:spPr>
        <p:txBody>
          <a:bodyPr wrap="none" rtlCol="0">
            <a:spAutoFit/>
          </a:bodyPr>
          <a:lstStyle/>
          <a:p>
            <a:r>
              <a:rPr kumimoji="1" lang="en-US" altLang="ja-JP" dirty="0" smtClean="0"/>
              <a:t>Noise Temperature: 4000 – 8000 K (0.9 THz)</a:t>
            </a:r>
            <a:endParaRPr kumimoji="1" lang="ja-JP" altLang="en-US" dirty="0"/>
          </a:p>
        </p:txBody>
      </p:sp>
      <p:sp>
        <p:nvSpPr>
          <p:cNvPr id="7" name="テキスト ボックス 6"/>
          <p:cNvSpPr txBox="1"/>
          <p:nvPr/>
        </p:nvSpPr>
        <p:spPr>
          <a:xfrm>
            <a:off x="192258" y="2377242"/>
            <a:ext cx="4251960" cy="369332"/>
          </a:xfrm>
          <a:prstGeom prst="rect">
            <a:avLst/>
          </a:prstGeom>
          <a:noFill/>
        </p:spPr>
        <p:txBody>
          <a:bodyPr wrap="none" rtlCol="0">
            <a:spAutoFit/>
          </a:bodyPr>
          <a:lstStyle/>
          <a:p>
            <a:r>
              <a:rPr lang="en-US" altLang="ja-JP" dirty="0" smtClean="0"/>
              <a:t>Main Beam Efficiency</a:t>
            </a:r>
            <a:r>
              <a:rPr kumimoji="1" lang="en-US" altLang="ja-JP" dirty="0" smtClean="0"/>
              <a:t>: </a:t>
            </a:r>
            <a:r>
              <a:rPr kumimoji="1" lang="en-US" altLang="ja-JP" dirty="0" smtClean="0">
                <a:latin typeface="Osaka"/>
                <a:ea typeface="Osaka"/>
                <a:cs typeface="Osaka"/>
              </a:rPr>
              <a:t>~</a:t>
            </a:r>
            <a:r>
              <a:rPr kumimoji="1" lang="en-US" altLang="ja-JP" dirty="0" smtClean="0"/>
              <a:t> 15 - 20 % (0.9 THz)</a:t>
            </a:r>
            <a:endParaRPr kumimoji="1" lang="ja-JP" altLang="en-US" dirty="0"/>
          </a:p>
        </p:txBody>
      </p:sp>
      <p:sp>
        <p:nvSpPr>
          <p:cNvPr id="8" name="テキスト ボックス 7"/>
          <p:cNvSpPr txBox="1"/>
          <p:nvPr/>
        </p:nvSpPr>
        <p:spPr>
          <a:xfrm>
            <a:off x="1704913" y="1024526"/>
            <a:ext cx="2890522" cy="369332"/>
          </a:xfrm>
          <a:prstGeom prst="rect">
            <a:avLst/>
          </a:prstGeom>
          <a:noFill/>
        </p:spPr>
        <p:txBody>
          <a:bodyPr wrap="none" rtlCol="0">
            <a:spAutoFit/>
          </a:bodyPr>
          <a:lstStyle/>
          <a:p>
            <a:r>
              <a:rPr lang="en-US" altLang="ja-JP" dirty="0" smtClean="0"/>
              <a:t>Date</a:t>
            </a:r>
            <a:r>
              <a:rPr kumimoji="1" lang="en-US" altLang="ja-JP" dirty="0" smtClean="0"/>
              <a:t>: 10/1, 4, 5, 6, 13, 14, 15</a:t>
            </a:r>
            <a:endParaRPr kumimoji="1" lang="ja-JP" altLang="en-US" dirty="0"/>
          </a:p>
        </p:txBody>
      </p:sp>
      <p:pic>
        <p:nvPicPr>
          <p:cNvPr id="9" name="図 8" descr="OrionKL_5p.pdf"/>
          <p:cNvPicPr>
            <a:picLocks noChangeAspect="1"/>
          </p:cNvPicPr>
          <p:nvPr/>
        </p:nvPicPr>
        <p:blipFill>
          <a:blip r:embed="rId3"/>
          <a:stretch>
            <a:fillRect/>
          </a:stretch>
        </p:blipFill>
        <p:spPr>
          <a:xfrm>
            <a:off x="79895" y="3833842"/>
            <a:ext cx="4373880" cy="2575560"/>
          </a:xfrm>
          <a:prstGeom prst="rect">
            <a:avLst/>
          </a:prstGeom>
        </p:spPr>
      </p:pic>
      <p:grpSp>
        <p:nvGrpSpPr>
          <p:cNvPr id="3" name="図形グループ 16"/>
          <p:cNvGrpSpPr/>
          <p:nvPr/>
        </p:nvGrpSpPr>
        <p:grpSpPr>
          <a:xfrm>
            <a:off x="5399642" y="824471"/>
            <a:ext cx="2767522" cy="2675356"/>
            <a:chOff x="6000775" y="782136"/>
            <a:chExt cx="2767522" cy="2675356"/>
          </a:xfrm>
        </p:grpSpPr>
        <p:pic>
          <p:nvPicPr>
            <p:cNvPr id="11" name="図 10" descr="moon01.png"/>
            <p:cNvPicPr>
              <a:picLocks noChangeAspect="1"/>
            </p:cNvPicPr>
            <p:nvPr/>
          </p:nvPicPr>
          <p:blipFill>
            <a:blip r:embed="rId4"/>
            <a:stretch>
              <a:fillRect/>
            </a:stretch>
          </p:blipFill>
          <p:spPr>
            <a:xfrm>
              <a:off x="6000775" y="782136"/>
              <a:ext cx="2767522" cy="2675356"/>
            </a:xfrm>
            <a:prstGeom prst="rect">
              <a:avLst/>
            </a:prstGeom>
          </p:spPr>
        </p:pic>
        <p:sp>
          <p:nvSpPr>
            <p:cNvPr id="12" name="テキスト ボックス 11"/>
            <p:cNvSpPr txBox="1"/>
            <p:nvPr/>
          </p:nvSpPr>
          <p:spPr>
            <a:xfrm>
              <a:off x="6436050" y="824471"/>
              <a:ext cx="809211" cy="400110"/>
            </a:xfrm>
            <a:prstGeom prst="rect">
              <a:avLst/>
            </a:prstGeom>
            <a:noFill/>
          </p:spPr>
          <p:txBody>
            <a:bodyPr wrap="none" rtlCol="0">
              <a:spAutoFit/>
            </a:bodyPr>
            <a:lstStyle/>
            <a:p>
              <a:r>
                <a:rPr kumimoji="1" lang="en-US" altLang="ja-JP" sz="2000" dirty="0" smtClean="0">
                  <a:solidFill>
                    <a:schemeClr val="bg1"/>
                  </a:solidFill>
                </a:rPr>
                <a:t>Moon</a:t>
              </a:r>
              <a:endParaRPr kumimoji="1" lang="ja-JP" altLang="en-US" sz="2000" dirty="0">
                <a:solidFill>
                  <a:schemeClr val="bg1"/>
                </a:solidFill>
              </a:endParaRPr>
            </a:p>
          </p:txBody>
        </p:sp>
        <p:sp>
          <p:nvSpPr>
            <p:cNvPr id="13" name="テキスト ボックス 12"/>
            <p:cNvSpPr txBox="1"/>
            <p:nvPr/>
          </p:nvSpPr>
          <p:spPr>
            <a:xfrm>
              <a:off x="7384536" y="2673461"/>
              <a:ext cx="1343462" cy="400110"/>
            </a:xfrm>
            <a:prstGeom prst="rect">
              <a:avLst/>
            </a:prstGeom>
            <a:noFill/>
          </p:spPr>
          <p:txBody>
            <a:bodyPr wrap="none" rtlCol="0">
              <a:spAutoFit/>
            </a:bodyPr>
            <a:lstStyle/>
            <a:p>
              <a:r>
                <a:rPr kumimoji="1" lang="en-US" altLang="ja-JP" sz="2000" dirty="0" smtClean="0">
                  <a:solidFill>
                    <a:schemeClr val="bg1"/>
                  </a:solidFill>
                </a:rPr>
                <a:t>Continuum</a:t>
              </a:r>
              <a:endParaRPr kumimoji="1" lang="ja-JP" altLang="en-US" sz="2000" dirty="0">
                <a:solidFill>
                  <a:schemeClr val="bg1"/>
                </a:solidFill>
              </a:endParaRPr>
            </a:p>
          </p:txBody>
        </p:sp>
      </p:grpSp>
      <p:sp>
        <p:nvSpPr>
          <p:cNvPr id="15" name="テキスト ボックス 14"/>
          <p:cNvSpPr txBox="1"/>
          <p:nvPr/>
        </p:nvSpPr>
        <p:spPr>
          <a:xfrm>
            <a:off x="629479" y="4067774"/>
            <a:ext cx="1315183" cy="338554"/>
          </a:xfrm>
          <a:prstGeom prst="rect">
            <a:avLst/>
          </a:prstGeom>
          <a:noFill/>
        </p:spPr>
        <p:txBody>
          <a:bodyPr wrap="none" rtlCol="0">
            <a:spAutoFit/>
          </a:bodyPr>
          <a:lstStyle/>
          <a:p>
            <a:r>
              <a:rPr kumimoji="1" lang="en-US" altLang="ja-JP" sz="1600" baseline="30000" dirty="0" smtClean="0">
                <a:solidFill>
                  <a:srgbClr val="FF0000"/>
                </a:solidFill>
              </a:rPr>
              <a:t>13</a:t>
            </a:r>
            <a:r>
              <a:rPr kumimoji="1" lang="en-US" altLang="ja-JP" sz="1600" dirty="0" smtClean="0">
                <a:solidFill>
                  <a:srgbClr val="FF0000"/>
                </a:solidFill>
              </a:rPr>
              <a:t>CO(</a:t>
            </a:r>
            <a:r>
              <a:rPr kumimoji="1" lang="en-US" altLang="ja-JP" sz="1600" i="1" dirty="0" smtClean="0">
                <a:solidFill>
                  <a:srgbClr val="FF0000"/>
                </a:solidFill>
              </a:rPr>
              <a:t>J </a:t>
            </a:r>
            <a:r>
              <a:rPr kumimoji="1" lang="en-US" altLang="ja-JP" sz="1600" dirty="0" smtClean="0">
                <a:solidFill>
                  <a:srgbClr val="FF0000"/>
                </a:solidFill>
              </a:rPr>
              <a:t>= 8 - 7)</a:t>
            </a:r>
            <a:endParaRPr kumimoji="1" lang="ja-JP" altLang="en-US" sz="1600" dirty="0">
              <a:solidFill>
                <a:srgbClr val="FF0000"/>
              </a:solidFill>
            </a:endParaRPr>
          </a:p>
        </p:txBody>
      </p:sp>
      <p:pic>
        <p:nvPicPr>
          <p:cNvPr id="16" name="図 15" descr="THz_ASTE_13CO.pdf"/>
          <p:cNvPicPr>
            <a:picLocks noChangeAspect="1"/>
          </p:cNvPicPr>
          <p:nvPr/>
        </p:nvPicPr>
        <p:blipFill>
          <a:blip r:embed="rId5"/>
          <a:stretch>
            <a:fillRect/>
          </a:stretch>
        </p:blipFill>
        <p:spPr>
          <a:xfrm>
            <a:off x="4580780" y="3725353"/>
            <a:ext cx="4384294" cy="2738882"/>
          </a:xfrm>
          <a:prstGeom prst="rect">
            <a:avLst/>
          </a:prstGeom>
        </p:spPr>
      </p:pic>
      <p:sp>
        <p:nvSpPr>
          <p:cNvPr id="18" name="テキスト ボックス 17"/>
          <p:cNvSpPr txBox="1"/>
          <p:nvPr/>
        </p:nvSpPr>
        <p:spPr>
          <a:xfrm>
            <a:off x="2417263" y="2746574"/>
            <a:ext cx="2190135" cy="369332"/>
          </a:xfrm>
          <a:prstGeom prst="rect">
            <a:avLst/>
          </a:prstGeom>
          <a:noFill/>
        </p:spPr>
        <p:txBody>
          <a:bodyPr wrap="none" rtlCol="0">
            <a:spAutoFit/>
          </a:bodyPr>
          <a:lstStyle/>
          <a:p>
            <a:r>
              <a:rPr kumimoji="1" lang="en-US" altLang="ja-JP" dirty="0" smtClean="0"/>
              <a:t>&lt; </a:t>
            </a:r>
            <a:r>
              <a:rPr lang="en-US" altLang="ja-JP" dirty="0" smtClean="0"/>
              <a:t>a few</a:t>
            </a:r>
            <a:r>
              <a:rPr kumimoji="1" lang="en-US" altLang="ja-JP" dirty="0" smtClean="0"/>
              <a:t> %</a:t>
            </a:r>
            <a:r>
              <a:rPr kumimoji="1" lang="ja-JP" altLang="en-US" dirty="0" smtClean="0"/>
              <a:t>？</a:t>
            </a:r>
            <a:r>
              <a:rPr kumimoji="1" lang="en-US" altLang="ja-JP" dirty="0" smtClean="0"/>
              <a:t> (1.4 THz)</a:t>
            </a:r>
            <a:endParaRPr kumimoji="1" lang="ja-JP" altLang="en-US" dirty="0"/>
          </a:p>
        </p:txBody>
      </p:sp>
      <p:sp>
        <p:nvSpPr>
          <p:cNvPr id="19" name="テキスト ボックス 18"/>
          <p:cNvSpPr txBox="1"/>
          <p:nvPr/>
        </p:nvSpPr>
        <p:spPr>
          <a:xfrm>
            <a:off x="344741" y="3289760"/>
            <a:ext cx="4816305" cy="369332"/>
          </a:xfrm>
          <a:prstGeom prst="rect">
            <a:avLst/>
          </a:prstGeom>
          <a:noFill/>
        </p:spPr>
        <p:txBody>
          <a:bodyPr wrap="none" rtlCol="0">
            <a:spAutoFit/>
          </a:bodyPr>
          <a:lstStyle/>
          <a:p>
            <a:r>
              <a:rPr lang="en-US" altLang="ja-JP" dirty="0" smtClean="0">
                <a:solidFill>
                  <a:srgbClr val="0000FF"/>
                </a:solidFill>
              </a:rPr>
              <a:t>Feasibility of observation with HEB-mixer receiver</a:t>
            </a:r>
            <a:endParaRPr kumimoji="1" lang="ja-JP" altLang="en-US" dirty="0">
              <a:solidFill>
                <a:srgbClr val="0000FF"/>
              </a:solidFill>
            </a:endParaRPr>
          </a:p>
        </p:txBody>
      </p:sp>
      <p:sp>
        <p:nvSpPr>
          <p:cNvPr id="20" name="テキスト ボックス 19"/>
          <p:cNvSpPr txBox="1"/>
          <p:nvPr/>
        </p:nvSpPr>
        <p:spPr>
          <a:xfrm>
            <a:off x="3070095" y="3872034"/>
            <a:ext cx="1575108" cy="584776"/>
          </a:xfrm>
          <a:prstGeom prst="rect">
            <a:avLst/>
          </a:prstGeom>
          <a:noFill/>
        </p:spPr>
        <p:txBody>
          <a:bodyPr wrap="none" rtlCol="0">
            <a:spAutoFit/>
          </a:bodyPr>
          <a:lstStyle/>
          <a:p>
            <a:r>
              <a:rPr kumimoji="1" lang="en-US" altLang="ja-JP" sz="1600" dirty="0" smtClean="0">
                <a:solidFill>
                  <a:srgbClr val="FF0000"/>
                </a:solidFill>
              </a:rPr>
              <a:t>881.272808 GHz</a:t>
            </a:r>
          </a:p>
          <a:p>
            <a:r>
              <a:rPr lang="en-US" altLang="ja-JP" sz="1600" i="1" dirty="0" err="1" smtClean="0">
                <a:solidFill>
                  <a:srgbClr val="FF0000"/>
                </a:solidFill>
              </a:rPr>
              <a:t>E</a:t>
            </a:r>
            <a:r>
              <a:rPr lang="en-US" altLang="ja-JP" sz="1600" baseline="-25000" dirty="0" err="1" smtClean="0">
                <a:solidFill>
                  <a:srgbClr val="FF0000"/>
                </a:solidFill>
              </a:rPr>
              <a:t>u</a:t>
            </a:r>
            <a:r>
              <a:rPr lang="en-US" altLang="ja-JP" sz="1600" dirty="0" err="1" smtClean="0">
                <a:solidFill>
                  <a:srgbClr val="FF0000"/>
                </a:solidFill>
              </a:rPr>
              <a:t>/k</a:t>
            </a:r>
            <a:r>
              <a:rPr lang="en-US" altLang="ja-JP" sz="1600" baseline="-25000" dirty="0" err="1" smtClean="0">
                <a:solidFill>
                  <a:srgbClr val="FF0000"/>
                </a:solidFill>
              </a:rPr>
              <a:t>B</a:t>
            </a:r>
            <a:r>
              <a:rPr lang="en-US" altLang="ja-JP" sz="1600" dirty="0" smtClean="0">
                <a:solidFill>
                  <a:srgbClr val="FF0000"/>
                </a:solidFill>
              </a:rPr>
              <a:t> = 190 K</a:t>
            </a:r>
            <a:endParaRPr kumimoji="1" lang="ja-JP" altLang="en-US" sz="16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129291" y="351079"/>
            <a:ext cx="6885419" cy="584776"/>
          </a:xfrm>
          <a:prstGeom prst="rect">
            <a:avLst/>
          </a:prstGeom>
          <a:noFill/>
        </p:spPr>
        <p:txBody>
          <a:bodyPr wrap="none" rtlCol="0">
            <a:spAutoFit/>
          </a:bodyPr>
          <a:lstStyle/>
          <a:p>
            <a:r>
              <a:rPr lang="en-US" altLang="ja-JP" sz="3200" dirty="0" smtClean="0"/>
              <a:t>Summary  of THz Observation with ASTE</a:t>
            </a:r>
            <a:endParaRPr kumimoji="1" lang="ja-JP" altLang="en-US" sz="3200" dirty="0"/>
          </a:p>
        </p:txBody>
      </p:sp>
      <p:sp>
        <p:nvSpPr>
          <p:cNvPr id="4" name="テキスト ボックス 3"/>
          <p:cNvSpPr txBox="1"/>
          <p:nvPr/>
        </p:nvSpPr>
        <p:spPr>
          <a:xfrm>
            <a:off x="1032491" y="1407056"/>
            <a:ext cx="5706761" cy="461665"/>
          </a:xfrm>
          <a:prstGeom prst="rect">
            <a:avLst/>
          </a:prstGeom>
          <a:noFill/>
        </p:spPr>
        <p:txBody>
          <a:bodyPr wrap="none" rtlCol="0">
            <a:spAutoFit/>
          </a:bodyPr>
          <a:lstStyle/>
          <a:p>
            <a:r>
              <a:rPr lang="en-US" altLang="ja-JP" sz="2400" dirty="0" smtClean="0">
                <a:solidFill>
                  <a:srgbClr val="0000FF"/>
                </a:solidFill>
              </a:rPr>
              <a:t>Feasibility of our HEB mixer for observations </a:t>
            </a:r>
            <a:endParaRPr kumimoji="1" lang="ja-JP" altLang="en-US" sz="2400" dirty="0">
              <a:solidFill>
                <a:srgbClr val="0000FF"/>
              </a:solidFill>
            </a:endParaRPr>
          </a:p>
        </p:txBody>
      </p:sp>
      <p:sp>
        <p:nvSpPr>
          <p:cNvPr id="5" name="テキスト ボックス 4"/>
          <p:cNvSpPr txBox="1"/>
          <p:nvPr/>
        </p:nvSpPr>
        <p:spPr>
          <a:xfrm>
            <a:off x="1857611" y="1942175"/>
            <a:ext cx="3844397" cy="400110"/>
          </a:xfrm>
          <a:prstGeom prst="rect">
            <a:avLst/>
          </a:prstGeom>
          <a:noFill/>
        </p:spPr>
        <p:txBody>
          <a:bodyPr wrap="none" rtlCol="0">
            <a:spAutoFit/>
          </a:bodyPr>
          <a:lstStyle/>
          <a:p>
            <a:r>
              <a:rPr kumimoji="1" lang="en-US" altLang="ja-JP" sz="2000" dirty="0" smtClean="0"/>
              <a:t>- Scientific data in the 0.9 THz band</a:t>
            </a:r>
            <a:endParaRPr kumimoji="1" lang="ja-JP" altLang="en-US" sz="2000" dirty="0"/>
          </a:p>
        </p:txBody>
      </p:sp>
      <p:sp>
        <p:nvSpPr>
          <p:cNvPr id="7" name="テキスト ボックス 6"/>
          <p:cNvSpPr txBox="1"/>
          <p:nvPr/>
        </p:nvSpPr>
        <p:spPr>
          <a:xfrm>
            <a:off x="1032491" y="2683589"/>
            <a:ext cx="5804594" cy="461665"/>
          </a:xfrm>
          <a:prstGeom prst="rect">
            <a:avLst/>
          </a:prstGeom>
          <a:noFill/>
        </p:spPr>
        <p:txBody>
          <a:bodyPr wrap="none" rtlCol="0">
            <a:spAutoFit/>
          </a:bodyPr>
          <a:lstStyle/>
          <a:p>
            <a:r>
              <a:rPr lang="en-US" altLang="ja-JP" sz="2400" dirty="0" smtClean="0">
                <a:solidFill>
                  <a:srgbClr val="0000FF"/>
                </a:solidFill>
              </a:rPr>
              <a:t>Unsuccessful observation in the 1.4 </a:t>
            </a:r>
            <a:r>
              <a:rPr kumimoji="1" lang="en-US" altLang="ja-JP" sz="2400" dirty="0" smtClean="0">
                <a:solidFill>
                  <a:srgbClr val="0000FF"/>
                </a:solidFill>
              </a:rPr>
              <a:t>THz band</a:t>
            </a:r>
            <a:endParaRPr kumimoji="1" lang="ja-JP" altLang="en-US" sz="2400" dirty="0">
              <a:solidFill>
                <a:srgbClr val="0000FF"/>
              </a:solidFill>
            </a:endParaRPr>
          </a:p>
        </p:txBody>
      </p:sp>
      <p:sp>
        <p:nvSpPr>
          <p:cNvPr id="9" name="テキスト ボックス 8"/>
          <p:cNvSpPr txBox="1"/>
          <p:nvPr/>
        </p:nvSpPr>
        <p:spPr>
          <a:xfrm>
            <a:off x="1857611" y="3155578"/>
            <a:ext cx="4961740" cy="400110"/>
          </a:xfrm>
          <a:prstGeom prst="rect">
            <a:avLst/>
          </a:prstGeom>
          <a:noFill/>
        </p:spPr>
        <p:txBody>
          <a:bodyPr wrap="none" rtlCol="0">
            <a:spAutoFit/>
          </a:bodyPr>
          <a:lstStyle/>
          <a:p>
            <a:r>
              <a:rPr kumimoji="1" lang="en-US" altLang="ja-JP" sz="2000" dirty="0" smtClean="0"/>
              <a:t>- Bad atmosphere condition  (P.W.V. &gt; 0.4 mm)</a:t>
            </a:r>
            <a:endParaRPr kumimoji="1" lang="ja-JP" altLang="en-US" sz="2000" dirty="0"/>
          </a:p>
        </p:txBody>
      </p:sp>
      <p:sp>
        <p:nvSpPr>
          <p:cNvPr id="10" name="テキスト ボックス 9"/>
          <p:cNvSpPr txBox="1"/>
          <p:nvPr/>
        </p:nvSpPr>
        <p:spPr>
          <a:xfrm>
            <a:off x="1857611" y="3566012"/>
            <a:ext cx="6273948" cy="400110"/>
          </a:xfrm>
          <a:prstGeom prst="rect">
            <a:avLst/>
          </a:prstGeom>
          <a:noFill/>
        </p:spPr>
        <p:txBody>
          <a:bodyPr wrap="none" rtlCol="0">
            <a:spAutoFit/>
          </a:bodyPr>
          <a:lstStyle/>
          <a:p>
            <a:r>
              <a:rPr kumimoji="1" lang="en-US" altLang="ja-JP" sz="2000" dirty="0" smtClean="0"/>
              <a:t>- Coarse surface of 10 </a:t>
            </a:r>
            <a:r>
              <a:rPr kumimoji="1" lang="en-US" altLang="ja-JP" sz="2000" dirty="0" err="1" smtClean="0"/>
              <a:t>m</a:t>
            </a:r>
            <a:r>
              <a:rPr kumimoji="1" lang="en-US" altLang="ja-JP" sz="2000" dirty="0" smtClean="0"/>
              <a:t> dish</a:t>
            </a:r>
            <a:r>
              <a:rPr kumimoji="1" lang="ja-JP" altLang="en-US" sz="2000" dirty="0" smtClean="0"/>
              <a:t>　</a:t>
            </a:r>
            <a:r>
              <a:rPr kumimoji="1" lang="en-US" altLang="ja-JP" sz="2000" dirty="0" smtClean="0"/>
              <a:t>(</a:t>
            </a:r>
            <a:r>
              <a:rPr lang="en-US" altLang="ja-JP" sz="2000" dirty="0" smtClean="0"/>
              <a:t>low main beam efficiency</a:t>
            </a:r>
            <a:r>
              <a:rPr kumimoji="1" lang="en-US" altLang="ja-JP" sz="2000" dirty="0" smtClean="0"/>
              <a:t>)</a:t>
            </a:r>
            <a:endParaRPr kumimoji="1" lang="ja-JP" altLang="en-US" sz="2000" dirty="0"/>
          </a:p>
        </p:txBody>
      </p:sp>
      <p:sp>
        <p:nvSpPr>
          <p:cNvPr id="11" name="テキスト ボックス 10"/>
          <p:cNvSpPr txBox="1"/>
          <p:nvPr/>
        </p:nvSpPr>
        <p:spPr>
          <a:xfrm>
            <a:off x="1032491" y="4314849"/>
            <a:ext cx="6096140" cy="461665"/>
          </a:xfrm>
          <a:prstGeom prst="rect">
            <a:avLst/>
          </a:prstGeom>
          <a:noFill/>
        </p:spPr>
        <p:txBody>
          <a:bodyPr wrap="none" rtlCol="0">
            <a:spAutoFit/>
          </a:bodyPr>
          <a:lstStyle/>
          <a:p>
            <a:r>
              <a:rPr kumimoji="1" lang="en-US" altLang="ja-JP" sz="2400" dirty="0" smtClean="0">
                <a:solidFill>
                  <a:srgbClr val="0000FF"/>
                </a:solidFill>
              </a:rPr>
              <a:t>For THz observation </a:t>
            </a:r>
            <a:r>
              <a:rPr lang="en-US" altLang="ja-JP" sz="2400" dirty="0" smtClean="0">
                <a:solidFill>
                  <a:srgbClr val="0000FF"/>
                </a:solidFill>
              </a:rPr>
              <a:t>by</a:t>
            </a:r>
            <a:r>
              <a:rPr kumimoji="1" lang="en-US" altLang="ja-JP" sz="2400" dirty="0" smtClean="0">
                <a:solidFill>
                  <a:srgbClr val="0000FF"/>
                </a:solidFill>
              </a:rPr>
              <a:t> ground based telescope</a:t>
            </a:r>
            <a:endParaRPr kumimoji="1" lang="ja-JP" altLang="en-US" sz="2400" dirty="0">
              <a:solidFill>
                <a:srgbClr val="0000FF"/>
              </a:solidFill>
            </a:endParaRPr>
          </a:p>
        </p:txBody>
      </p:sp>
      <p:sp>
        <p:nvSpPr>
          <p:cNvPr id="12" name="テキスト ボックス 11"/>
          <p:cNvSpPr txBox="1"/>
          <p:nvPr/>
        </p:nvSpPr>
        <p:spPr>
          <a:xfrm>
            <a:off x="1857611" y="4896332"/>
            <a:ext cx="3244648" cy="400110"/>
          </a:xfrm>
          <a:prstGeom prst="rect">
            <a:avLst/>
          </a:prstGeom>
          <a:noFill/>
        </p:spPr>
        <p:txBody>
          <a:bodyPr wrap="none" rtlCol="0">
            <a:spAutoFit/>
          </a:bodyPr>
          <a:lstStyle/>
          <a:p>
            <a:r>
              <a:rPr kumimoji="1" lang="en-US" altLang="ja-JP" sz="2000" dirty="0" smtClean="0"/>
              <a:t>- Good atmosphere condition </a:t>
            </a:r>
            <a:endParaRPr kumimoji="1" lang="ja-JP" altLang="en-US" sz="2000" dirty="0"/>
          </a:p>
        </p:txBody>
      </p:sp>
      <p:sp>
        <p:nvSpPr>
          <p:cNvPr id="13" name="テキスト ボックス 12"/>
          <p:cNvSpPr txBox="1"/>
          <p:nvPr/>
        </p:nvSpPr>
        <p:spPr>
          <a:xfrm>
            <a:off x="1857611" y="5300407"/>
            <a:ext cx="4472574" cy="400110"/>
          </a:xfrm>
          <a:prstGeom prst="rect">
            <a:avLst/>
          </a:prstGeom>
          <a:noFill/>
        </p:spPr>
        <p:txBody>
          <a:bodyPr wrap="none" rtlCol="0">
            <a:spAutoFit/>
          </a:bodyPr>
          <a:lstStyle/>
          <a:p>
            <a:r>
              <a:rPr kumimoji="1" lang="en-US" altLang="ja-JP" sz="2000" dirty="0" smtClean="0"/>
              <a:t>- Telescope with high precise surface dish</a:t>
            </a:r>
            <a:endParaRPr kumimoji="1" lang="ja-JP" altLang="en-US" sz="2000" dirty="0"/>
          </a:p>
        </p:txBody>
      </p:sp>
      <p:sp>
        <p:nvSpPr>
          <p:cNvPr id="14" name="テキスト ボックス 13"/>
          <p:cNvSpPr txBox="1"/>
          <p:nvPr/>
        </p:nvSpPr>
        <p:spPr>
          <a:xfrm>
            <a:off x="1639146" y="5997048"/>
            <a:ext cx="5865708" cy="492443"/>
          </a:xfrm>
          <a:prstGeom prst="rect">
            <a:avLst/>
          </a:prstGeom>
          <a:noFill/>
        </p:spPr>
        <p:txBody>
          <a:bodyPr wrap="none" rtlCol="0">
            <a:spAutoFit/>
          </a:bodyPr>
          <a:lstStyle/>
          <a:p>
            <a:r>
              <a:rPr kumimoji="1" lang="en-US" altLang="ja-JP" sz="2600" dirty="0" smtClean="0">
                <a:solidFill>
                  <a:srgbClr val="FF0000"/>
                </a:solidFill>
              </a:rPr>
              <a:t>Tsukuba 10 </a:t>
            </a:r>
            <a:r>
              <a:rPr kumimoji="1" lang="en-US" altLang="ja-JP" sz="2600" dirty="0" err="1" smtClean="0">
                <a:solidFill>
                  <a:srgbClr val="FF0000"/>
                </a:solidFill>
              </a:rPr>
              <a:t>m</a:t>
            </a:r>
            <a:r>
              <a:rPr kumimoji="1" lang="en-US" altLang="ja-JP" sz="2600" dirty="0" smtClean="0">
                <a:solidFill>
                  <a:srgbClr val="FF0000"/>
                </a:solidFill>
              </a:rPr>
              <a:t> THz </a:t>
            </a:r>
            <a:r>
              <a:rPr lang="en-US" altLang="ja-JP" sz="2600" dirty="0" smtClean="0">
                <a:solidFill>
                  <a:srgbClr val="FF0000"/>
                </a:solidFill>
              </a:rPr>
              <a:t>telescope for chemistry</a:t>
            </a:r>
            <a:endParaRPr kumimoji="1" lang="ja-JP" altLang="en-US" sz="26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1357"/>
            <a:ext cx="8229600" cy="760237"/>
          </a:xfrm>
        </p:spPr>
        <p:txBody>
          <a:bodyPr>
            <a:normAutofit/>
          </a:bodyPr>
          <a:lstStyle/>
          <a:p>
            <a:r>
              <a:rPr lang="en-US" altLang="ja-JP" sz="3600" dirty="0" smtClean="0"/>
              <a:t>Summary</a:t>
            </a:r>
            <a:endParaRPr lang="ja-JP" altLang="en-US" sz="3600" dirty="0"/>
          </a:p>
        </p:txBody>
      </p:sp>
      <p:sp>
        <p:nvSpPr>
          <p:cNvPr id="4" name="テキスト ボックス 3"/>
          <p:cNvSpPr txBox="1"/>
          <p:nvPr/>
        </p:nvSpPr>
        <p:spPr>
          <a:xfrm>
            <a:off x="407668" y="982552"/>
            <a:ext cx="6759182" cy="461665"/>
          </a:xfrm>
          <a:prstGeom prst="rect">
            <a:avLst/>
          </a:prstGeom>
          <a:noFill/>
        </p:spPr>
        <p:txBody>
          <a:bodyPr wrap="none" rtlCol="0">
            <a:spAutoFit/>
          </a:bodyPr>
          <a:lstStyle/>
          <a:p>
            <a:r>
              <a:rPr kumimoji="1" lang="en-US" altLang="ja-JP" sz="2400" b="1" dirty="0" smtClean="0">
                <a:solidFill>
                  <a:srgbClr val="0000FF"/>
                </a:solidFill>
              </a:rPr>
              <a:t>Chemical compositions of molecular cloud scale gas</a:t>
            </a:r>
            <a:endParaRPr kumimoji="1" lang="ja-JP" altLang="en-US" sz="2400" b="1" dirty="0">
              <a:solidFill>
                <a:srgbClr val="0000FF"/>
              </a:solidFill>
            </a:endParaRPr>
          </a:p>
        </p:txBody>
      </p:sp>
      <p:sp>
        <p:nvSpPr>
          <p:cNvPr id="19" name="テキスト ボックス 18"/>
          <p:cNvSpPr txBox="1"/>
          <p:nvPr/>
        </p:nvSpPr>
        <p:spPr>
          <a:xfrm>
            <a:off x="896681" y="1487984"/>
            <a:ext cx="4589267" cy="461665"/>
          </a:xfrm>
          <a:prstGeom prst="rect">
            <a:avLst/>
          </a:prstGeom>
          <a:noFill/>
        </p:spPr>
        <p:txBody>
          <a:bodyPr wrap="none" rtlCol="0">
            <a:spAutoFit/>
          </a:bodyPr>
          <a:lstStyle/>
          <a:p>
            <a:r>
              <a:rPr kumimoji="1" lang="en-US" altLang="ja-JP" sz="2400" b="1" dirty="0" smtClean="0"/>
              <a:t>- From M51 and W51 observations</a:t>
            </a:r>
            <a:endParaRPr kumimoji="1" lang="ja-JP" altLang="en-US" sz="2400" b="1" dirty="0"/>
          </a:p>
        </p:txBody>
      </p:sp>
      <p:sp>
        <p:nvSpPr>
          <p:cNvPr id="20" name="テキスト ボックス 19"/>
          <p:cNvSpPr txBox="1"/>
          <p:nvPr/>
        </p:nvSpPr>
        <p:spPr>
          <a:xfrm>
            <a:off x="1202081" y="1949649"/>
            <a:ext cx="7673345" cy="461665"/>
          </a:xfrm>
          <a:prstGeom prst="rect">
            <a:avLst/>
          </a:prstGeom>
          <a:noFill/>
        </p:spPr>
        <p:txBody>
          <a:bodyPr wrap="none" rtlCol="0">
            <a:spAutoFit/>
          </a:bodyPr>
          <a:lstStyle/>
          <a:p>
            <a:r>
              <a:rPr kumimoji="1" lang="en-US" altLang="ja-JP" sz="2400" dirty="0" smtClean="0"/>
              <a:t>No </a:t>
            </a:r>
            <a:r>
              <a:rPr lang="en-US" altLang="ja-JP" sz="2400" dirty="0" smtClean="0"/>
              <a:t>effect of star formation feedback and chemical evolution</a:t>
            </a:r>
            <a:endParaRPr kumimoji="1" lang="ja-JP" altLang="en-US" sz="2400" dirty="0"/>
          </a:p>
        </p:txBody>
      </p:sp>
      <p:sp>
        <p:nvSpPr>
          <p:cNvPr id="21" name="テキスト ボックス 20"/>
          <p:cNvSpPr txBox="1"/>
          <p:nvPr/>
        </p:nvSpPr>
        <p:spPr>
          <a:xfrm>
            <a:off x="1202081" y="2332881"/>
            <a:ext cx="6655188" cy="461665"/>
          </a:xfrm>
          <a:prstGeom prst="rect">
            <a:avLst/>
          </a:prstGeom>
          <a:noFill/>
        </p:spPr>
        <p:txBody>
          <a:bodyPr wrap="none" rtlCol="0">
            <a:spAutoFit/>
          </a:bodyPr>
          <a:lstStyle/>
          <a:p>
            <a:r>
              <a:rPr kumimoji="1" lang="en-US" altLang="ja-JP" sz="2400" dirty="0" smtClean="0"/>
              <a:t>‘</a:t>
            </a:r>
            <a:r>
              <a:rPr kumimoji="1" lang="en-US" altLang="ja-JP" sz="2400" dirty="0" smtClean="0">
                <a:solidFill>
                  <a:srgbClr val="0000FF"/>
                </a:solidFill>
              </a:rPr>
              <a:t>Standard chemical composition</a:t>
            </a:r>
            <a:r>
              <a:rPr kumimoji="1" lang="en-US" altLang="ja-JP" sz="2400" dirty="0" smtClean="0"/>
              <a:t>’ of molecular cloud</a:t>
            </a:r>
            <a:endParaRPr kumimoji="1" lang="ja-JP" altLang="en-US" sz="2400" dirty="0"/>
          </a:p>
        </p:txBody>
      </p:sp>
      <p:sp>
        <p:nvSpPr>
          <p:cNvPr id="22" name="テキスト ボックス 21"/>
          <p:cNvSpPr txBox="1"/>
          <p:nvPr/>
        </p:nvSpPr>
        <p:spPr>
          <a:xfrm>
            <a:off x="896681" y="2881733"/>
            <a:ext cx="3095719" cy="461665"/>
          </a:xfrm>
          <a:prstGeom prst="rect">
            <a:avLst/>
          </a:prstGeom>
          <a:noFill/>
        </p:spPr>
        <p:txBody>
          <a:bodyPr wrap="none" rtlCol="0">
            <a:spAutoFit/>
          </a:bodyPr>
          <a:lstStyle/>
          <a:p>
            <a:r>
              <a:rPr kumimoji="1" lang="en-US" altLang="ja-JP" sz="2400" b="1" dirty="0" smtClean="0"/>
              <a:t>- NGC 3627 with ALMA</a:t>
            </a:r>
            <a:endParaRPr kumimoji="1" lang="ja-JP" altLang="en-US" sz="2400" b="1" dirty="0"/>
          </a:p>
        </p:txBody>
      </p:sp>
      <p:sp>
        <p:nvSpPr>
          <p:cNvPr id="23" name="テキスト ボックス 22"/>
          <p:cNvSpPr txBox="1"/>
          <p:nvPr/>
        </p:nvSpPr>
        <p:spPr>
          <a:xfrm>
            <a:off x="1202081" y="3287229"/>
            <a:ext cx="7439807" cy="461665"/>
          </a:xfrm>
          <a:prstGeom prst="rect">
            <a:avLst/>
          </a:prstGeom>
          <a:noFill/>
        </p:spPr>
        <p:txBody>
          <a:bodyPr wrap="none" rtlCol="0">
            <a:spAutoFit/>
          </a:bodyPr>
          <a:lstStyle/>
          <a:p>
            <a:r>
              <a:rPr kumimoji="1" lang="en-US" altLang="ja-JP" sz="2400" dirty="0" smtClean="0"/>
              <a:t>Gas dynamics can change chemical composition by shock.</a:t>
            </a:r>
            <a:endParaRPr kumimoji="1" lang="ja-JP" altLang="en-US" sz="2400" dirty="0"/>
          </a:p>
        </p:txBody>
      </p:sp>
      <p:sp>
        <p:nvSpPr>
          <p:cNvPr id="24" name="テキスト ボックス 23"/>
          <p:cNvSpPr txBox="1"/>
          <p:nvPr/>
        </p:nvSpPr>
        <p:spPr>
          <a:xfrm>
            <a:off x="896681" y="3730976"/>
            <a:ext cx="3182482" cy="461665"/>
          </a:xfrm>
          <a:prstGeom prst="rect">
            <a:avLst/>
          </a:prstGeom>
          <a:noFill/>
        </p:spPr>
        <p:txBody>
          <a:bodyPr wrap="none" rtlCol="0">
            <a:spAutoFit/>
          </a:bodyPr>
          <a:lstStyle/>
          <a:p>
            <a:r>
              <a:rPr kumimoji="1" lang="en-US" altLang="ja-JP" sz="2400" b="1" dirty="0" smtClean="0"/>
              <a:t>- Low metal galaxy LMC</a:t>
            </a:r>
            <a:endParaRPr kumimoji="1" lang="ja-JP" altLang="en-US" sz="2400" b="1" dirty="0"/>
          </a:p>
        </p:txBody>
      </p:sp>
      <p:sp>
        <p:nvSpPr>
          <p:cNvPr id="25" name="テキスト ボックス 24"/>
          <p:cNvSpPr txBox="1"/>
          <p:nvPr/>
        </p:nvSpPr>
        <p:spPr>
          <a:xfrm>
            <a:off x="1202081" y="4233132"/>
            <a:ext cx="6284365" cy="830997"/>
          </a:xfrm>
          <a:prstGeom prst="rect">
            <a:avLst/>
          </a:prstGeom>
          <a:noFill/>
        </p:spPr>
        <p:txBody>
          <a:bodyPr wrap="square" rtlCol="0">
            <a:spAutoFit/>
          </a:bodyPr>
          <a:lstStyle/>
          <a:p>
            <a:pPr algn="r"/>
            <a:r>
              <a:rPr kumimoji="1" lang="en-US" altLang="ja-JP" sz="2400" dirty="0" smtClean="0"/>
              <a:t>Elemental abundance is important to understand molecular-cloud scale chemistry.</a:t>
            </a:r>
            <a:endParaRPr kumimoji="1" lang="ja-JP" altLang="en-US" sz="2400" dirty="0"/>
          </a:p>
        </p:txBody>
      </p:sp>
      <p:sp>
        <p:nvSpPr>
          <p:cNvPr id="26" name="テキスト ボックス 25"/>
          <p:cNvSpPr txBox="1"/>
          <p:nvPr/>
        </p:nvSpPr>
        <p:spPr>
          <a:xfrm>
            <a:off x="407668" y="5305191"/>
            <a:ext cx="5011558" cy="461665"/>
          </a:xfrm>
          <a:prstGeom prst="rect">
            <a:avLst/>
          </a:prstGeom>
          <a:noFill/>
        </p:spPr>
        <p:txBody>
          <a:bodyPr wrap="none" rtlCol="0">
            <a:spAutoFit/>
          </a:bodyPr>
          <a:lstStyle/>
          <a:p>
            <a:r>
              <a:rPr lang="en-US" altLang="ja-JP" sz="2400" b="1" dirty="0" smtClean="0">
                <a:solidFill>
                  <a:srgbClr val="0000FF"/>
                </a:solidFill>
              </a:rPr>
              <a:t>Observation of molecules in THz band</a:t>
            </a:r>
            <a:endParaRPr kumimoji="1" lang="ja-JP" altLang="en-US" sz="24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8638"/>
            <a:ext cx="8229600" cy="619117"/>
          </a:xfrm>
        </p:spPr>
        <p:txBody>
          <a:bodyPr>
            <a:normAutofit fontScale="90000"/>
          </a:bodyPr>
          <a:lstStyle/>
          <a:p>
            <a:r>
              <a:rPr lang="en-US" altLang="ja-JP" sz="3200" dirty="0" smtClean="0"/>
              <a:t>Chemistry as a Diagnostic Tool of Physical Condition</a:t>
            </a:r>
            <a:endParaRPr lang="ja-JP" altLang="en-US" sz="3200" dirty="0"/>
          </a:p>
        </p:txBody>
      </p:sp>
      <p:pic>
        <p:nvPicPr>
          <p:cNvPr id="5" name="図 4" descr="aa13997-10_Figure3.png"/>
          <p:cNvPicPr>
            <a:picLocks noChangeAspect="1"/>
          </p:cNvPicPr>
          <p:nvPr/>
        </p:nvPicPr>
        <p:blipFill>
          <a:blip r:embed="rId2"/>
          <a:stretch>
            <a:fillRect/>
          </a:stretch>
        </p:blipFill>
        <p:spPr>
          <a:xfrm>
            <a:off x="4858597" y="1619056"/>
            <a:ext cx="4231949" cy="5076875"/>
          </a:xfrm>
          <a:prstGeom prst="rect">
            <a:avLst/>
          </a:prstGeom>
        </p:spPr>
      </p:pic>
      <p:grpSp>
        <p:nvGrpSpPr>
          <p:cNvPr id="9" name="図形グループ 8"/>
          <p:cNvGrpSpPr/>
          <p:nvPr/>
        </p:nvGrpSpPr>
        <p:grpSpPr>
          <a:xfrm>
            <a:off x="1574305" y="2165543"/>
            <a:ext cx="2133027" cy="3707195"/>
            <a:chOff x="1370465" y="1851943"/>
            <a:chExt cx="2133027" cy="3707195"/>
          </a:xfrm>
        </p:grpSpPr>
        <p:pic>
          <p:nvPicPr>
            <p:cNvPr id="4" name="図 3" descr="Bachiller+1997(ApJ_487_L93)_Figure1.png"/>
            <p:cNvPicPr>
              <a:picLocks noChangeAspect="1"/>
            </p:cNvPicPr>
            <p:nvPr/>
          </p:nvPicPr>
          <p:blipFill>
            <a:blip r:embed="rId3"/>
            <a:stretch>
              <a:fillRect/>
            </a:stretch>
          </p:blipFill>
          <p:spPr>
            <a:xfrm>
              <a:off x="1370465" y="1851943"/>
              <a:ext cx="2133027" cy="3707195"/>
            </a:xfrm>
            <a:prstGeom prst="rect">
              <a:avLst/>
            </a:prstGeom>
          </p:spPr>
        </p:pic>
        <p:sp>
          <p:nvSpPr>
            <p:cNvPr id="6" name="テキスト ボックス 5"/>
            <p:cNvSpPr txBox="1"/>
            <p:nvPr/>
          </p:nvSpPr>
          <p:spPr>
            <a:xfrm>
              <a:off x="2847975" y="4323890"/>
              <a:ext cx="373319" cy="307777"/>
            </a:xfrm>
            <a:prstGeom prst="rect">
              <a:avLst/>
            </a:prstGeom>
            <a:solidFill>
              <a:schemeClr val="bg1"/>
            </a:solidFill>
          </p:spPr>
          <p:txBody>
            <a:bodyPr wrap="none" rtlCol="0">
              <a:spAutoFit/>
            </a:bodyPr>
            <a:lstStyle/>
            <a:p>
              <a:r>
                <a:rPr kumimoji="1" lang="en-US" altLang="ja-JP" sz="1400" dirty="0" smtClean="0">
                  <a:solidFill>
                    <a:srgbClr val="FF0000"/>
                  </a:solidFill>
                </a:rPr>
                <a:t>B1</a:t>
              </a:r>
              <a:endParaRPr kumimoji="1" lang="ja-JP" altLang="en-US" sz="1400" dirty="0">
                <a:solidFill>
                  <a:srgbClr val="FF0000"/>
                </a:solidFill>
              </a:endParaRPr>
            </a:p>
          </p:txBody>
        </p:sp>
        <p:sp>
          <p:nvSpPr>
            <p:cNvPr id="7" name="テキスト ボックス 6"/>
            <p:cNvSpPr txBox="1"/>
            <p:nvPr/>
          </p:nvSpPr>
          <p:spPr>
            <a:xfrm>
              <a:off x="2706502" y="4646182"/>
              <a:ext cx="377026" cy="307777"/>
            </a:xfrm>
            <a:prstGeom prst="rect">
              <a:avLst/>
            </a:prstGeom>
            <a:solidFill>
              <a:schemeClr val="bg1"/>
            </a:solidFill>
          </p:spPr>
          <p:txBody>
            <a:bodyPr wrap="none" rtlCol="0">
              <a:spAutoFit/>
            </a:bodyPr>
            <a:lstStyle/>
            <a:p>
              <a:r>
                <a:rPr kumimoji="1" lang="en-US" altLang="ja-JP" sz="1400" dirty="0" smtClean="0">
                  <a:solidFill>
                    <a:srgbClr val="FF0000"/>
                  </a:solidFill>
                </a:rPr>
                <a:t>B2</a:t>
              </a:r>
              <a:endParaRPr kumimoji="1" lang="ja-JP" altLang="en-US" sz="1400" dirty="0">
                <a:solidFill>
                  <a:srgbClr val="FF0000"/>
                </a:solidFill>
              </a:endParaRPr>
            </a:p>
          </p:txBody>
        </p:sp>
        <p:sp>
          <p:nvSpPr>
            <p:cNvPr id="8" name="テキスト ボックス 7"/>
            <p:cNvSpPr txBox="1"/>
            <p:nvPr/>
          </p:nvSpPr>
          <p:spPr>
            <a:xfrm>
              <a:off x="2993382" y="3779650"/>
              <a:ext cx="471503" cy="203047"/>
            </a:xfrm>
            <a:prstGeom prst="rect">
              <a:avLst/>
            </a:prstGeom>
            <a:solidFill>
              <a:schemeClr val="bg1"/>
            </a:solidFill>
          </p:spPr>
          <p:txBody>
            <a:bodyPr wrap="none" rtlCol="0">
              <a:spAutoFit/>
            </a:bodyPr>
            <a:lstStyle/>
            <a:p>
              <a:pPr algn="ctr">
                <a:lnSpc>
                  <a:spcPts val="660"/>
                </a:lnSpc>
              </a:pPr>
              <a:r>
                <a:rPr lang="en-US" altLang="ja-JP" sz="1400" dirty="0" smtClean="0">
                  <a:solidFill>
                    <a:srgbClr val="FF0000"/>
                  </a:solidFill>
                </a:rPr>
                <a:t>mm</a:t>
              </a:r>
              <a:endParaRPr kumimoji="1" lang="ja-JP" altLang="en-US" sz="1400" dirty="0">
                <a:solidFill>
                  <a:srgbClr val="FF0000"/>
                </a:solidFill>
              </a:endParaRPr>
            </a:p>
          </p:txBody>
        </p:sp>
      </p:grpSp>
      <p:sp>
        <p:nvSpPr>
          <p:cNvPr id="10" name="テキスト ボックス 9"/>
          <p:cNvSpPr txBox="1"/>
          <p:nvPr/>
        </p:nvSpPr>
        <p:spPr>
          <a:xfrm>
            <a:off x="724732" y="874601"/>
            <a:ext cx="3490409" cy="461665"/>
          </a:xfrm>
          <a:prstGeom prst="rect">
            <a:avLst/>
          </a:prstGeom>
          <a:noFill/>
        </p:spPr>
        <p:txBody>
          <a:bodyPr wrap="none" rtlCol="0">
            <a:spAutoFit/>
          </a:bodyPr>
          <a:lstStyle/>
          <a:p>
            <a:r>
              <a:rPr kumimoji="1" lang="en-US" altLang="ja-JP" sz="2400" dirty="0" smtClean="0"/>
              <a:t>Characteristic chemistry </a:t>
            </a:r>
            <a:r>
              <a:rPr lang="en-US" altLang="ja-JP" sz="2400" dirty="0" smtClean="0"/>
              <a:t>in  </a:t>
            </a:r>
            <a:endParaRPr kumimoji="1" lang="ja-JP" altLang="en-US" sz="2400" dirty="0"/>
          </a:p>
        </p:txBody>
      </p:sp>
      <p:sp>
        <p:nvSpPr>
          <p:cNvPr id="11" name="テキスト ボックス 10"/>
          <p:cNvSpPr txBox="1"/>
          <p:nvPr/>
        </p:nvSpPr>
        <p:spPr>
          <a:xfrm>
            <a:off x="4350178" y="650715"/>
            <a:ext cx="2069497" cy="461665"/>
          </a:xfrm>
          <a:prstGeom prst="rect">
            <a:avLst/>
          </a:prstGeom>
          <a:noFill/>
        </p:spPr>
        <p:txBody>
          <a:bodyPr wrap="none" rtlCol="0">
            <a:spAutoFit/>
          </a:bodyPr>
          <a:lstStyle/>
          <a:p>
            <a:r>
              <a:rPr kumimoji="1" lang="en-US" altLang="ja-JP" sz="2400" dirty="0" smtClean="0">
                <a:solidFill>
                  <a:srgbClr val="0000FF"/>
                </a:solidFill>
              </a:rPr>
              <a:t>shocked region</a:t>
            </a:r>
            <a:endParaRPr kumimoji="1" lang="ja-JP" altLang="en-US" sz="2400" dirty="0">
              <a:solidFill>
                <a:srgbClr val="0000FF"/>
              </a:solidFill>
            </a:endParaRPr>
          </a:p>
        </p:txBody>
      </p:sp>
      <p:sp>
        <p:nvSpPr>
          <p:cNvPr id="12" name="テキスト ボックス 11"/>
          <p:cNvSpPr txBox="1"/>
          <p:nvPr/>
        </p:nvSpPr>
        <p:spPr>
          <a:xfrm>
            <a:off x="4350178" y="995673"/>
            <a:ext cx="4049005" cy="461665"/>
          </a:xfrm>
          <a:prstGeom prst="rect">
            <a:avLst/>
          </a:prstGeom>
          <a:noFill/>
        </p:spPr>
        <p:txBody>
          <a:bodyPr wrap="none" rtlCol="0">
            <a:spAutoFit/>
          </a:bodyPr>
          <a:lstStyle/>
          <a:p>
            <a:r>
              <a:rPr lang="en-US" altLang="ja-JP" sz="2400" dirty="0" err="1" smtClean="0">
                <a:solidFill>
                  <a:srgbClr val="0000FF"/>
                </a:solidFill>
              </a:rPr>
              <a:t>p</a:t>
            </a:r>
            <a:r>
              <a:rPr kumimoji="1" lang="en-US" altLang="ja-JP" sz="2400" dirty="0" err="1" smtClean="0">
                <a:solidFill>
                  <a:srgbClr val="0000FF"/>
                </a:solidFill>
              </a:rPr>
              <a:t>hotodissociation</a:t>
            </a:r>
            <a:r>
              <a:rPr kumimoji="1" lang="en-US" altLang="ja-JP" sz="2400" dirty="0" smtClean="0">
                <a:solidFill>
                  <a:srgbClr val="0000FF"/>
                </a:solidFill>
              </a:rPr>
              <a:t> region (PDR)</a:t>
            </a:r>
            <a:endParaRPr kumimoji="1" lang="ja-JP" altLang="en-US" sz="2400" dirty="0">
              <a:solidFill>
                <a:srgbClr val="0000FF"/>
              </a:solidFill>
            </a:endParaRPr>
          </a:p>
        </p:txBody>
      </p:sp>
      <p:sp>
        <p:nvSpPr>
          <p:cNvPr id="13" name="左中かっこ 12"/>
          <p:cNvSpPr/>
          <p:nvPr/>
        </p:nvSpPr>
        <p:spPr>
          <a:xfrm>
            <a:off x="4249104" y="764841"/>
            <a:ext cx="101074" cy="692497"/>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テキスト ボックス 13"/>
          <p:cNvSpPr txBox="1"/>
          <p:nvPr/>
        </p:nvSpPr>
        <p:spPr>
          <a:xfrm>
            <a:off x="489091" y="1551386"/>
            <a:ext cx="3726050" cy="461665"/>
          </a:xfrm>
          <a:prstGeom prst="rect">
            <a:avLst/>
          </a:prstGeom>
          <a:effectLst/>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en-US" altLang="ja-JP" sz="2400" dirty="0" smtClean="0"/>
              <a:t>e.g.: Outflow-shock in L1157</a:t>
            </a:r>
            <a:endParaRPr kumimoji="1" lang="ja-JP" altLang="en-US" sz="2400" dirty="0"/>
          </a:p>
        </p:txBody>
      </p:sp>
      <p:sp>
        <p:nvSpPr>
          <p:cNvPr id="15" name="テキスト ボックス 14"/>
          <p:cNvSpPr txBox="1"/>
          <p:nvPr/>
        </p:nvSpPr>
        <p:spPr>
          <a:xfrm>
            <a:off x="0" y="5954018"/>
            <a:ext cx="5202503" cy="430887"/>
          </a:xfrm>
          <a:prstGeom prst="rect">
            <a:avLst/>
          </a:prstGeom>
          <a:noFill/>
        </p:spPr>
        <p:txBody>
          <a:bodyPr wrap="none" rtlCol="0">
            <a:spAutoFit/>
          </a:bodyPr>
          <a:lstStyle/>
          <a:p>
            <a:r>
              <a:rPr kumimoji="1" lang="en-US" altLang="ja-JP" sz="2200" dirty="0" smtClean="0">
                <a:solidFill>
                  <a:srgbClr val="FF0000"/>
                </a:solidFill>
              </a:rPr>
              <a:t>Evaporation of molecules from grain mantle </a:t>
            </a:r>
            <a:endParaRPr kumimoji="1" lang="ja-JP" altLang="en-US" sz="2200" dirty="0">
              <a:solidFill>
                <a:srgbClr val="FF0000"/>
              </a:solidFill>
            </a:endParaRPr>
          </a:p>
        </p:txBody>
      </p:sp>
      <p:sp>
        <p:nvSpPr>
          <p:cNvPr id="16" name="テキスト ボックス 15"/>
          <p:cNvSpPr txBox="1"/>
          <p:nvPr/>
        </p:nvSpPr>
        <p:spPr>
          <a:xfrm>
            <a:off x="219508" y="6298976"/>
            <a:ext cx="4986161" cy="400110"/>
          </a:xfrm>
          <a:prstGeom prst="rect">
            <a:avLst/>
          </a:prstGeom>
          <a:noFill/>
        </p:spPr>
        <p:txBody>
          <a:bodyPr wrap="none" rtlCol="0">
            <a:spAutoFit/>
          </a:bodyPr>
          <a:lstStyle/>
          <a:p>
            <a:r>
              <a:rPr kumimoji="1" lang="en-US" altLang="ja-JP" sz="2000" dirty="0" smtClean="0"/>
              <a:t> e.g.: CH</a:t>
            </a:r>
            <a:r>
              <a:rPr kumimoji="1" lang="en-US" altLang="ja-JP" sz="2000" baseline="-25000" dirty="0" smtClean="0"/>
              <a:t>3</a:t>
            </a:r>
            <a:r>
              <a:rPr kumimoji="1" lang="en-US" altLang="ja-JP" sz="2000" dirty="0" smtClean="0"/>
              <a:t>OH, </a:t>
            </a:r>
            <a:r>
              <a:rPr kumimoji="1" lang="en-US" altLang="ja-JP" sz="2000" dirty="0" err="1" smtClean="0"/>
              <a:t>SiO</a:t>
            </a:r>
            <a:r>
              <a:rPr kumimoji="1" lang="en-US" altLang="ja-JP" sz="2000" dirty="0" smtClean="0"/>
              <a:t>, complex organic molecules.. </a:t>
            </a:r>
            <a:endParaRPr kumimoji="1" lang="ja-JP" altLang="en-US" sz="2000" dirty="0"/>
          </a:p>
        </p:txBody>
      </p:sp>
      <p:sp>
        <p:nvSpPr>
          <p:cNvPr id="17" name="テキスト ボックス 16"/>
          <p:cNvSpPr txBox="1"/>
          <p:nvPr/>
        </p:nvSpPr>
        <p:spPr>
          <a:xfrm>
            <a:off x="156788" y="5529806"/>
            <a:ext cx="2026930" cy="369332"/>
          </a:xfrm>
          <a:prstGeom prst="rect">
            <a:avLst/>
          </a:prstGeom>
          <a:noFill/>
        </p:spPr>
        <p:txBody>
          <a:bodyPr wrap="none" rtlCol="0">
            <a:spAutoFit/>
          </a:bodyPr>
          <a:lstStyle/>
          <a:p>
            <a:r>
              <a:rPr kumimoji="1" lang="en-US" altLang="ja-JP" dirty="0" err="1" smtClean="0"/>
              <a:t>Bachillar</a:t>
            </a:r>
            <a:r>
              <a:rPr kumimoji="1" lang="en-US" altLang="ja-JP" dirty="0" smtClean="0"/>
              <a:t> et al. 1997</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Aladro+2015(A&amp;A_579_101)_N1068_N253.png"/>
          <p:cNvPicPr>
            <a:picLocks noChangeAspect="1"/>
          </p:cNvPicPr>
          <p:nvPr/>
        </p:nvPicPr>
        <p:blipFill>
          <a:blip r:embed="rId3"/>
          <a:stretch>
            <a:fillRect/>
          </a:stretch>
        </p:blipFill>
        <p:spPr>
          <a:xfrm>
            <a:off x="226623" y="736984"/>
            <a:ext cx="8732547" cy="3938363"/>
          </a:xfrm>
          <a:prstGeom prst="rect">
            <a:avLst/>
          </a:prstGeom>
        </p:spPr>
      </p:pic>
      <p:sp>
        <p:nvSpPr>
          <p:cNvPr id="2" name="タイトル 1"/>
          <p:cNvSpPr>
            <a:spLocks noGrp="1"/>
          </p:cNvSpPr>
          <p:nvPr>
            <p:ph type="title"/>
          </p:nvPr>
        </p:nvSpPr>
        <p:spPr>
          <a:xfrm>
            <a:off x="457200" y="22662"/>
            <a:ext cx="8229600" cy="648229"/>
          </a:xfrm>
        </p:spPr>
        <p:txBody>
          <a:bodyPr>
            <a:normAutofit/>
          </a:bodyPr>
          <a:lstStyle/>
          <a:p>
            <a:r>
              <a:rPr lang="en-US" altLang="ja-JP" sz="3200" b="1" dirty="0" smtClean="0"/>
              <a:t>Chemical Studies in External Galaxies</a:t>
            </a:r>
            <a:endParaRPr lang="ja-JP" altLang="en-US" sz="3200" b="1" dirty="0"/>
          </a:p>
        </p:txBody>
      </p:sp>
      <p:sp>
        <p:nvSpPr>
          <p:cNvPr id="16" name="テキスト ボックス 15"/>
          <p:cNvSpPr txBox="1"/>
          <p:nvPr/>
        </p:nvSpPr>
        <p:spPr>
          <a:xfrm>
            <a:off x="7141175" y="4322819"/>
            <a:ext cx="1838815" cy="369332"/>
          </a:xfrm>
          <a:prstGeom prst="rect">
            <a:avLst/>
          </a:prstGeom>
          <a:noFill/>
        </p:spPr>
        <p:txBody>
          <a:bodyPr wrap="none" rtlCol="0">
            <a:spAutoFit/>
          </a:bodyPr>
          <a:lstStyle/>
          <a:p>
            <a:r>
              <a:rPr kumimoji="1" lang="en-US" altLang="ja-JP" dirty="0" err="1" smtClean="0"/>
              <a:t>Aladro</a:t>
            </a:r>
            <a:r>
              <a:rPr kumimoji="1" lang="en-US" altLang="ja-JP" dirty="0" smtClean="0"/>
              <a:t> et al. 2015</a:t>
            </a:r>
            <a:endParaRPr kumimoji="1" lang="ja-JP" altLang="en-US" dirty="0"/>
          </a:p>
        </p:txBody>
      </p:sp>
      <p:sp>
        <p:nvSpPr>
          <p:cNvPr id="13" name="テキスト ボックス 12"/>
          <p:cNvSpPr txBox="1"/>
          <p:nvPr/>
        </p:nvSpPr>
        <p:spPr>
          <a:xfrm>
            <a:off x="1058960" y="4950783"/>
            <a:ext cx="2030874" cy="461665"/>
          </a:xfrm>
          <a:prstGeom prst="rect">
            <a:avLst/>
          </a:prstGeom>
          <a:noFill/>
        </p:spPr>
        <p:txBody>
          <a:bodyPr wrap="none" rtlCol="0">
            <a:spAutoFit/>
          </a:bodyPr>
          <a:lstStyle/>
          <a:p>
            <a:r>
              <a:rPr kumimoji="1" lang="en-US" altLang="ja-JP" sz="2400" u="sng" dirty="0" smtClean="0"/>
              <a:t>Target Sources</a:t>
            </a:r>
            <a:endParaRPr kumimoji="1" lang="ja-JP" altLang="en-US" sz="2400" u="sng" dirty="0"/>
          </a:p>
        </p:txBody>
      </p:sp>
      <p:sp>
        <p:nvSpPr>
          <p:cNvPr id="14" name="テキスト ボックス 13"/>
          <p:cNvSpPr txBox="1"/>
          <p:nvPr/>
        </p:nvSpPr>
        <p:spPr>
          <a:xfrm>
            <a:off x="490234" y="5449060"/>
            <a:ext cx="2962870" cy="400110"/>
          </a:xfrm>
          <a:prstGeom prst="rect">
            <a:avLst/>
          </a:prstGeom>
          <a:noFill/>
        </p:spPr>
        <p:txBody>
          <a:bodyPr wrap="none" rtlCol="0">
            <a:spAutoFit/>
          </a:bodyPr>
          <a:lstStyle/>
          <a:p>
            <a:r>
              <a:rPr kumimoji="1" lang="en-US" altLang="ja-JP" sz="2000" b="1" dirty="0" smtClean="0"/>
              <a:t>Starburst: </a:t>
            </a:r>
            <a:r>
              <a:rPr kumimoji="1" lang="en-US" altLang="ja-JP" sz="2000" dirty="0" smtClean="0"/>
              <a:t>NGC 253, M82 ..</a:t>
            </a:r>
            <a:endParaRPr kumimoji="1" lang="ja-JP" altLang="en-US" sz="2000" dirty="0"/>
          </a:p>
        </p:txBody>
      </p:sp>
      <p:sp>
        <p:nvSpPr>
          <p:cNvPr id="15" name="テキスト ボックス 14"/>
          <p:cNvSpPr txBox="1"/>
          <p:nvPr/>
        </p:nvSpPr>
        <p:spPr>
          <a:xfrm>
            <a:off x="490234" y="5862504"/>
            <a:ext cx="3184786" cy="400110"/>
          </a:xfrm>
          <a:prstGeom prst="rect">
            <a:avLst/>
          </a:prstGeom>
          <a:noFill/>
        </p:spPr>
        <p:txBody>
          <a:bodyPr wrap="none" rtlCol="0">
            <a:spAutoFit/>
          </a:bodyPr>
          <a:lstStyle/>
          <a:p>
            <a:r>
              <a:rPr kumimoji="1" lang="en-US" altLang="ja-JP" sz="2000" b="1" dirty="0" smtClean="0"/>
              <a:t>AGN: </a:t>
            </a:r>
            <a:r>
              <a:rPr kumimoji="1" lang="en-US" altLang="ja-JP" sz="2000" dirty="0" smtClean="0"/>
              <a:t>NGC1068, NGC 1096, ..</a:t>
            </a:r>
            <a:endParaRPr kumimoji="1" lang="ja-JP" altLang="en-US" sz="2000" dirty="0"/>
          </a:p>
        </p:txBody>
      </p:sp>
      <p:sp>
        <p:nvSpPr>
          <p:cNvPr id="17" name="テキスト ボックス 16"/>
          <p:cNvSpPr txBox="1"/>
          <p:nvPr/>
        </p:nvSpPr>
        <p:spPr>
          <a:xfrm>
            <a:off x="490234" y="6275948"/>
            <a:ext cx="3734441" cy="400110"/>
          </a:xfrm>
          <a:prstGeom prst="rect">
            <a:avLst/>
          </a:prstGeom>
          <a:noFill/>
        </p:spPr>
        <p:txBody>
          <a:bodyPr wrap="none" rtlCol="0">
            <a:spAutoFit/>
          </a:bodyPr>
          <a:lstStyle/>
          <a:p>
            <a:r>
              <a:rPr kumimoji="1" lang="en-US" altLang="ja-JP" sz="2000" b="1" dirty="0" smtClean="0"/>
              <a:t>LIRG/ULIRG: </a:t>
            </a:r>
            <a:r>
              <a:rPr kumimoji="1" lang="en-US" altLang="ja-JP" sz="2000" dirty="0" smtClean="0"/>
              <a:t>Arp220, NGC 4418, ..</a:t>
            </a:r>
            <a:endParaRPr kumimoji="1" lang="ja-JP" altLang="en-US" sz="2000" dirty="0"/>
          </a:p>
        </p:txBody>
      </p:sp>
      <p:sp>
        <p:nvSpPr>
          <p:cNvPr id="10" name="テキスト ボックス 9"/>
          <p:cNvSpPr txBox="1"/>
          <p:nvPr/>
        </p:nvSpPr>
        <p:spPr>
          <a:xfrm>
            <a:off x="4735286" y="4985762"/>
            <a:ext cx="2724724" cy="461665"/>
          </a:xfrm>
          <a:prstGeom prst="rect">
            <a:avLst/>
          </a:prstGeom>
          <a:noFill/>
        </p:spPr>
        <p:txBody>
          <a:bodyPr wrap="none" rtlCol="0">
            <a:spAutoFit/>
          </a:bodyPr>
          <a:lstStyle/>
          <a:p>
            <a:r>
              <a:rPr kumimoji="1" lang="en-US" altLang="ja-JP" sz="2400" dirty="0" smtClean="0">
                <a:solidFill>
                  <a:srgbClr val="0000FF"/>
                </a:solidFill>
              </a:rPr>
              <a:t>Spectral line surveys</a:t>
            </a:r>
            <a:endParaRPr kumimoji="1" lang="ja-JP" altLang="en-US" sz="2400" dirty="0">
              <a:solidFill>
                <a:srgbClr val="0000FF"/>
              </a:solidFill>
            </a:endParaRPr>
          </a:p>
        </p:txBody>
      </p:sp>
      <p:sp>
        <p:nvSpPr>
          <p:cNvPr id="11" name="テキスト ボックス 10"/>
          <p:cNvSpPr txBox="1"/>
          <p:nvPr/>
        </p:nvSpPr>
        <p:spPr>
          <a:xfrm>
            <a:off x="4735286" y="5393001"/>
            <a:ext cx="2786340" cy="461665"/>
          </a:xfrm>
          <a:prstGeom prst="rect">
            <a:avLst/>
          </a:prstGeom>
          <a:noFill/>
        </p:spPr>
        <p:txBody>
          <a:bodyPr wrap="none" rtlCol="0">
            <a:spAutoFit/>
          </a:bodyPr>
          <a:lstStyle/>
          <a:p>
            <a:r>
              <a:rPr kumimoji="1" lang="en-US" altLang="ja-JP" sz="2400" dirty="0" smtClean="0">
                <a:solidFill>
                  <a:srgbClr val="0000FF"/>
                </a:solidFill>
              </a:rPr>
              <a:t>Chemical diagnostics</a:t>
            </a:r>
            <a:endParaRPr kumimoji="1" lang="ja-JP" altLang="en-US" sz="2400" dirty="0">
              <a:solidFill>
                <a:srgbClr val="0000FF"/>
              </a:solidFill>
            </a:endParaRPr>
          </a:p>
        </p:txBody>
      </p:sp>
      <p:sp>
        <p:nvSpPr>
          <p:cNvPr id="12" name="テキスト ボックス 11"/>
          <p:cNvSpPr txBox="1"/>
          <p:nvPr/>
        </p:nvSpPr>
        <p:spPr>
          <a:xfrm>
            <a:off x="5312181" y="6194946"/>
            <a:ext cx="2561368" cy="461665"/>
          </a:xfrm>
          <a:prstGeom prst="rect">
            <a:avLst/>
          </a:prstGeom>
          <a:noFill/>
        </p:spPr>
        <p:txBody>
          <a:bodyPr wrap="none" rtlCol="0">
            <a:spAutoFit/>
          </a:bodyPr>
          <a:lstStyle/>
          <a:p>
            <a:r>
              <a:rPr kumimoji="1" lang="en-US" altLang="ja-JP" sz="2400" dirty="0" smtClean="0"/>
              <a:t>- HCN/HCO</a:t>
            </a:r>
            <a:r>
              <a:rPr kumimoji="1" lang="en-US" altLang="ja-JP" sz="2400" baseline="30000" dirty="0" smtClean="0"/>
              <a:t>+</a:t>
            </a:r>
            <a:r>
              <a:rPr kumimoji="1" lang="en-US" altLang="ja-JP" sz="2400" dirty="0" smtClean="0"/>
              <a:t> : XDR?</a:t>
            </a:r>
            <a:endParaRPr kumimoji="1" lang="ja-JP" altLang="en-US" sz="2400" dirty="0"/>
          </a:p>
        </p:txBody>
      </p:sp>
      <p:sp>
        <p:nvSpPr>
          <p:cNvPr id="19" name="テキスト ボックス 18"/>
          <p:cNvSpPr txBox="1"/>
          <p:nvPr/>
        </p:nvSpPr>
        <p:spPr>
          <a:xfrm>
            <a:off x="5312181" y="5763360"/>
            <a:ext cx="2490736" cy="461665"/>
          </a:xfrm>
          <a:prstGeom prst="rect">
            <a:avLst/>
          </a:prstGeom>
          <a:noFill/>
        </p:spPr>
        <p:txBody>
          <a:bodyPr wrap="none" rtlCol="0">
            <a:spAutoFit/>
          </a:bodyPr>
          <a:lstStyle/>
          <a:p>
            <a:r>
              <a:rPr kumimoji="1" lang="en-US" altLang="ja-JP" sz="2400" dirty="0" smtClean="0"/>
              <a:t>- Nuclear activities</a:t>
            </a:r>
            <a:endParaRPr kumimoji="1" lang="ja-JP" altLang="en-US" sz="2400" dirty="0"/>
          </a:p>
        </p:txBody>
      </p:sp>
      <p:sp>
        <p:nvSpPr>
          <p:cNvPr id="18" name="テキスト ボックス 17"/>
          <p:cNvSpPr txBox="1"/>
          <p:nvPr/>
        </p:nvSpPr>
        <p:spPr>
          <a:xfrm>
            <a:off x="550933" y="4554433"/>
            <a:ext cx="8042135" cy="461665"/>
          </a:xfrm>
          <a:prstGeom prst="rect">
            <a:avLst/>
          </a:prstGeom>
          <a:noFill/>
        </p:spPr>
        <p:txBody>
          <a:bodyPr wrap="none" rtlCol="0">
            <a:spAutoFit/>
          </a:bodyPr>
          <a:lstStyle/>
          <a:p>
            <a:r>
              <a:rPr kumimoji="1" lang="en-US" altLang="ja-JP" sz="2400" dirty="0" smtClean="0">
                <a:solidFill>
                  <a:srgbClr val="FF0000"/>
                </a:solidFill>
              </a:rPr>
              <a:t>59 </a:t>
            </a:r>
            <a:r>
              <a:rPr lang="en-US" altLang="ja-JP" sz="2400" dirty="0" smtClean="0">
                <a:solidFill>
                  <a:srgbClr val="FF0000"/>
                </a:solidFill>
              </a:rPr>
              <a:t>molecular s</a:t>
            </a:r>
            <a:r>
              <a:rPr kumimoji="1" lang="en-US" altLang="ja-JP" sz="2400" dirty="0" smtClean="0">
                <a:solidFill>
                  <a:srgbClr val="FF0000"/>
                </a:solidFill>
              </a:rPr>
              <a:t>pecies have been identified in external galaxies</a:t>
            </a:r>
            <a:endParaRPr kumimoji="1" lang="ja-JP" altLang="en-US" sz="2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5201"/>
            <a:ext cx="8229600" cy="648229"/>
          </a:xfrm>
        </p:spPr>
        <p:txBody>
          <a:bodyPr>
            <a:normAutofit/>
          </a:bodyPr>
          <a:lstStyle/>
          <a:p>
            <a:r>
              <a:rPr lang="en-US" altLang="ja-JP" sz="3200" b="1" dirty="0" smtClean="0"/>
              <a:t>Chemical Studies with ALMA</a:t>
            </a:r>
            <a:endParaRPr lang="ja-JP" altLang="en-US" sz="3200" b="1" dirty="0"/>
          </a:p>
        </p:txBody>
      </p:sp>
      <p:grpSp>
        <p:nvGrpSpPr>
          <p:cNvPr id="19" name="図形グループ 18"/>
          <p:cNvGrpSpPr/>
          <p:nvPr/>
        </p:nvGrpSpPr>
        <p:grpSpPr>
          <a:xfrm>
            <a:off x="903798" y="582831"/>
            <a:ext cx="7406640" cy="4953000"/>
            <a:chOff x="903798" y="726123"/>
            <a:chExt cx="7406640" cy="4953000"/>
          </a:xfrm>
        </p:grpSpPr>
        <p:pic>
          <p:nvPicPr>
            <p:cNvPr id="8" name="図 7" descr="Meire+2015 Figure1b.pdf"/>
            <p:cNvPicPr>
              <a:picLocks noChangeAspect="1"/>
            </p:cNvPicPr>
            <p:nvPr/>
          </p:nvPicPr>
          <p:blipFill>
            <a:blip r:embed="rId3"/>
            <a:stretch>
              <a:fillRect/>
            </a:stretch>
          </p:blipFill>
          <p:spPr>
            <a:xfrm>
              <a:off x="903798" y="726123"/>
              <a:ext cx="7406640" cy="4953000"/>
            </a:xfrm>
            <a:prstGeom prst="rect">
              <a:avLst/>
            </a:prstGeom>
          </p:spPr>
        </p:pic>
        <p:sp>
          <p:nvSpPr>
            <p:cNvPr id="20" name="テキスト ボックス 19"/>
            <p:cNvSpPr txBox="1"/>
            <p:nvPr/>
          </p:nvSpPr>
          <p:spPr>
            <a:xfrm>
              <a:off x="6317843" y="5192615"/>
              <a:ext cx="1782459" cy="369332"/>
            </a:xfrm>
            <a:prstGeom prst="rect">
              <a:avLst/>
            </a:prstGeom>
            <a:noFill/>
          </p:spPr>
          <p:txBody>
            <a:bodyPr wrap="none" rtlCol="0">
              <a:spAutoFit/>
            </a:bodyPr>
            <a:lstStyle/>
            <a:p>
              <a:r>
                <a:rPr kumimoji="1" lang="en-US" altLang="ja-JP" dirty="0" smtClean="0">
                  <a:solidFill>
                    <a:srgbClr val="FFFFFF"/>
                  </a:solidFill>
                </a:rPr>
                <a:t>Meier et al. 2015</a:t>
              </a:r>
              <a:endParaRPr kumimoji="1" lang="ja-JP" altLang="en-US" dirty="0">
                <a:solidFill>
                  <a:srgbClr val="FFFFFF"/>
                </a:solidFill>
              </a:endParaRPr>
            </a:p>
          </p:txBody>
        </p:sp>
        <p:sp>
          <p:nvSpPr>
            <p:cNvPr id="21" name="テキスト ボックス 20"/>
            <p:cNvSpPr txBox="1"/>
            <p:nvPr/>
          </p:nvSpPr>
          <p:spPr>
            <a:xfrm>
              <a:off x="1273598" y="822536"/>
              <a:ext cx="1279166" cy="461665"/>
            </a:xfrm>
            <a:prstGeom prst="rect">
              <a:avLst/>
            </a:prstGeom>
            <a:noFill/>
          </p:spPr>
          <p:txBody>
            <a:bodyPr wrap="none" rtlCol="0">
              <a:spAutoFit/>
            </a:bodyPr>
            <a:lstStyle/>
            <a:p>
              <a:r>
                <a:rPr kumimoji="1" lang="en-US" altLang="ja-JP" sz="2400" dirty="0" smtClean="0">
                  <a:solidFill>
                    <a:srgbClr val="FFFFFF"/>
                  </a:solidFill>
                </a:rPr>
                <a:t>NGC 253</a:t>
              </a:r>
              <a:endParaRPr kumimoji="1" lang="ja-JP" altLang="en-US" sz="2400" dirty="0">
                <a:solidFill>
                  <a:srgbClr val="FFFFFF"/>
                </a:solidFill>
              </a:endParaRPr>
            </a:p>
          </p:txBody>
        </p:sp>
      </p:grpSp>
      <p:sp>
        <p:nvSpPr>
          <p:cNvPr id="23" name="テキスト ボックス 22"/>
          <p:cNvSpPr txBox="1"/>
          <p:nvPr/>
        </p:nvSpPr>
        <p:spPr>
          <a:xfrm>
            <a:off x="1002330" y="5752325"/>
            <a:ext cx="3144579" cy="830997"/>
          </a:xfrm>
          <a:prstGeom prst="rect">
            <a:avLst/>
          </a:prstGeom>
          <a:noFill/>
        </p:spPr>
        <p:txBody>
          <a:bodyPr wrap="none" rtlCol="0">
            <a:spAutoFit/>
          </a:bodyPr>
          <a:lstStyle/>
          <a:p>
            <a:pPr algn="ctr"/>
            <a:r>
              <a:rPr kumimoji="1" lang="en-US" altLang="ja-JP" sz="2400" dirty="0" smtClean="0"/>
              <a:t>High resolution imaging</a:t>
            </a:r>
          </a:p>
          <a:p>
            <a:pPr algn="ctr"/>
            <a:r>
              <a:rPr lang="en-US" altLang="ja-JP" sz="2400" dirty="0" smtClean="0"/>
              <a:t>with ALMA</a:t>
            </a:r>
            <a:endParaRPr kumimoji="1" lang="ja-JP" altLang="en-US" sz="2400" dirty="0"/>
          </a:p>
        </p:txBody>
      </p:sp>
      <p:sp>
        <p:nvSpPr>
          <p:cNvPr id="24" name="テキスト ボックス 23"/>
          <p:cNvSpPr txBox="1"/>
          <p:nvPr/>
        </p:nvSpPr>
        <p:spPr>
          <a:xfrm>
            <a:off x="5034328" y="5752325"/>
            <a:ext cx="3608680" cy="830997"/>
          </a:xfrm>
          <a:prstGeom prst="rect">
            <a:avLst/>
          </a:prstGeom>
          <a:noFill/>
        </p:spPr>
        <p:txBody>
          <a:bodyPr wrap="none" rtlCol="0">
            <a:spAutoFit/>
          </a:bodyPr>
          <a:lstStyle/>
          <a:p>
            <a:pPr algn="ctr"/>
            <a:r>
              <a:rPr lang="en-US" altLang="ja-JP" sz="2400" dirty="0" smtClean="0"/>
              <a:t>Detailed study of chemistry </a:t>
            </a:r>
          </a:p>
          <a:p>
            <a:pPr algn="ctr"/>
            <a:r>
              <a:rPr lang="en-US" altLang="ja-JP" sz="2400" dirty="0" smtClean="0"/>
              <a:t>in nuclear regions</a:t>
            </a:r>
            <a:endParaRPr kumimoji="1" lang="ja-JP" altLang="en-US" sz="2400" dirty="0"/>
          </a:p>
        </p:txBody>
      </p:sp>
      <p:sp>
        <p:nvSpPr>
          <p:cNvPr id="22" name="右矢印 21"/>
          <p:cNvSpPr/>
          <p:nvPr/>
        </p:nvSpPr>
        <p:spPr>
          <a:xfrm>
            <a:off x="4324310" y="5853732"/>
            <a:ext cx="591172" cy="628182"/>
          </a:xfrm>
          <a:prstGeom prst="rightArrow">
            <a:avLst/>
          </a:prstGeom>
          <a:solidFill>
            <a:schemeClr val="bg1">
              <a:lumMod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826755" y="5413987"/>
            <a:ext cx="2385802" cy="369332"/>
          </a:xfrm>
          <a:prstGeom prst="rect">
            <a:avLst/>
          </a:prstGeom>
          <a:noFill/>
        </p:spPr>
        <p:txBody>
          <a:bodyPr wrap="none" rtlCol="0">
            <a:spAutoFit/>
          </a:bodyPr>
          <a:lstStyle/>
          <a:p>
            <a:r>
              <a:rPr kumimoji="1" lang="en-US" altLang="ja-JP" dirty="0" smtClean="0"/>
              <a:t>Beam: 2-4” (35 – 70 pc)</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6934"/>
            <a:ext cx="8229600" cy="995362"/>
          </a:xfrm>
        </p:spPr>
        <p:txBody>
          <a:bodyPr>
            <a:normAutofit/>
          </a:bodyPr>
          <a:lstStyle/>
          <a:p>
            <a:r>
              <a:rPr kumimoji="1" lang="en-US" altLang="ja-JP" sz="3200" b="1" dirty="0" smtClean="0"/>
              <a:t>Chemistry of External Galaxies</a:t>
            </a:r>
            <a:endParaRPr kumimoji="1" lang="ja-JP" altLang="en-US" sz="3200" b="1" dirty="0"/>
          </a:p>
        </p:txBody>
      </p:sp>
      <p:sp>
        <p:nvSpPr>
          <p:cNvPr id="5" name="テキスト ボックス 4"/>
          <p:cNvSpPr txBox="1"/>
          <p:nvPr/>
        </p:nvSpPr>
        <p:spPr>
          <a:xfrm>
            <a:off x="532585" y="1052296"/>
            <a:ext cx="8168948" cy="523220"/>
          </a:xfrm>
          <a:prstGeom prst="rect">
            <a:avLst/>
          </a:prstGeom>
          <a:effectLst/>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altLang="ja-JP" sz="2800" b="1" dirty="0" smtClean="0">
                <a:solidFill>
                  <a:srgbClr val="008000"/>
                </a:solidFill>
              </a:rPr>
              <a:t>Diagnostic tool of nuclear activities (AGN &amp; Starburst)</a:t>
            </a:r>
            <a:endParaRPr kumimoji="1" lang="ja-JP" altLang="en-US" sz="2800" b="1" dirty="0">
              <a:solidFill>
                <a:srgbClr val="008000"/>
              </a:solidFill>
            </a:endParaRPr>
          </a:p>
        </p:txBody>
      </p:sp>
      <p:sp>
        <p:nvSpPr>
          <p:cNvPr id="7" name="テキスト ボックス 6"/>
          <p:cNvSpPr txBox="1"/>
          <p:nvPr/>
        </p:nvSpPr>
        <p:spPr>
          <a:xfrm>
            <a:off x="438722" y="1700315"/>
            <a:ext cx="3541504" cy="523220"/>
          </a:xfrm>
          <a:prstGeom prst="rect">
            <a:avLst/>
          </a:prstGeom>
          <a:noFill/>
        </p:spPr>
        <p:txBody>
          <a:bodyPr wrap="none" rtlCol="0">
            <a:spAutoFit/>
          </a:bodyPr>
          <a:lstStyle/>
          <a:p>
            <a:r>
              <a:rPr kumimoji="1" lang="en-US" altLang="ja-JP" sz="2800" dirty="0" smtClean="0"/>
              <a:t>Chemical compositions</a:t>
            </a:r>
            <a:endParaRPr kumimoji="1" lang="ja-JP" altLang="en-US" sz="2800" dirty="0"/>
          </a:p>
        </p:txBody>
      </p:sp>
      <p:sp>
        <p:nvSpPr>
          <p:cNvPr id="12" name="テキスト ボックス 11"/>
          <p:cNvSpPr txBox="1"/>
          <p:nvPr/>
        </p:nvSpPr>
        <p:spPr>
          <a:xfrm>
            <a:off x="4965177" y="1700315"/>
            <a:ext cx="4178823" cy="523220"/>
          </a:xfrm>
          <a:prstGeom prst="rect">
            <a:avLst/>
          </a:prstGeom>
          <a:noFill/>
        </p:spPr>
        <p:txBody>
          <a:bodyPr wrap="none" rtlCol="0">
            <a:spAutoFit/>
          </a:bodyPr>
          <a:lstStyle/>
          <a:p>
            <a:r>
              <a:rPr kumimoji="1" lang="en-US" altLang="ja-JP" sz="2800" dirty="0" smtClean="0"/>
              <a:t>Peculiar physical conditions</a:t>
            </a:r>
            <a:endParaRPr kumimoji="1" lang="ja-JP" altLang="en-US" sz="2800" dirty="0"/>
          </a:p>
        </p:txBody>
      </p:sp>
      <p:sp>
        <p:nvSpPr>
          <p:cNvPr id="15" name="テキスト ボックス 14"/>
          <p:cNvSpPr txBox="1"/>
          <p:nvPr/>
        </p:nvSpPr>
        <p:spPr>
          <a:xfrm>
            <a:off x="5446845" y="2207855"/>
            <a:ext cx="2761844" cy="461665"/>
          </a:xfrm>
          <a:prstGeom prst="rect">
            <a:avLst/>
          </a:prstGeom>
          <a:noFill/>
        </p:spPr>
        <p:txBody>
          <a:bodyPr wrap="none" rtlCol="0">
            <a:spAutoFit/>
          </a:bodyPr>
          <a:lstStyle/>
          <a:p>
            <a:r>
              <a:rPr kumimoji="1" lang="en-US" altLang="ja-JP" sz="2400" dirty="0" smtClean="0"/>
              <a:t>- PDR, XDR, Shocks...</a:t>
            </a:r>
            <a:endParaRPr kumimoji="1" lang="ja-JP" altLang="en-US" sz="2400" dirty="0"/>
          </a:p>
        </p:txBody>
      </p:sp>
      <p:sp>
        <p:nvSpPr>
          <p:cNvPr id="17" name="左右矢印 16"/>
          <p:cNvSpPr/>
          <p:nvPr/>
        </p:nvSpPr>
        <p:spPr>
          <a:xfrm>
            <a:off x="4086419" y="1810081"/>
            <a:ext cx="794890" cy="397774"/>
          </a:xfrm>
          <a:prstGeom prst="leftRightArrow">
            <a:avLst/>
          </a:prstGeom>
          <a:solidFill>
            <a:schemeClr val="bg1">
              <a:lumMod val="65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9" name="図形グループ 18"/>
          <p:cNvGrpSpPr/>
          <p:nvPr/>
        </p:nvGrpSpPr>
        <p:grpSpPr>
          <a:xfrm>
            <a:off x="1052739" y="4377893"/>
            <a:ext cx="7781063" cy="2074390"/>
            <a:chOff x="1138979" y="2877263"/>
            <a:chExt cx="7781063" cy="2074390"/>
          </a:xfrm>
        </p:grpSpPr>
        <p:sp>
          <p:nvSpPr>
            <p:cNvPr id="9" name="テキスト ボックス 8"/>
            <p:cNvSpPr txBox="1"/>
            <p:nvPr/>
          </p:nvSpPr>
          <p:spPr>
            <a:xfrm>
              <a:off x="2684399" y="2877263"/>
              <a:ext cx="3403871" cy="523220"/>
            </a:xfrm>
            <a:prstGeom prst="rect">
              <a:avLst/>
            </a:prstGeom>
            <a:effectLst/>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sz="2800" b="1" dirty="0" smtClean="0">
                  <a:solidFill>
                    <a:srgbClr val="0000FF"/>
                  </a:solidFill>
                </a:rPr>
                <a:t>Large scale difference</a:t>
              </a:r>
              <a:endParaRPr kumimoji="1" lang="ja-JP" altLang="en-US" sz="2800" b="1" dirty="0">
                <a:solidFill>
                  <a:srgbClr val="0000FF"/>
                </a:solidFill>
              </a:endParaRPr>
            </a:p>
          </p:txBody>
        </p:sp>
        <p:sp>
          <p:nvSpPr>
            <p:cNvPr id="10" name="テキスト ボックス 9"/>
            <p:cNvSpPr txBox="1"/>
            <p:nvPr/>
          </p:nvSpPr>
          <p:spPr>
            <a:xfrm>
              <a:off x="1138979" y="3997546"/>
              <a:ext cx="6371481" cy="523220"/>
            </a:xfrm>
            <a:prstGeom prst="rect">
              <a:avLst/>
            </a:prstGeom>
            <a:noFill/>
          </p:spPr>
          <p:txBody>
            <a:bodyPr wrap="none" rtlCol="0">
              <a:spAutoFit/>
            </a:bodyPr>
            <a:lstStyle/>
            <a:p>
              <a:r>
                <a:rPr kumimoji="1" lang="en-US" altLang="ja-JP" sz="2800" dirty="0" smtClean="0"/>
                <a:t>- </a:t>
              </a:r>
              <a:r>
                <a:rPr kumimoji="1" lang="en-US" altLang="ja-JP" sz="2800" dirty="0" err="1" smtClean="0"/>
                <a:t>Extagalactic</a:t>
              </a:r>
              <a:r>
                <a:rPr kumimoji="1" lang="en-US" altLang="ja-JP" sz="2800" dirty="0" smtClean="0"/>
                <a:t> observations: </a:t>
              </a:r>
              <a:r>
                <a:rPr kumimoji="1" lang="en-US" altLang="ja-JP" sz="2800" dirty="0" smtClean="0">
                  <a:solidFill>
                    <a:srgbClr val="FF0000"/>
                  </a:solidFill>
                </a:rPr>
                <a:t>&gt; 1 </a:t>
              </a:r>
              <a:r>
                <a:rPr kumimoji="1" lang="en-US" altLang="ja-JP" sz="2800" dirty="0" err="1" smtClean="0">
                  <a:solidFill>
                    <a:srgbClr val="FF0000"/>
                  </a:solidFill>
                </a:rPr>
                <a:t>kpc</a:t>
              </a:r>
              <a:r>
                <a:rPr kumimoji="1" lang="en-US" altLang="ja-JP" sz="2800" dirty="0" smtClean="0">
                  <a:solidFill>
                    <a:srgbClr val="FF0000"/>
                  </a:solidFill>
                </a:rPr>
                <a:t> – 1</a:t>
              </a:r>
              <a:r>
                <a:rPr lang="en-US" altLang="ja-JP" sz="2800" dirty="0" smtClean="0">
                  <a:solidFill>
                    <a:srgbClr val="FF0000"/>
                  </a:solidFill>
                </a:rPr>
                <a:t>0</a:t>
              </a:r>
              <a:r>
                <a:rPr kumimoji="1" lang="en-US" altLang="ja-JP" sz="2800" dirty="0" smtClean="0">
                  <a:solidFill>
                    <a:srgbClr val="FF0000"/>
                  </a:solidFill>
                </a:rPr>
                <a:t> pc</a:t>
              </a:r>
              <a:endParaRPr kumimoji="1" lang="ja-JP" altLang="en-US" sz="2800" dirty="0">
                <a:solidFill>
                  <a:srgbClr val="FF0000"/>
                </a:solidFill>
              </a:endParaRPr>
            </a:p>
          </p:txBody>
        </p:sp>
        <p:sp>
          <p:nvSpPr>
            <p:cNvPr id="11" name="テキスト ボックス 10"/>
            <p:cNvSpPr txBox="1"/>
            <p:nvPr/>
          </p:nvSpPr>
          <p:spPr>
            <a:xfrm>
              <a:off x="1138979" y="3561748"/>
              <a:ext cx="6701975" cy="523220"/>
            </a:xfrm>
            <a:prstGeom prst="rect">
              <a:avLst/>
            </a:prstGeom>
            <a:noFill/>
          </p:spPr>
          <p:txBody>
            <a:bodyPr wrap="none" rtlCol="0">
              <a:spAutoFit/>
            </a:bodyPr>
            <a:lstStyle/>
            <a:p>
              <a:r>
                <a:rPr kumimoji="1" lang="en-US" altLang="ja-JP" sz="2800" dirty="0" smtClean="0"/>
                <a:t>- Galactic observations: </a:t>
              </a:r>
              <a:r>
                <a:rPr lang="en-US" altLang="ja-JP" sz="2800" dirty="0" smtClean="0"/>
                <a:t>smaller</a:t>
              </a:r>
              <a:r>
                <a:rPr kumimoji="1" lang="en-US" altLang="ja-JP" sz="2800" dirty="0" smtClean="0"/>
                <a:t> than </a:t>
              </a:r>
              <a:r>
                <a:rPr kumimoji="1" lang="en-US" altLang="ja-JP" sz="2800" dirty="0" smtClean="0">
                  <a:solidFill>
                    <a:srgbClr val="FF0000"/>
                  </a:solidFill>
                </a:rPr>
                <a:t>&gt;</a:t>
              </a:r>
              <a:r>
                <a:rPr kumimoji="1" lang="ja-JP" altLang="en-US" sz="2800" dirty="0" smtClean="0">
                  <a:solidFill>
                    <a:srgbClr val="FF0000"/>
                  </a:solidFill>
                </a:rPr>
                <a:t> </a:t>
              </a:r>
              <a:r>
                <a:rPr kumimoji="1" lang="en-US" altLang="ja-JP" sz="2800" dirty="0" smtClean="0">
                  <a:solidFill>
                    <a:srgbClr val="FF0000"/>
                  </a:solidFill>
                </a:rPr>
                <a:t>0.1 pc </a:t>
              </a:r>
              <a:endParaRPr kumimoji="1" lang="ja-JP" altLang="en-US" sz="2800" dirty="0">
                <a:solidFill>
                  <a:srgbClr val="FF0000"/>
                </a:solidFill>
              </a:endParaRPr>
            </a:p>
          </p:txBody>
        </p:sp>
        <p:sp>
          <p:nvSpPr>
            <p:cNvPr id="18" name="テキスト ボックス 17"/>
            <p:cNvSpPr txBox="1"/>
            <p:nvPr/>
          </p:nvSpPr>
          <p:spPr>
            <a:xfrm>
              <a:off x="5580854" y="4520766"/>
              <a:ext cx="3339188" cy="430887"/>
            </a:xfrm>
            <a:prstGeom prst="rect">
              <a:avLst/>
            </a:prstGeom>
            <a:noFill/>
          </p:spPr>
          <p:txBody>
            <a:bodyPr wrap="none" rtlCol="0">
              <a:spAutoFit/>
            </a:bodyPr>
            <a:lstStyle/>
            <a:p>
              <a:r>
                <a:rPr kumimoji="1" lang="en-US" altLang="ja-JP" sz="2200" dirty="0" smtClean="0"/>
                <a:t>A few order of magnitude...</a:t>
              </a:r>
              <a:endParaRPr kumimoji="1" lang="ja-JP" altLang="en-US" sz="2200" dirty="0"/>
            </a:p>
          </p:txBody>
        </p:sp>
      </p:grpSp>
      <p:sp>
        <p:nvSpPr>
          <p:cNvPr id="20" name="テキスト ボックス 19"/>
          <p:cNvSpPr txBox="1"/>
          <p:nvPr/>
        </p:nvSpPr>
        <p:spPr>
          <a:xfrm>
            <a:off x="454471" y="3018383"/>
            <a:ext cx="8235057" cy="954107"/>
          </a:xfrm>
          <a:prstGeom prst="rect">
            <a:avLst/>
          </a:prstGeom>
          <a:noFill/>
        </p:spPr>
        <p:txBody>
          <a:bodyPr wrap="square" rtlCol="0">
            <a:spAutoFit/>
          </a:bodyPr>
          <a:lstStyle/>
          <a:p>
            <a:r>
              <a:rPr kumimoji="1" lang="en-US" altLang="ja-JP" sz="2800" b="1" dirty="0" smtClean="0">
                <a:solidFill>
                  <a:srgbClr val="FF0000"/>
                </a:solidFill>
              </a:rPr>
              <a:t>Can astrochemical concepts established in the MW be applied to the studies in external galaxies?</a:t>
            </a:r>
            <a:endParaRPr kumimoji="1" lang="ja-JP" altLang="en-US" sz="2800" b="1" dirty="0">
              <a:solidFill>
                <a:srgbClr val="FF0000"/>
              </a:solidFill>
            </a:endParaRPr>
          </a:p>
        </p:txBody>
      </p:sp>
    </p:spTree>
    <p:extLst>
      <p:ext uri="{BB962C8B-B14F-4D97-AF65-F5344CB8AC3E}">
        <p14:creationId xmlns:p14="http://schemas.microsoft.com/office/powerpoint/2010/main" val="15743029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6934"/>
            <a:ext cx="8229600" cy="995362"/>
          </a:xfrm>
        </p:spPr>
        <p:txBody>
          <a:bodyPr>
            <a:normAutofit/>
          </a:bodyPr>
          <a:lstStyle/>
          <a:p>
            <a:r>
              <a:rPr kumimoji="1" lang="en-US" altLang="ja-JP" sz="3200" b="1" dirty="0" smtClean="0"/>
              <a:t>Chemistry </a:t>
            </a:r>
            <a:r>
              <a:rPr lang="en-US" altLang="ja-JP" sz="3200" b="1" dirty="0" smtClean="0"/>
              <a:t>of Molecular Cloud-Scale Gas</a:t>
            </a:r>
            <a:endParaRPr kumimoji="1" lang="ja-JP" altLang="en-US" sz="3200" b="1" dirty="0"/>
          </a:p>
        </p:txBody>
      </p:sp>
      <p:sp>
        <p:nvSpPr>
          <p:cNvPr id="8" name="テキスト ボックス 7"/>
          <p:cNvSpPr txBox="1"/>
          <p:nvPr/>
        </p:nvSpPr>
        <p:spPr>
          <a:xfrm>
            <a:off x="499343" y="3711199"/>
            <a:ext cx="3785599" cy="553998"/>
          </a:xfrm>
          <a:prstGeom prst="rect">
            <a:avLst/>
          </a:prstGeom>
          <a:noFill/>
        </p:spPr>
        <p:txBody>
          <a:bodyPr wrap="none" rtlCol="0">
            <a:spAutoFit/>
          </a:bodyPr>
          <a:lstStyle/>
          <a:p>
            <a:r>
              <a:rPr kumimoji="1" lang="en-US" altLang="ja-JP" sz="3000" dirty="0" smtClean="0"/>
              <a:t>Effect of star formation</a:t>
            </a:r>
            <a:endParaRPr kumimoji="1" lang="ja-JP" altLang="en-US" sz="3000" dirty="0"/>
          </a:p>
        </p:txBody>
      </p:sp>
      <p:sp>
        <p:nvSpPr>
          <p:cNvPr id="9" name="テキスト ボックス 8"/>
          <p:cNvSpPr txBox="1"/>
          <p:nvPr/>
        </p:nvSpPr>
        <p:spPr>
          <a:xfrm>
            <a:off x="499343" y="4692035"/>
            <a:ext cx="5173261" cy="553998"/>
          </a:xfrm>
          <a:prstGeom prst="rect">
            <a:avLst/>
          </a:prstGeom>
          <a:noFill/>
        </p:spPr>
        <p:txBody>
          <a:bodyPr wrap="none" rtlCol="0">
            <a:spAutoFit/>
          </a:bodyPr>
          <a:lstStyle/>
          <a:p>
            <a:r>
              <a:rPr kumimoji="1" lang="en-US" altLang="ja-JP" sz="3000" dirty="0" smtClean="0"/>
              <a:t>Effect of galactic-scale dynamics</a:t>
            </a:r>
            <a:endParaRPr kumimoji="1" lang="ja-JP" altLang="en-US" sz="3000" dirty="0"/>
          </a:p>
        </p:txBody>
      </p:sp>
      <p:sp>
        <p:nvSpPr>
          <p:cNvPr id="10" name="テキスト ボックス 9"/>
          <p:cNvSpPr txBox="1"/>
          <p:nvPr/>
        </p:nvSpPr>
        <p:spPr>
          <a:xfrm>
            <a:off x="499343" y="5672870"/>
            <a:ext cx="3176583" cy="553998"/>
          </a:xfrm>
          <a:prstGeom prst="rect">
            <a:avLst/>
          </a:prstGeom>
          <a:noFill/>
        </p:spPr>
        <p:txBody>
          <a:bodyPr wrap="none" rtlCol="0">
            <a:spAutoFit/>
          </a:bodyPr>
          <a:lstStyle/>
          <a:p>
            <a:r>
              <a:rPr kumimoji="1" lang="en-US" altLang="ja-JP" sz="3000" dirty="0" smtClean="0"/>
              <a:t>Effect of </a:t>
            </a:r>
            <a:r>
              <a:rPr kumimoji="1" lang="en-US" altLang="ja-JP" sz="3000" dirty="0" err="1" smtClean="0"/>
              <a:t>metallicity</a:t>
            </a:r>
            <a:endParaRPr kumimoji="1" lang="ja-JP" altLang="en-US" sz="3000" dirty="0"/>
          </a:p>
        </p:txBody>
      </p:sp>
      <p:sp>
        <p:nvSpPr>
          <p:cNvPr id="13" name="テキスト ボックス 12"/>
          <p:cNvSpPr txBox="1"/>
          <p:nvPr/>
        </p:nvSpPr>
        <p:spPr>
          <a:xfrm>
            <a:off x="773060" y="1374049"/>
            <a:ext cx="7484641" cy="523220"/>
          </a:xfrm>
          <a:prstGeom prst="rect">
            <a:avLst/>
          </a:prstGeom>
          <a:noFill/>
        </p:spPr>
        <p:txBody>
          <a:bodyPr wrap="none" rtlCol="0">
            <a:spAutoFit/>
          </a:bodyPr>
          <a:lstStyle/>
          <a:p>
            <a:r>
              <a:rPr kumimoji="1" lang="en-US" altLang="ja-JP" sz="2800" dirty="0" smtClean="0">
                <a:solidFill>
                  <a:srgbClr val="0000FF"/>
                </a:solidFill>
              </a:rPr>
              <a:t>For interpretation of extragalactic </a:t>
            </a:r>
            <a:r>
              <a:rPr kumimoji="1" lang="en-US" altLang="ja-JP" sz="2800" dirty="0" err="1" smtClean="0">
                <a:solidFill>
                  <a:srgbClr val="0000FF"/>
                </a:solidFill>
              </a:rPr>
              <a:t>astrochemistry</a:t>
            </a:r>
            <a:r>
              <a:rPr kumimoji="1" lang="en-US" altLang="ja-JP" sz="2800" dirty="0" smtClean="0">
                <a:solidFill>
                  <a:srgbClr val="0000FF"/>
                </a:solidFill>
              </a:rPr>
              <a:t>..</a:t>
            </a:r>
            <a:endParaRPr kumimoji="1" lang="ja-JP" altLang="en-US" sz="2800" dirty="0">
              <a:solidFill>
                <a:srgbClr val="0000FF"/>
              </a:solidFill>
            </a:endParaRPr>
          </a:p>
        </p:txBody>
      </p:sp>
      <p:sp>
        <p:nvSpPr>
          <p:cNvPr id="14" name="テキスト ボックス 13"/>
          <p:cNvSpPr txBox="1"/>
          <p:nvPr/>
        </p:nvSpPr>
        <p:spPr>
          <a:xfrm>
            <a:off x="499343" y="2346203"/>
            <a:ext cx="8599868" cy="553998"/>
          </a:xfrm>
          <a:prstGeom prst="rect">
            <a:avLst/>
          </a:prstGeom>
          <a:noFill/>
        </p:spPr>
        <p:txBody>
          <a:bodyPr wrap="none" rtlCol="0">
            <a:spAutoFit/>
          </a:bodyPr>
          <a:lstStyle/>
          <a:p>
            <a:r>
              <a:rPr kumimoji="1" lang="en-US" altLang="ja-JP" sz="3000" dirty="0" smtClean="0"/>
              <a:t>Chemical composition of </a:t>
            </a:r>
            <a:r>
              <a:rPr kumimoji="1" lang="en-US" altLang="ja-JP" sz="3000" dirty="0" smtClean="0">
                <a:solidFill>
                  <a:srgbClr val="FF0000"/>
                </a:solidFill>
              </a:rPr>
              <a:t>‘</a:t>
            </a:r>
            <a:r>
              <a:rPr lang="ja-JP" altLang="ja-JP" sz="3000" dirty="0">
                <a:solidFill>
                  <a:srgbClr val="FF0000"/>
                </a:solidFill>
              </a:rPr>
              <a:t>s</a:t>
            </a:r>
            <a:r>
              <a:rPr kumimoji="1" lang="en-US" altLang="ja-JP" sz="3000" dirty="0" err="1" smtClean="0">
                <a:solidFill>
                  <a:srgbClr val="FF0000"/>
                </a:solidFill>
              </a:rPr>
              <a:t>tarndard</a:t>
            </a:r>
            <a:r>
              <a:rPr kumimoji="1" lang="en-US" altLang="ja-JP" sz="3000" dirty="0" smtClean="0">
                <a:solidFill>
                  <a:srgbClr val="FF0000"/>
                </a:solidFill>
              </a:rPr>
              <a:t> molecular clouds’</a:t>
            </a:r>
            <a:endParaRPr kumimoji="1" lang="ja-JP" altLang="en-US" sz="3000" dirty="0">
              <a:solidFill>
                <a:srgbClr val="FF0000"/>
              </a:solidFill>
            </a:endParaRPr>
          </a:p>
        </p:txBody>
      </p:sp>
      <p:sp>
        <p:nvSpPr>
          <p:cNvPr id="15" name="テキスト ボックス 14"/>
          <p:cNvSpPr txBox="1"/>
          <p:nvPr/>
        </p:nvSpPr>
        <p:spPr>
          <a:xfrm>
            <a:off x="2575315" y="2931561"/>
            <a:ext cx="6414136" cy="461665"/>
          </a:xfrm>
          <a:prstGeom prst="rect">
            <a:avLst/>
          </a:prstGeom>
          <a:noFill/>
        </p:spPr>
        <p:txBody>
          <a:bodyPr wrap="none" rtlCol="0">
            <a:spAutoFit/>
          </a:bodyPr>
          <a:lstStyle/>
          <a:p>
            <a:r>
              <a:rPr kumimoji="1" lang="en-US" altLang="ja-JP" sz="2400" dirty="0" smtClean="0"/>
              <a:t>- e.g.: Giant molecular cloud (GMC) in </a:t>
            </a:r>
            <a:r>
              <a:rPr lang="en-US" altLang="ja-JP" sz="2400" dirty="0" smtClean="0"/>
              <a:t>a spiral arm</a:t>
            </a:r>
            <a:endParaRPr kumimoji="1" lang="ja-JP" altLang="en-US" sz="2400" dirty="0"/>
          </a:p>
        </p:txBody>
      </p:sp>
      <p:sp>
        <p:nvSpPr>
          <p:cNvPr id="16" name="正方形/長方形 15"/>
          <p:cNvSpPr/>
          <p:nvPr/>
        </p:nvSpPr>
        <p:spPr>
          <a:xfrm>
            <a:off x="457200" y="2307003"/>
            <a:ext cx="8532251" cy="1197071"/>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4302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37730</TotalTime>
  <Words>5895</Words>
  <Application>Microsoft Macintosh PowerPoint</Application>
  <PresentationFormat>画面に合わせる (4:3)</PresentationFormat>
  <Paragraphs>768</Paragraphs>
  <Slides>47</Slides>
  <Notes>38</Notes>
  <HiddenSlides>0</HiddenSlides>
  <MMClips>0</MMClips>
  <ScaleCrop>false</ScaleCrop>
  <HeadingPairs>
    <vt:vector size="4" baseType="variant">
      <vt:variant>
        <vt:lpstr>テーマ</vt:lpstr>
      </vt:variant>
      <vt:variant>
        <vt:i4>2</vt:i4>
      </vt:variant>
      <vt:variant>
        <vt:lpstr>スライド タイトル</vt:lpstr>
      </vt:variant>
      <vt:variant>
        <vt:i4>47</vt:i4>
      </vt:variant>
    </vt:vector>
  </HeadingPairs>
  <TitlesOfParts>
    <vt:vector size="49" baseType="lpstr">
      <vt:lpstr>Office テーマ</vt:lpstr>
      <vt:lpstr>標準デザイン</vt:lpstr>
      <vt:lpstr>近傍銀河における分子雲の化学組成 とその意味</vt:lpstr>
      <vt:lpstr>Contents</vt:lpstr>
      <vt:lpstr>Interstellar Molecules</vt:lpstr>
      <vt:lpstr>Chemical Evolution of Molecular Cloud Cores</vt:lpstr>
      <vt:lpstr>Chemistry as a Diagnostic Tool of Physical Condition</vt:lpstr>
      <vt:lpstr>Chemical Studies in External Galaxies</vt:lpstr>
      <vt:lpstr>Chemical Studies with ALMA</vt:lpstr>
      <vt:lpstr>Chemistry of External Galaxies</vt:lpstr>
      <vt:lpstr>Chemistry of Molecular Cloud-Scale Gas</vt:lpstr>
      <vt:lpstr>Spectral Line Survey of M 51</vt:lpstr>
      <vt:lpstr>Comparison between Positions 1 and 2</vt:lpstr>
      <vt:lpstr>Rotation Temperatures</vt:lpstr>
      <vt:lpstr>Insight into 100 pc Scale</vt:lpstr>
      <vt:lpstr>Integrated intensity maps</vt:lpstr>
      <vt:lpstr>Position-to-Position Chemical Composition</vt:lpstr>
      <vt:lpstr>Meaning of Large-Scale Chemical Composition </vt:lpstr>
      <vt:lpstr>Mapping Spectral Line Survey toward W51</vt:lpstr>
      <vt:lpstr>Averaged Spectra of W51</vt:lpstr>
      <vt:lpstr>Contribution of Extended Molecular Gas in W51</vt:lpstr>
      <vt:lpstr>Contribution of Extended Molecular Gas in W51</vt:lpstr>
      <vt:lpstr>Smeared-Out by Extended Molecular Gas</vt:lpstr>
      <vt:lpstr>Similar Situation in Galactic Observation</vt:lpstr>
      <vt:lpstr>Expanded Spectrum toward NGC 2264 CMM3A </vt:lpstr>
      <vt:lpstr>Smeared-Out by Extended Molecular Gas</vt:lpstr>
      <vt:lpstr>Chemistry of Molecular Cloud-Scale Gas</vt:lpstr>
      <vt:lpstr>Observations of NGC 3627 with ALMA</vt:lpstr>
      <vt:lpstr>Distributions of Molecules</vt:lpstr>
      <vt:lpstr>Enhancement of CH3OH in Bar-end  </vt:lpstr>
      <vt:lpstr>Position Velocity Diagrams</vt:lpstr>
      <vt:lpstr>Collision between Molecular Clouds in Bar-end?</vt:lpstr>
      <vt:lpstr>Chemistry of Molecular Cloud-Scale Gas</vt:lpstr>
      <vt:lpstr>Effect of Metallicity (PI: Nishimura, Y.) Spectral Line Survey toward the LMC</vt:lpstr>
      <vt:lpstr>Spectra of the LMC</vt:lpstr>
      <vt:lpstr>Chemistry of Molecular Cloud-Scale Gas</vt:lpstr>
      <vt:lpstr>Tsukuba THz 10 m Telescope for Interstellar Chemistry</vt:lpstr>
      <vt:lpstr>Observation Target in the THz band</vt:lpstr>
      <vt:lpstr>PowerPoint プレゼンテーション</vt:lpstr>
      <vt:lpstr>PowerPoint プレゼンテーション</vt:lpstr>
      <vt:lpstr>PowerPoint プレゼンテーション</vt:lpstr>
      <vt:lpstr>PowerPoint プレゼンテーション</vt:lpstr>
      <vt:lpstr>Main Targets in the 1.3-1.5 THz Band  </vt:lpstr>
      <vt:lpstr>Development of HEB Mixers at UT </vt:lpstr>
      <vt:lpstr>PowerPoint プレゼンテーション</vt:lpstr>
      <vt:lpstr>PowerPoint プレゼンテーション</vt:lpstr>
      <vt:lpstr>PowerPoint プレゼンテーション</vt:lpstr>
      <vt:lpstr>PowerPoint プレゼンテーション</vt:lpstr>
      <vt:lpstr>Summary</vt:lpstr>
    </vt:vector>
  </TitlesOfParts>
  <Company>The University of Tokyo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Averaged Chemical Composition of GMCs in the Spiral Arm of M51</dc:title>
  <dc:creator>渡邉 祥正</dc:creator>
  <cp:lastModifiedBy>渡邉 祥正</cp:lastModifiedBy>
  <cp:revision>518</cp:revision>
  <cp:lastPrinted>2016-11-16T10:45:39Z</cp:lastPrinted>
  <dcterms:created xsi:type="dcterms:W3CDTF">2017-08-09T09:54:10Z</dcterms:created>
  <dcterms:modified xsi:type="dcterms:W3CDTF">2017-08-10T08:08:48Z</dcterms:modified>
</cp:coreProperties>
</file>