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7" r:id="rId4"/>
    <p:sldId id="262" r:id="rId5"/>
    <p:sldId id="263" r:id="rId6"/>
    <p:sldId id="259" r:id="rId7"/>
    <p:sldId id="276" r:id="rId8"/>
    <p:sldId id="278" r:id="rId9"/>
    <p:sldId id="279" r:id="rId10"/>
    <p:sldId id="282" r:id="rId11"/>
    <p:sldId id="281" r:id="rId12"/>
    <p:sldId id="265" r:id="rId13"/>
    <p:sldId id="266" r:id="rId14"/>
    <p:sldId id="280" r:id="rId15"/>
    <p:sldId id="277" r:id="rId16"/>
    <p:sldId id="267" r:id="rId17"/>
    <p:sldId id="268" r:id="rId18"/>
    <p:sldId id="269" r:id="rId19"/>
    <p:sldId id="272" r:id="rId20"/>
    <p:sldId id="270" r:id="rId21"/>
    <p:sldId id="271" r:id="rId22"/>
    <p:sldId id="283" r:id="rId23"/>
    <p:sldId id="274" r:id="rId24"/>
    <p:sldId id="273" r:id="rId25"/>
    <p:sldId id="275" r:id="rId26"/>
    <p:sldId id="264" r:id="rId27"/>
    <p:sldId id="260" r:id="rId28"/>
    <p:sldId id="261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C65A9-678C-468F-9AE0-01A956C2C6E3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D254-84A4-4C19-9C1F-8302DA70E0A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D254-84A4-4C19-9C1F-8302DA70E0A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D254-84A4-4C19-9C1F-8302DA70E0A7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A71437-49D4-4D1B-A461-A1BDAB0A41B1}" type="datetimeFigureOut">
              <a:rPr kumimoji="1" lang="ja-JP" altLang="en-US" smtClean="0"/>
              <a:pPr/>
              <a:t>2010/2/23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82FC7E-B6D8-41FC-B4E3-BF12843818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7158" y="1371600"/>
            <a:ext cx="8358246" cy="1828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Search for                    in </a:t>
            </a:r>
            <a:r>
              <a:rPr lang="en-US" altLang="ja-JP" dirty="0" err="1" smtClean="0">
                <a:solidFill>
                  <a:schemeClr val="tx1"/>
                </a:solidFill>
              </a:rPr>
              <a:t>muonic</a:t>
            </a:r>
            <a:r>
              <a:rPr lang="en-US" altLang="ja-JP" dirty="0" smtClean="0">
                <a:solidFill>
                  <a:schemeClr val="tx1"/>
                </a:solidFill>
              </a:rPr>
              <a:t> atom at COMET experiment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1472" y="3786190"/>
            <a:ext cx="7854696" cy="714380"/>
          </a:xfrm>
        </p:spPr>
        <p:txBody>
          <a:bodyPr/>
          <a:lstStyle/>
          <a:p>
            <a:r>
              <a:rPr kumimoji="1" lang="en-US" altLang="ja-JP" dirty="0" smtClean="0"/>
              <a:t>Masato Yamanaka (ICRR, Univ. of Tokyo)</a:t>
            </a:r>
            <a:endParaRPr kumimoji="1" lang="ja-JP" altLang="en-US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71538" y="5214950"/>
            <a:ext cx="2500330" cy="64294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altLang="ja-JP" sz="2600" dirty="0" smtClean="0"/>
              <a:t>Collaborators 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786182" y="4786322"/>
            <a:ext cx="4929222" cy="150019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altLang="ja-JP" sz="2600" dirty="0" err="1" smtClean="0"/>
              <a:t>Masafumi</a:t>
            </a:r>
            <a:r>
              <a:rPr lang="en-US" altLang="ja-JP" sz="2600" dirty="0" smtClean="0"/>
              <a:t> Koike (Saitama Univ.)</a:t>
            </a:r>
            <a:br>
              <a:rPr lang="en-US" altLang="ja-JP" sz="2600" dirty="0" smtClean="0"/>
            </a:br>
            <a:r>
              <a:rPr lang="en-US" altLang="ja-JP" sz="2600" dirty="0" smtClean="0"/>
              <a:t>Yoshitaka </a:t>
            </a:r>
            <a:r>
              <a:rPr lang="en-US" altLang="ja-JP" sz="2600" dirty="0" err="1" smtClean="0"/>
              <a:t>Kuno</a:t>
            </a:r>
            <a:r>
              <a:rPr lang="en-US" altLang="ja-JP" sz="2600" dirty="0" smtClean="0"/>
              <a:t> (Osaka Univ.)</a:t>
            </a:r>
            <a:br>
              <a:rPr lang="en-US" altLang="ja-JP" sz="2600" dirty="0" smtClean="0"/>
            </a:br>
            <a:r>
              <a:rPr lang="en-US" altLang="ja-JP" sz="2600" dirty="0" smtClean="0"/>
              <a:t>Joe Sato (Saitama Univ. )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86116" y="164305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endParaRPr kumimoji="1" lang="ja-JP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6182" y="171448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kumimoji="1" lang="ja-JP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14942" y="170799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kumimoji="1" lang="ja-JP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72132" y="170799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kumimoji="1" lang="ja-JP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357686" y="213662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80178"/>
            <a:ext cx="8855964" cy="283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テキスト ボックス 11"/>
          <p:cNvSpPr txBox="1"/>
          <p:nvPr/>
        </p:nvSpPr>
        <p:spPr>
          <a:xfrm>
            <a:off x="142844" y="78579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Lagrangian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195190"/>
            <a:ext cx="642942" cy="51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164854"/>
            <a:ext cx="604933" cy="52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4345" y="5153993"/>
            <a:ext cx="604647" cy="543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540" y="5178568"/>
            <a:ext cx="622173" cy="52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8261" y="5178568"/>
            <a:ext cx="586740" cy="53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3638" y="5178568"/>
            <a:ext cx="558641" cy="52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9389" y="5192093"/>
            <a:ext cx="582930" cy="522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37046" y="5175899"/>
            <a:ext cx="578358" cy="52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テキスト ボックス 18"/>
          <p:cNvSpPr txBox="1"/>
          <p:nvPr/>
        </p:nvSpPr>
        <p:spPr>
          <a:xfrm>
            <a:off x="357158" y="447741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LFV source</a:t>
            </a:r>
            <a:endParaRPr kumimoji="1" lang="ja-JP" altLang="en-US" sz="2800" dirty="0"/>
          </a:p>
        </p:txBody>
      </p:sp>
      <p:sp>
        <p:nvSpPr>
          <p:cNvPr id="20" name="右矢印 19"/>
          <p:cNvSpPr/>
          <p:nvPr/>
        </p:nvSpPr>
        <p:spPr>
          <a:xfrm>
            <a:off x="428596" y="6000768"/>
            <a:ext cx="1000132" cy="5000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71604" y="604905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Model dependent </a:t>
            </a:r>
            <a:r>
              <a:rPr lang="en-US" altLang="ja-JP" sz="2800" dirty="0" err="1" smtClean="0"/>
              <a:t>parmeters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80178"/>
            <a:ext cx="8855964" cy="283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テキスト ボックス 11"/>
          <p:cNvSpPr txBox="1"/>
          <p:nvPr/>
        </p:nvSpPr>
        <p:spPr>
          <a:xfrm>
            <a:off x="142844" y="78579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Lagrangian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3057811" cy="2151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角丸四角形 16"/>
          <p:cNvSpPr/>
          <p:nvPr/>
        </p:nvSpPr>
        <p:spPr>
          <a:xfrm>
            <a:off x="142876" y="2071678"/>
            <a:ext cx="8929718" cy="2286016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214950"/>
            <a:ext cx="5143503" cy="721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80178"/>
            <a:ext cx="8855964" cy="283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テキスト ボックス 11"/>
          <p:cNvSpPr txBox="1"/>
          <p:nvPr/>
        </p:nvSpPr>
        <p:spPr>
          <a:xfrm>
            <a:off x="142844" y="78579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Lagrangian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714620"/>
            <a:ext cx="6001762" cy="2085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円/楕円 13"/>
          <p:cNvSpPr/>
          <p:nvPr/>
        </p:nvSpPr>
        <p:spPr>
          <a:xfrm>
            <a:off x="4572000" y="2928934"/>
            <a:ext cx="214346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85820" y="3214686"/>
            <a:ext cx="214346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071802" y="1214422"/>
            <a:ext cx="6000792" cy="1285884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357158" y="5284721"/>
            <a:ext cx="8628221" cy="1216113"/>
            <a:chOff x="357158" y="5284721"/>
            <a:chExt cx="8628221" cy="1216113"/>
          </a:xfrm>
        </p:grpSpPr>
        <p:pic>
          <p:nvPicPr>
            <p:cNvPr id="4099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5284721"/>
              <a:ext cx="8628221" cy="121611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328" y="5936087"/>
              <a:ext cx="116301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1967" y="5396085"/>
              <a:ext cx="116301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476" y="5304334"/>
            <a:ext cx="6103796" cy="1267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391" y="5948381"/>
            <a:ext cx="14287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1397162" y="442913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For A          g  (</a:t>
            </a:r>
            <a:r>
              <a:rPr kumimoji="1" lang="en-US" altLang="ja-JP" sz="3200" dirty="0" err="1" smtClean="0"/>
              <a:t>i</a:t>
            </a:r>
            <a:r>
              <a:rPr kumimoji="1" lang="en-US" altLang="ja-JP" sz="3200" dirty="0" smtClean="0"/>
              <a:t> = 1, 2, …, 6) 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5856" y="46313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L(R)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97360" y="4487299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=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97360" y="4515817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～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40302" y="461040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i</a:t>
            </a:r>
            <a:endParaRPr kumimoji="1" lang="ja-JP" altLang="en-US" sz="2400" dirty="0"/>
          </a:p>
        </p:txBody>
      </p:sp>
      <p:sp>
        <p:nvSpPr>
          <p:cNvPr id="18" name="円/楕円 17"/>
          <p:cNvSpPr/>
          <p:nvPr/>
        </p:nvSpPr>
        <p:spPr>
          <a:xfrm>
            <a:off x="3286116" y="3500438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857884" y="3643314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14678" y="809569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rot="5400000" flipH="1" flipV="1">
            <a:off x="3143240" y="2881271"/>
            <a:ext cx="1000132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45"/>
          <p:cNvGrpSpPr/>
          <p:nvPr/>
        </p:nvGrpSpPr>
        <p:grpSpPr>
          <a:xfrm>
            <a:off x="3713498" y="2293396"/>
            <a:ext cx="2045557" cy="548163"/>
            <a:chOff x="5766159" y="1912431"/>
            <a:chExt cx="2045557" cy="548163"/>
          </a:xfrm>
        </p:grpSpPr>
        <p:sp>
          <p:nvSpPr>
            <p:cNvPr id="23" name="アーチ 22"/>
            <p:cNvSpPr>
              <a:spLocks noChangeAspect="1"/>
            </p:cNvSpPr>
            <p:nvPr/>
          </p:nvSpPr>
          <p:spPr>
            <a:xfrm rot="957694" flipV="1">
              <a:off x="6111492" y="1931953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アーチ 23"/>
            <p:cNvSpPr>
              <a:spLocks noChangeAspect="1"/>
            </p:cNvSpPr>
            <p:nvPr/>
          </p:nvSpPr>
          <p:spPr>
            <a:xfrm rot="21162777">
              <a:off x="5766159" y="1912431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アーチ 24"/>
            <p:cNvSpPr>
              <a:spLocks noChangeAspect="1"/>
            </p:cNvSpPr>
            <p:nvPr/>
          </p:nvSpPr>
          <p:spPr>
            <a:xfrm rot="957694" flipV="1">
              <a:off x="6782504" y="2038268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アーチ 25"/>
            <p:cNvSpPr>
              <a:spLocks noChangeAspect="1"/>
            </p:cNvSpPr>
            <p:nvPr/>
          </p:nvSpPr>
          <p:spPr>
            <a:xfrm rot="21162777">
              <a:off x="6437171" y="2018746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アーチ 26"/>
            <p:cNvSpPr>
              <a:spLocks noChangeAspect="1"/>
            </p:cNvSpPr>
            <p:nvPr/>
          </p:nvSpPr>
          <p:spPr>
            <a:xfrm rot="957694" flipV="1">
              <a:off x="7468814" y="2074829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アーチ 27"/>
            <p:cNvSpPr>
              <a:spLocks noChangeAspect="1"/>
            </p:cNvSpPr>
            <p:nvPr/>
          </p:nvSpPr>
          <p:spPr>
            <a:xfrm rot="21162777">
              <a:off x="7123481" y="2055307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rot="16200000" flipV="1">
            <a:off x="5415275" y="3010165"/>
            <a:ext cx="928842" cy="242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5400000" flipH="1" flipV="1">
            <a:off x="5200298" y="1952577"/>
            <a:ext cx="1285884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16200000" flipV="1">
            <a:off x="2978479" y="1688711"/>
            <a:ext cx="1214595" cy="313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5786446" y="952445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500430" y="2166891"/>
            <a:ext cx="500066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>
            <a:cxnSpLocks noChangeAspect="1"/>
          </p:cNvCxnSpPr>
          <p:nvPr/>
        </p:nvCxnSpPr>
        <p:spPr>
          <a:xfrm rot="5400000" flipH="1" flipV="1">
            <a:off x="3558164" y="3016420"/>
            <a:ext cx="148852" cy="21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cxnSpLocks noChangeAspect="1"/>
          </p:cNvCxnSpPr>
          <p:nvPr/>
        </p:nvCxnSpPr>
        <p:spPr>
          <a:xfrm rot="16200000" flipV="1">
            <a:off x="5789214" y="3121364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cxnSpLocks noChangeAspect="1"/>
          </p:cNvCxnSpPr>
          <p:nvPr/>
        </p:nvCxnSpPr>
        <p:spPr>
          <a:xfrm rot="16200000" flipV="1">
            <a:off x="3431760" y="1592620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rot="5400000" flipH="1" flipV="1">
            <a:off x="5777118" y="1899415"/>
            <a:ext cx="186907" cy="207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3304790" y="3333787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357818" y="3333787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28662" y="3262349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71934" y="3048035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929586" y="3476663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286380" y="642918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910" y="274901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lectron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orbit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57290" y="32861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mu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on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dirty="0" smtClean="0">
                <a:solidFill>
                  <a:srgbClr val="7030A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orbit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 flipH="1" flipV="1">
            <a:off x="5214942" y="2714620"/>
            <a:ext cx="1000132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45"/>
          <p:cNvGrpSpPr/>
          <p:nvPr/>
        </p:nvGrpSpPr>
        <p:grpSpPr>
          <a:xfrm>
            <a:off x="5785200" y="2126745"/>
            <a:ext cx="2045557" cy="548163"/>
            <a:chOff x="5766159" y="1912431"/>
            <a:chExt cx="2045557" cy="548163"/>
          </a:xfrm>
        </p:grpSpPr>
        <p:sp>
          <p:nvSpPr>
            <p:cNvPr id="40" name="アーチ 39"/>
            <p:cNvSpPr>
              <a:spLocks noChangeAspect="1"/>
            </p:cNvSpPr>
            <p:nvPr/>
          </p:nvSpPr>
          <p:spPr>
            <a:xfrm rot="957694" flipV="1">
              <a:off x="6111492" y="1931953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アーチ 40"/>
            <p:cNvSpPr>
              <a:spLocks noChangeAspect="1"/>
            </p:cNvSpPr>
            <p:nvPr/>
          </p:nvSpPr>
          <p:spPr>
            <a:xfrm rot="21162777">
              <a:off x="5766159" y="1912431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アーチ 41"/>
            <p:cNvSpPr>
              <a:spLocks noChangeAspect="1"/>
            </p:cNvSpPr>
            <p:nvPr/>
          </p:nvSpPr>
          <p:spPr>
            <a:xfrm rot="957694" flipV="1">
              <a:off x="6782504" y="2038268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アーチ 42"/>
            <p:cNvSpPr>
              <a:spLocks noChangeAspect="1"/>
            </p:cNvSpPr>
            <p:nvPr/>
          </p:nvSpPr>
          <p:spPr>
            <a:xfrm rot="21162777">
              <a:off x="6437171" y="2018746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アーチ 43"/>
            <p:cNvSpPr>
              <a:spLocks noChangeAspect="1"/>
            </p:cNvSpPr>
            <p:nvPr/>
          </p:nvSpPr>
          <p:spPr>
            <a:xfrm rot="957694" flipV="1">
              <a:off x="7468814" y="2074829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アーチ 44"/>
            <p:cNvSpPr>
              <a:spLocks noChangeAspect="1"/>
            </p:cNvSpPr>
            <p:nvPr/>
          </p:nvSpPr>
          <p:spPr>
            <a:xfrm rot="21162777">
              <a:off x="7123481" y="2055307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rot="16200000" flipV="1">
            <a:off x="7486977" y="2843514"/>
            <a:ext cx="928842" cy="242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 flipH="1" flipV="1">
            <a:off x="7272000" y="1785926"/>
            <a:ext cx="1285884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6200000" flipV="1">
            <a:off x="5050181" y="1522060"/>
            <a:ext cx="1214595" cy="313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>
          <a:xfrm>
            <a:off x="7858148" y="785794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572132" y="2000240"/>
            <a:ext cx="500066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rot="5400000" flipH="1" flipV="1">
            <a:off x="5629866" y="2849769"/>
            <a:ext cx="148852" cy="21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cxnSpLocks noChangeAspect="1"/>
          </p:cNvCxnSpPr>
          <p:nvPr/>
        </p:nvCxnSpPr>
        <p:spPr>
          <a:xfrm rot="16200000" flipV="1">
            <a:off x="7860916" y="2954713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 noChangeAspect="1"/>
          </p:cNvCxnSpPr>
          <p:nvPr/>
        </p:nvCxnSpPr>
        <p:spPr>
          <a:xfrm rot="16200000" flipV="1">
            <a:off x="5503462" y="1425969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cxnSpLocks noChangeAspect="1"/>
          </p:cNvCxnSpPr>
          <p:nvPr/>
        </p:nvCxnSpPr>
        <p:spPr>
          <a:xfrm rot="5400000" flipH="1" flipV="1">
            <a:off x="7848820" y="1732764"/>
            <a:ext cx="186907" cy="207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962235"/>
            <a:ext cx="7839266" cy="854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7" name="テキスト ボックス 56"/>
          <p:cNvSpPr txBox="1"/>
          <p:nvPr/>
        </p:nvSpPr>
        <p:spPr>
          <a:xfrm>
            <a:off x="642910" y="442913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Interaction rate</a:t>
            </a:r>
            <a:endParaRPr kumimoji="1" lang="ja-JP" altLang="en-US" sz="2800" dirty="0"/>
          </a:p>
        </p:txBody>
      </p:sp>
      <p:sp>
        <p:nvSpPr>
          <p:cNvPr id="46" name="円/楕円 45"/>
          <p:cNvSpPr/>
          <p:nvPr/>
        </p:nvSpPr>
        <p:spPr>
          <a:xfrm>
            <a:off x="5357818" y="4786322"/>
            <a:ext cx="3429024" cy="121444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928926" y="607220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Overlap of wave function of       and </a:t>
            </a:r>
            <a:endParaRPr kumimoji="1" lang="ja-JP" altLang="en-US" sz="28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86644" y="5987497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429652" y="604905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65" name="角丸四角形 64"/>
          <p:cNvSpPr/>
          <p:nvPr/>
        </p:nvSpPr>
        <p:spPr>
          <a:xfrm>
            <a:off x="285720" y="1500174"/>
            <a:ext cx="4786346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428860" y="157161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85720" y="150017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14348" y="1558341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1071538" y="1857364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1714480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000232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74" name="右矢印 73"/>
          <p:cNvSpPr/>
          <p:nvPr/>
        </p:nvSpPr>
        <p:spPr>
          <a:xfrm rot="3005599">
            <a:off x="4319292" y="1212927"/>
            <a:ext cx="1500198" cy="428628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 74"/>
          <p:cNvSpPr/>
          <p:nvPr/>
        </p:nvSpPr>
        <p:spPr>
          <a:xfrm>
            <a:off x="2928926" y="428604"/>
            <a:ext cx="1928826" cy="500066"/>
          </a:xfrm>
          <a:prstGeom prst="round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071802" y="46700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LFV vertex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1090212" y="3476663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143240" y="3476663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-1285916" y="3405225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857356" y="3190911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715008" y="3619539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14282" y="1905026"/>
            <a:ext cx="2714644" cy="73815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8596" y="1976465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Muonic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3643306" y="3784602"/>
            <a:ext cx="2071702" cy="1588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対角する 2 つの角を切り取った四角形 33"/>
          <p:cNvSpPr/>
          <p:nvPr/>
        </p:nvSpPr>
        <p:spPr>
          <a:xfrm>
            <a:off x="357158" y="4857760"/>
            <a:ext cx="8501122" cy="178595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2910" y="4929198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Overlap of wave functions</a:t>
            </a:r>
            <a:endParaRPr kumimoji="1" lang="ja-JP" altLang="en-US" sz="28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2714612" y="1497138"/>
            <a:ext cx="6357982" cy="1931862"/>
            <a:chOff x="5458691" y="1271582"/>
            <a:chExt cx="5614167" cy="1374636"/>
          </a:xfrm>
        </p:grpSpPr>
        <p:sp>
          <p:nvSpPr>
            <p:cNvPr id="32" name="フリーフォーム 31"/>
            <p:cNvSpPr/>
            <p:nvPr/>
          </p:nvSpPr>
          <p:spPr>
            <a:xfrm>
              <a:off x="5458691" y="1274618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 flipH="1">
              <a:off x="8246531" y="1271582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2857488" y="425592"/>
            <a:ext cx="1143008" cy="2798618"/>
            <a:chOff x="5458691" y="1271582"/>
            <a:chExt cx="5614167" cy="1374636"/>
          </a:xfrm>
        </p:grpSpPr>
        <p:sp>
          <p:nvSpPr>
            <p:cNvPr id="38" name="フリーフォーム 37"/>
            <p:cNvSpPr/>
            <p:nvPr/>
          </p:nvSpPr>
          <p:spPr>
            <a:xfrm>
              <a:off x="5458691" y="1274618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 flipH="1">
              <a:off x="8246531" y="1271582"/>
              <a:ext cx="2826327" cy="1371600"/>
            </a:xfrm>
            <a:custGeom>
              <a:avLst/>
              <a:gdLst>
                <a:gd name="connsiteX0" fmla="*/ 0 w 2826327"/>
                <a:gd name="connsiteY0" fmla="*/ 1371600 h 1371600"/>
                <a:gd name="connsiteX1" fmla="*/ 609600 w 2826327"/>
                <a:gd name="connsiteY1" fmla="*/ 1191491 h 1371600"/>
                <a:gd name="connsiteX2" fmla="*/ 1357745 w 2826327"/>
                <a:gd name="connsiteY2" fmla="*/ 457200 h 1371600"/>
                <a:gd name="connsiteX3" fmla="*/ 1787236 w 2826327"/>
                <a:gd name="connsiteY3" fmla="*/ 138546 h 1371600"/>
                <a:gd name="connsiteX4" fmla="*/ 2133600 w 2826327"/>
                <a:gd name="connsiteY4" fmla="*/ 27709 h 1371600"/>
                <a:gd name="connsiteX5" fmla="*/ 2826327 w 2826327"/>
                <a:gd name="connsiteY5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327" h="1371600">
                  <a:moveTo>
                    <a:pt x="0" y="1371600"/>
                  </a:moveTo>
                  <a:cubicBezTo>
                    <a:pt x="191654" y="1357745"/>
                    <a:pt x="383309" y="1343891"/>
                    <a:pt x="609600" y="1191491"/>
                  </a:cubicBezTo>
                  <a:cubicBezTo>
                    <a:pt x="835891" y="1039091"/>
                    <a:pt x="1161472" y="632691"/>
                    <a:pt x="1357745" y="457200"/>
                  </a:cubicBezTo>
                  <a:cubicBezTo>
                    <a:pt x="1554018" y="281709"/>
                    <a:pt x="1657927" y="210128"/>
                    <a:pt x="1787236" y="138546"/>
                  </a:cubicBezTo>
                  <a:cubicBezTo>
                    <a:pt x="1916545" y="66964"/>
                    <a:pt x="1960418" y="50800"/>
                    <a:pt x="2133600" y="27709"/>
                  </a:cubicBezTo>
                  <a:cubicBezTo>
                    <a:pt x="2306782" y="4618"/>
                    <a:pt x="2566554" y="2309"/>
                    <a:pt x="2826327" y="0"/>
                  </a:cubicBezTo>
                </a:path>
              </a:pathLst>
            </a:cu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 rot="10800000">
            <a:off x="5072066" y="557213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∴</a:t>
            </a:r>
            <a:endParaRPr kumimoji="1" lang="ja-JP" altLang="en-US" sz="3200" dirty="0"/>
          </a:p>
        </p:txBody>
      </p:sp>
      <p:sp>
        <p:nvSpPr>
          <p:cNvPr id="41" name="大かっこ 40"/>
          <p:cNvSpPr/>
          <p:nvPr/>
        </p:nvSpPr>
        <p:spPr>
          <a:xfrm>
            <a:off x="5143504" y="5286388"/>
            <a:ext cx="3571900" cy="107157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643570" y="5403851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Muon</a:t>
            </a:r>
            <a:r>
              <a:rPr lang="en-US" altLang="ja-JP" sz="2800" dirty="0" smtClean="0"/>
              <a:t> localizing at nucleus </a:t>
            </a:r>
            <a:r>
              <a:rPr lang="en-US" altLang="ja-JP" sz="2800" dirty="0" err="1" smtClean="0"/>
              <a:t>positon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500703"/>
            <a:ext cx="3000396" cy="816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59493"/>
            <a:ext cx="4143404" cy="669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072494" cy="2482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4290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357158" y="100010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Branching ratio</a:t>
            </a:r>
            <a:endParaRPr kumimoji="1" lang="ja-JP" altLang="en-U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643578"/>
            <a:ext cx="571504" cy="57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70511"/>
            <a:ext cx="571504" cy="50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テキスト ボックス 13"/>
          <p:cNvSpPr txBox="1"/>
          <p:nvPr/>
        </p:nvSpPr>
        <p:spPr>
          <a:xfrm>
            <a:off x="1357290" y="4714884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L</a:t>
            </a:r>
            <a:r>
              <a:rPr kumimoji="1" lang="en-US" altLang="ja-JP" sz="2800" dirty="0" smtClean="0"/>
              <a:t>ifetime of free </a:t>
            </a:r>
            <a:r>
              <a:rPr kumimoji="1" lang="en-US" altLang="ja-JP" sz="2800" dirty="0" err="1" smtClean="0"/>
              <a:t>muon</a:t>
            </a:r>
            <a:r>
              <a:rPr kumimoji="1" lang="en-US" altLang="ja-JP" sz="2800" dirty="0" smtClean="0"/>
              <a:t> (2.197     10   s)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57950" y="4733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-6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5008" y="478632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×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57290" y="571501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Lifetime of bound </a:t>
            </a:r>
            <a:r>
              <a:rPr kumimoji="1" lang="en-US" altLang="ja-JP" sz="2800" dirty="0" err="1" smtClean="0"/>
              <a:t>muon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8" name="大かっこ 17"/>
          <p:cNvSpPr/>
          <p:nvPr/>
        </p:nvSpPr>
        <p:spPr>
          <a:xfrm>
            <a:off x="5286380" y="5429264"/>
            <a:ext cx="3571900" cy="1143008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29256" y="550070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2.19    10    s     fo</a:t>
            </a:r>
            <a:r>
              <a:rPr lang="en-US" altLang="ja-JP" sz="2400" dirty="0" smtClean="0"/>
              <a:t>r    H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00826" y="550070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-6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29322" y="555350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×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58148" y="54292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29256" y="6039169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(7 - 8)</a:t>
            </a:r>
            <a:r>
              <a:rPr kumimoji="1" lang="en-US" altLang="ja-JP" sz="2400" dirty="0" smtClean="0"/>
              <a:t>    10    s     fo</a:t>
            </a:r>
            <a:r>
              <a:rPr lang="en-US" altLang="ja-JP" sz="2400" dirty="0" smtClean="0"/>
              <a:t>r     U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86578" y="6039169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-8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15074" y="6091971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×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01024" y="596773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238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488" y="272111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Discovery reach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6786610" cy="1660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857496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376238"/>
            <a:ext cx="7072362" cy="2294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331" y="5929330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71472" y="92867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Branching ratio (                       )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86116" y="843961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00562" y="892245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857620" y="1194657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857752" y="843961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Symbol" pitchFamily="18" charset="2"/>
              </a:rPr>
              <a:t>g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1472" y="376303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Ratio between BR(                      ) and BR(                 )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86578" y="3701481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86710" y="3749765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7215206" y="4052177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072462" y="3701481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Symbol" pitchFamily="18" charset="2"/>
              </a:rPr>
              <a:t>g</a:t>
            </a:r>
            <a:endParaRPr kumimoji="1" lang="ja-JP" altLang="en-US" sz="2800" dirty="0">
              <a:latin typeface="Symbol" pitchFamily="18" charset="2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57554" y="3896029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28992" y="3681715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86182" y="3729999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214810" y="4032411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857752" y="3729999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43504" y="3729999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8001056" cy="3316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82" y="4929198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85720" y="1724371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Ratio between BR(                      ) and BR(                    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00826" y="1662816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00958" y="171110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6929454" y="201351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071802" y="185736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43240" y="164305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00430" y="169133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929058" y="1993746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572000" y="169133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57752" y="169133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86710" y="171448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72462" y="171448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71802" y="272111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Introduction 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28746"/>
            <a:ext cx="8732520" cy="5200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732" y="928670"/>
            <a:ext cx="6981730" cy="3912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対角する 2 つの角を切り取った四角形 5"/>
          <p:cNvSpPr/>
          <p:nvPr/>
        </p:nvSpPr>
        <p:spPr>
          <a:xfrm>
            <a:off x="500034" y="5072074"/>
            <a:ext cx="8215370" cy="1571636"/>
          </a:xfrm>
          <a:prstGeom prst="snip2Diag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786" y="522709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For run-time 1 year       3     10  s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00562" y="529853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×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3504" y="52149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6182" y="52985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～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43042" y="585789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0232" y="582485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18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71736" y="5844621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10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28926" y="58115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19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7422" y="590617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86116" y="590617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</a:t>
            </a:r>
            <a:r>
              <a:rPr kumimoji="1" lang="en-US" altLang="ja-JP" sz="2800" dirty="0" smtClean="0"/>
              <a:t> at COMET experiment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Discovery reach</a:t>
            </a:r>
            <a:endParaRPr kumimoji="1" lang="ja-JP" altLang="en-US" sz="2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28746"/>
            <a:ext cx="8732520" cy="5200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ドーナツ 4"/>
          <p:cNvSpPr/>
          <p:nvPr/>
        </p:nvSpPr>
        <p:spPr>
          <a:xfrm>
            <a:off x="6858016" y="2571744"/>
            <a:ext cx="1500198" cy="1643074"/>
          </a:xfrm>
          <a:prstGeom prst="donut">
            <a:avLst>
              <a:gd name="adj" fmla="val 1667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143108" y="4286256"/>
            <a:ext cx="6786610" cy="857256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0562" y="450057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</a:t>
            </a:r>
            <a:r>
              <a:rPr kumimoji="1" lang="en-US" altLang="ja-JP" sz="2800" dirty="0" smtClean="0"/>
              <a:t>an be first signal of LFV !?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28860" y="4415861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7488" y="447402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214678" y="4773051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857620" y="4487299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3372" y="4487299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71802" y="272111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Summary 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Summary </a:t>
            </a:r>
            <a:endParaRPr kumimoji="1" lang="ja-JP" altLang="en-US" sz="2400" u="sng" dirty="0"/>
          </a:p>
        </p:txBody>
      </p:sp>
      <p:sp>
        <p:nvSpPr>
          <p:cNvPr id="3" name="フローチャート : 照合 2"/>
          <p:cNvSpPr/>
          <p:nvPr/>
        </p:nvSpPr>
        <p:spPr>
          <a:xfrm>
            <a:off x="500034" y="2237708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フローチャート : 照合 4"/>
          <p:cNvSpPr/>
          <p:nvPr/>
        </p:nvSpPr>
        <p:spPr>
          <a:xfrm>
            <a:off x="500034" y="3286124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フローチャート : 照合 5"/>
          <p:cNvSpPr/>
          <p:nvPr/>
        </p:nvSpPr>
        <p:spPr>
          <a:xfrm>
            <a:off x="500034" y="1214422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62" y="111983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New LFV process</a:t>
            </a:r>
            <a:endParaRPr kumimoji="1" lang="ja-JP" altLang="en-US" sz="2800" dirty="0"/>
          </a:p>
        </p:txBody>
      </p:sp>
      <p:sp>
        <p:nvSpPr>
          <p:cNvPr id="8" name="角丸四角形 7"/>
          <p:cNvSpPr/>
          <p:nvPr/>
        </p:nvSpPr>
        <p:spPr>
          <a:xfrm>
            <a:off x="3929090" y="1000108"/>
            <a:ext cx="4786346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72230" y="1071546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9090" y="100010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57718" y="1058275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714908" y="1357298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357850" y="107154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43602" y="107154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28662" y="214311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Clean signal (back to back electron with E      m  /2)</a:t>
            </a:r>
            <a:endParaRPr kumimoji="1" lang="ja-JP" altLang="en-US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214686"/>
            <a:ext cx="4929222" cy="510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テキスト ボックス 18"/>
          <p:cNvSpPr txBox="1"/>
          <p:nvPr/>
        </p:nvSpPr>
        <p:spPr>
          <a:xfrm>
            <a:off x="928662" y="319153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Interaction rate</a:t>
            </a:r>
            <a:endParaRPr kumimoji="1" lang="ja-JP" altLang="en-US" sz="2800" dirty="0"/>
          </a:p>
        </p:txBody>
      </p:sp>
      <p:sp>
        <p:nvSpPr>
          <p:cNvPr id="20" name="右矢印 19"/>
          <p:cNvSpPr/>
          <p:nvPr/>
        </p:nvSpPr>
        <p:spPr>
          <a:xfrm>
            <a:off x="642910" y="4000504"/>
            <a:ext cx="1071570" cy="57150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28794" y="404878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Advantage : Large nucleus 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52000" y="2152999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～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52000" y="2152999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=</a:t>
            </a:r>
            <a:endParaRPr kumimoji="1" lang="ja-JP" altLang="en-US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86644" y="223770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3900" y="226622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>
                <a:latin typeface="Symbol" pitchFamily="18" charset="2"/>
              </a:rPr>
              <a:t>m</a:t>
            </a:r>
            <a:endParaRPr kumimoji="1" lang="ja-JP" altLang="en-US" sz="2000" i="1" dirty="0">
              <a:latin typeface="Symbol" pitchFamily="18" charset="2"/>
            </a:endParaRPr>
          </a:p>
        </p:txBody>
      </p:sp>
      <p:sp>
        <p:nvSpPr>
          <p:cNvPr id="26" name="フローチャート : 照合 25"/>
          <p:cNvSpPr/>
          <p:nvPr/>
        </p:nvSpPr>
        <p:spPr>
          <a:xfrm>
            <a:off x="500034" y="5143512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28662" y="504892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Detectable in on-going or future experiments</a:t>
            </a:r>
            <a:endParaRPr kumimoji="1" lang="ja-JP" altLang="en-US" sz="2800" dirty="0"/>
          </a:p>
        </p:txBody>
      </p:sp>
      <p:sp>
        <p:nvSpPr>
          <p:cNvPr id="28" name="右矢印 27"/>
          <p:cNvSpPr/>
          <p:nvPr/>
        </p:nvSpPr>
        <p:spPr>
          <a:xfrm>
            <a:off x="642910" y="5715016"/>
            <a:ext cx="1071570" cy="57150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57356" y="576330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We wish to observe LFV in the process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71802" y="272111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Appendix 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3019038" y="2714620"/>
            <a:ext cx="2410218" cy="5605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42910" y="5214950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786314" y="2857496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929058" y="5500702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 rot="20302727">
            <a:off x="786382" y="2058773"/>
            <a:ext cx="7230654" cy="1681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786182" y="2428868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643702" y="2500306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715140" y="5715016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14480" y="54292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nucleus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14876" y="553910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muon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15206" y="561054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electron</a:t>
            </a:r>
            <a:endParaRPr kumimoji="1" lang="ja-JP" altLang="en-US" sz="2400" dirty="0"/>
          </a:p>
        </p:txBody>
      </p:sp>
      <p:sp>
        <p:nvSpPr>
          <p:cNvPr id="25" name="角丸四角形 24"/>
          <p:cNvSpPr/>
          <p:nvPr/>
        </p:nvSpPr>
        <p:spPr>
          <a:xfrm>
            <a:off x="1000100" y="1142984"/>
            <a:ext cx="2357454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14414" y="121442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Muonic</a:t>
            </a:r>
            <a:r>
              <a:rPr kumimoji="1" lang="en-US" altLang="ja-JP" sz="2400" dirty="0" smtClean="0"/>
              <a:t> atom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00760" y="85723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lectron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orbit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43108" y="314324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mu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on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dirty="0" smtClean="0">
                <a:solidFill>
                  <a:srgbClr val="7030A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orbit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71604" y="1000108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One of the candidates for beyond the SM 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14546" y="1467137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0000FF"/>
                </a:solidFill>
              </a:rPr>
              <a:t>Supersymmetric</a:t>
            </a:r>
            <a:r>
              <a:rPr lang="en-US" altLang="ja-JP" sz="2400" dirty="0" smtClean="0">
                <a:solidFill>
                  <a:srgbClr val="0000FF"/>
                </a:solidFill>
              </a:rPr>
              <a:t> (SUSY) model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大かっこ 3"/>
          <p:cNvSpPr/>
          <p:nvPr/>
        </p:nvSpPr>
        <p:spPr>
          <a:xfrm>
            <a:off x="1928794" y="2285992"/>
            <a:ext cx="5429288" cy="1714512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736" y="228599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Supersymmetry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6" name="フローチャート : 照合 5"/>
          <p:cNvSpPr/>
          <p:nvPr/>
        </p:nvSpPr>
        <p:spPr>
          <a:xfrm>
            <a:off x="2357422" y="2400350"/>
            <a:ext cx="142876" cy="214314"/>
          </a:xfrm>
          <a:prstGeom prst="flowChartCol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14678" y="317176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Lepton                            </a:t>
            </a:r>
            <a:r>
              <a:rPr lang="en-US" altLang="ja-JP" sz="2000" dirty="0" err="1" smtClean="0"/>
              <a:t>S</a:t>
            </a:r>
            <a:r>
              <a:rPr kumimoji="1" lang="en-US" altLang="ja-JP" sz="2000" dirty="0" err="1" smtClean="0"/>
              <a:t>lepton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43174" y="3600394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Gauge boson</a:t>
            </a:r>
            <a:r>
              <a:rPr kumimoji="1" lang="en-US" altLang="ja-JP" sz="2000" dirty="0" smtClean="0"/>
              <a:t>                           </a:t>
            </a:r>
            <a:r>
              <a:rPr lang="en-US" altLang="ja-JP" sz="2000" dirty="0" err="1" smtClean="0"/>
              <a:t>Gaugino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357686" y="3384492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357686" y="3856040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643174" y="271462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Symmetry between boson and </a:t>
            </a:r>
            <a:r>
              <a:rPr kumimoji="1" lang="en-US" altLang="ja-JP" sz="2000" dirty="0" err="1" smtClean="0"/>
              <a:t>fermion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8728" y="528638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Stability of Higgs mass, dark matter, gauge coupling unification, hierarchy problem, and so on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42976" y="478632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Why SUSY models ??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94886"/>
            <a:ext cx="9001188" cy="5977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Introduction </a:t>
            </a:r>
            <a:endParaRPr kumimoji="1" lang="ja-JP" altLang="en-US" sz="2400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100010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Standard Model (SM) 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28596" y="1428736"/>
            <a:ext cx="4203213" cy="0"/>
          </a:xfrm>
          <a:prstGeom prst="line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00034" y="1714488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Lepton </a:t>
            </a:r>
            <a:r>
              <a:rPr kumimoji="1" lang="en-US" altLang="ja-JP" sz="2800" dirty="0" err="1" smtClean="0"/>
              <a:t>Flavour</a:t>
            </a:r>
            <a:r>
              <a:rPr kumimoji="1" lang="en-US" altLang="ja-JP" sz="2800" dirty="0" smtClean="0"/>
              <a:t> Violation (LFV) through the neutrino oscillation</a:t>
            </a:r>
            <a:endParaRPr kumimoji="1" lang="ja-JP" alt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853" y="1214422"/>
            <a:ext cx="2807020" cy="1307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676" y="3000373"/>
            <a:ext cx="3764266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テキスト ボックス 9"/>
          <p:cNvSpPr txBox="1"/>
          <p:nvPr/>
        </p:nvSpPr>
        <p:spPr>
          <a:xfrm>
            <a:off x="500034" y="318164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But …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86512" y="321468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Forever invisible</a:t>
            </a:r>
            <a:endParaRPr kumimoji="1" lang="ja-JP" altLang="en-US" sz="2800" dirty="0"/>
          </a:p>
        </p:txBody>
      </p:sp>
      <p:sp>
        <p:nvSpPr>
          <p:cNvPr id="12" name="右矢印 11"/>
          <p:cNvSpPr/>
          <p:nvPr/>
        </p:nvSpPr>
        <p:spPr>
          <a:xfrm>
            <a:off x="5429256" y="3214686"/>
            <a:ext cx="642942" cy="4286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対角する 2 つの角を切り取った四角形 12"/>
          <p:cNvSpPr/>
          <p:nvPr/>
        </p:nvSpPr>
        <p:spPr>
          <a:xfrm>
            <a:off x="1000100" y="4714884"/>
            <a:ext cx="7358114" cy="157163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85852" y="492919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Discovery of the LFV signal</a:t>
            </a:r>
            <a:endParaRPr kumimoji="1" lang="ja-JP" altLang="en-US" sz="2800" dirty="0"/>
          </a:p>
        </p:txBody>
      </p:sp>
      <p:sp>
        <p:nvSpPr>
          <p:cNvPr id="15" name="右矢印 14"/>
          <p:cNvSpPr/>
          <p:nvPr/>
        </p:nvSpPr>
        <p:spPr>
          <a:xfrm>
            <a:off x="1357290" y="5500702"/>
            <a:ext cx="714380" cy="35719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3108" y="5467665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One of the evidence for beyond the SM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Introduction </a:t>
            </a:r>
            <a:endParaRPr kumimoji="1" lang="ja-JP" altLang="en-US" sz="2400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57422" y="521495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Prove for structure </a:t>
            </a:r>
            <a:r>
              <a:rPr lang="en-US" altLang="ja-JP" sz="2800" dirty="0" smtClean="0"/>
              <a:t>o</a:t>
            </a:r>
            <a:r>
              <a:rPr kumimoji="1" lang="en-US" altLang="ja-JP" sz="2800" dirty="0" smtClean="0"/>
              <a:t>f new physics</a:t>
            </a:r>
            <a:endParaRPr kumimoji="1" lang="ja-JP" altLang="en-US" sz="2800" dirty="0"/>
          </a:p>
        </p:txBody>
      </p:sp>
      <p:sp>
        <p:nvSpPr>
          <p:cNvPr id="15" name="右矢印 14"/>
          <p:cNvSpPr/>
          <p:nvPr/>
        </p:nvSpPr>
        <p:spPr>
          <a:xfrm>
            <a:off x="1214414" y="5286388"/>
            <a:ext cx="857256" cy="357190"/>
          </a:xfrm>
          <a:prstGeom prst="rightArrow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71538" y="407194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Comparing LFV signals in each process type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57422" y="4681847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Discrimination of</a:t>
            </a:r>
            <a:r>
              <a:rPr kumimoji="1" lang="en-US" altLang="ja-JP" sz="2800" dirty="0" smtClean="0"/>
              <a:t> new physics models</a:t>
            </a:r>
            <a:endParaRPr kumimoji="1" lang="ja-JP" altLang="en-US" sz="2800" dirty="0"/>
          </a:p>
        </p:txBody>
      </p:sp>
      <p:sp>
        <p:nvSpPr>
          <p:cNvPr id="24" name="右矢印 23"/>
          <p:cNvSpPr/>
          <p:nvPr/>
        </p:nvSpPr>
        <p:spPr>
          <a:xfrm>
            <a:off x="1214414" y="4753285"/>
            <a:ext cx="857256" cy="357190"/>
          </a:xfrm>
          <a:prstGeom prst="rightArrow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対角する 2 つの角を切り取った四角形 24"/>
          <p:cNvSpPr/>
          <p:nvPr/>
        </p:nvSpPr>
        <p:spPr>
          <a:xfrm>
            <a:off x="1000100" y="5890929"/>
            <a:ext cx="7143800" cy="714380"/>
          </a:xfrm>
          <a:prstGeom prst="snip2Diag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71604" y="6033805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Desire for d</a:t>
            </a:r>
            <a:r>
              <a:rPr kumimoji="1" lang="en-US" altLang="ja-JP" sz="2800" dirty="0" smtClean="0"/>
              <a:t>etectable </a:t>
            </a:r>
            <a:r>
              <a:rPr lang="en-US" altLang="ja-JP" sz="2800" dirty="0" smtClean="0"/>
              <a:t>n</a:t>
            </a:r>
            <a:r>
              <a:rPr kumimoji="1" lang="en-US" altLang="ja-JP" sz="2800" dirty="0" smtClean="0"/>
              <a:t>ew LFV process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64" y="1116562"/>
            <a:ext cx="4098798" cy="2659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426" y="1037275"/>
            <a:ext cx="3629978" cy="2748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角丸四角形 15"/>
          <p:cNvSpPr/>
          <p:nvPr/>
        </p:nvSpPr>
        <p:spPr>
          <a:xfrm>
            <a:off x="214282" y="928670"/>
            <a:ext cx="3214710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7158" y="100010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S</a:t>
            </a:r>
            <a:r>
              <a:rPr kumimoji="1" lang="en-US" altLang="ja-JP" sz="2400" dirty="0" err="1" smtClean="0"/>
              <a:t>upersymetric</a:t>
            </a:r>
            <a:r>
              <a:rPr kumimoji="1" lang="en-US" altLang="ja-JP" sz="2400" dirty="0" smtClean="0"/>
              <a:t> model </a:t>
            </a:r>
            <a:endParaRPr kumimoji="1" lang="ja-JP" altLang="en-US" sz="2400" dirty="0"/>
          </a:p>
        </p:txBody>
      </p:sp>
      <p:sp>
        <p:nvSpPr>
          <p:cNvPr id="19" name="角丸四角形 18"/>
          <p:cNvSpPr/>
          <p:nvPr/>
        </p:nvSpPr>
        <p:spPr>
          <a:xfrm>
            <a:off x="4786314" y="928670"/>
            <a:ext cx="3357586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57752" y="967071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</a:t>
            </a:r>
            <a:r>
              <a:rPr kumimoji="1" lang="en-US" altLang="ja-JP" sz="2400" dirty="0" smtClean="0"/>
              <a:t>xtra dimension model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Introduction </a:t>
            </a:r>
            <a:endParaRPr kumimoji="1" lang="ja-JP" altLang="en-US" sz="2400" u="sng" dirty="0"/>
          </a:p>
        </p:txBody>
      </p:sp>
      <p:sp>
        <p:nvSpPr>
          <p:cNvPr id="3" name="フローチャート : 照合 2"/>
          <p:cNvSpPr/>
          <p:nvPr/>
        </p:nvSpPr>
        <p:spPr>
          <a:xfrm>
            <a:off x="1071538" y="4214818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フローチャート : 照合 4"/>
          <p:cNvSpPr/>
          <p:nvPr/>
        </p:nvSpPr>
        <p:spPr>
          <a:xfrm>
            <a:off x="1071538" y="5572140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1285852" y="1000108"/>
            <a:ext cx="6715172" cy="121444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00166" y="107154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New idea for LFV search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6314" y="154845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i</a:t>
            </a:r>
            <a:r>
              <a:rPr lang="en-US" altLang="ja-JP" sz="2800" dirty="0" smtClean="0">
                <a:solidFill>
                  <a:srgbClr val="0000FF"/>
                </a:solidFill>
              </a:rPr>
              <a:t>n 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muonic</a:t>
            </a:r>
            <a:r>
              <a:rPr lang="en-US" altLang="ja-JP" sz="2800" dirty="0" smtClean="0">
                <a:solidFill>
                  <a:srgbClr val="0000FF"/>
                </a:solidFill>
              </a:rPr>
              <a:t> atom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00232" y="136379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i="1" dirty="0">
                <a:solidFill>
                  <a:srgbClr val="0000FF"/>
                </a:solidFill>
                <a:latin typeface="Symbol" pitchFamily="18" charset="2"/>
              </a:rPr>
              <a:t>m</a:t>
            </a:r>
            <a:endParaRPr kumimoji="1" lang="ja-JP" altLang="en-US" sz="4400" i="1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00298" y="1435230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>
                <a:solidFill>
                  <a:srgbClr val="0000FF"/>
                </a:solidFill>
              </a:rPr>
              <a:t>e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29058" y="142873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>
                <a:solidFill>
                  <a:srgbClr val="0000FF"/>
                </a:solidFill>
              </a:rPr>
              <a:t>e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6248" y="142873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>
                <a:solidFill>
                  <a:srgbClr val="0000FF"/>
                </a:solidFill>
              </a:rPr>
              <a:t>e</a:t>
            </a:r>
            <a:endParaRPr kumimoji="1" lang="ja-JP" altLang="en-US" sz="4000" i="1" dirty="0">
              <a:solidFill>
                <a:srgbClr val="0000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071802" y="1857364"/>
            <a:ext cx="71438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00166" y="550070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What is sensitive to ?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28794" y="5967731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Flavor violation b</a:t>
            </a:r>
            <a:r>
              <a:rPr kumimoji="1" lang="en-US" altLang="ja-JP" sz="2400" dirty="0" smtClean="0"/>
              <a:t>etween      and </a:t>
            </a:r>
            <a:r>
              <a:rPr kumimoji="1" lang="en-US" altLang="ja-JP" sz="2400" i="1" dirty="0" smtClean="0"/>
              <a:t>e</a:t>
            </a:r>
            <a:endParaRPr kumimoji="1" lang="ja-JP" altLang="en-US" sz="2400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86380" y="590617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>
                <a:latin typeface="Symbol" pitchFamily="18" charset="2"/>
              </a:rPr>
              <a:t>m</a:t>
            </a:r>
            <a:endParaRPr kumimoji="1" lang="ja-JP" altLang="en-US" sz="2800" i="1" dirty="0">
              <a:latin typeface="Symbol" pitchFamily="18" charset="2"/>
            </a:endParaRPr>
          </a:p>
        </p:txBody>
      </p:sp>
      <p:sp>
        <p:nvSpPr>
          <p:cNvPr id="17" name="フローチャート : 照合 16"/>
          <p:cNvSpPr/>
          <p:nvPr/>
        </p:nvSpPr>
        <p:spPr>
          <a:xfrm>
            <a:off x="1071538" y="2643182"/>
            <a:ext cx="214314" cy="285752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00166" y="414338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Where is the stage ?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28794" y="4681847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MUSIC, COMET, and PRISM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00166" y="257174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What is </a:t>
            </a:r>
            <a:r>
              <a:rPr lang="en-US" altLang="ja-JP" sz="2400" dirty="0" smtClean="0"/>
              <a:t>advantage</a:t>
            </a:r>
            <a:r>
              <a:rPr kumimoji="1" lang="en-US" altLang="ja-JP" sz="2400" dirty="0" smtClean="0"/>
              <a:t> ?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28794" y="307181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Clean signal, and </a:t>
            </a:r>
            <a:br>
              <a:rPr lang="en-US" altLang="ja-JP" sz="2400" dirty="0" smtClean="0"/>
            </a:br>
            <a:r>
              <a:rPr lang="en-US" altLang="ja-JP" sz="2400" dirty="0" smtClean="0"/>
              <a:t>simultaneous search with other LFV processes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71802" y="2721114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i="1" dirty="0">
                <a:latin typeface="Symbol" pitchFamily="18" charset="2"/>
              </a:rPr>
              <a:t>m</a:t>
            </a:r>
            <a:endParaRPr kumimoji="1" lang="ja-JP" altLang="en-US" sz="4400" i="1" dirty="0">
              <a:latin typeface="Symbol" pitchFamily="18" charset="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1868" y="2792552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/>
              <a:t>e</a:t>
            </a:r>
            <a:endParaRPr kumimoji="1" lang="ja-JP" altLang="en-US" sz="4000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0628" y="278605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/>
              <a:t>e</a:t>
            </a:r>
            <a:endParaRPr kumimoji="1" lang="ja-JP" altLang="en-US" sz="4000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7818" y="278605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i="1" dirty="0" smtClean="0"/>
              <a:t>e</a:t>
            </a:r>
            <a:endParaRPr kumimoji="1" lang="ja-JP" altLang="en-US" sz="4000" i="1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143372" y="321468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3304790" y="3333787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14348" y="5000636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357818" y="3333787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000496" y="5286388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28662" y="3262349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71934" y="3048035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929586" y="3476663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786578" y="5500702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85918" y="521495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nucleus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6314" y="5324789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muon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86644" y="5396227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electron</a:t>
            </a:r>
            <a:endParaRPr kumimoji="1" lang="ja-JP" altLang="en-US" sz="2800" dirty="0"/>
          </a:p>
        </p:txBody>
      </p:sp>
      <p:sp>
        <p:nvSpPr>
          <p:cNvPr id="25" name="角丸四角形 24"/>
          <p:cNvSpPr/>
          <p:nvPr/>
        </p:nvSpPr>
        <p:spPr>
          <a:xfrm>
            <a:off x="785786" y="1643050"/>
            <a:ext cx="2786082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71538" y="176277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Muonic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910" y="274901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lectron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orbit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57290" y="32861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mu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on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dirty="0" smtClean="0">
                <a:solidFill>
                  <a:srgbClr val="7030A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orbit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3304790" y="3333787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357818" y="3333787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28662" y="3262349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71934" y="3048035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929586" y="3476663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286380" y="642918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85720" y="1500174"/>
            <a:ext cx="4786346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28860" y="157161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910" y="274901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lectron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orbit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57290" y="32861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mu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on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dirty="0" smtClean="0">
                <a:solidFill>
                  <a:srgbClr val="7030A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orbit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5720" y="150017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14348" y="1558341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1071538" y="1857364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714480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00232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35" name="直線矢印コネクタ 34"/>
          <p:cNvCxnSpPr/>
          <p:nvPr/>
        </p:nvCxnSpPr>
        <p:spPr>
          <a:xfrm rot="5400000" flipH="1" flipV="1">
            <a:off x="5214942" y="2714620"/>
            <a:ext cx="1000132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グループ化 45"/>
          <p:cNvGrpSpPr/>
          <p:nvPr/>
        </p:nvGrpSpPr>
        <p:grpSpPr>
          <a:xfrm>
            <a:off x="5785200" y="2126745"/>
            <a:ext cx="2045557" cy="548163"/>
            <a:chOff x="5766159" y="1912431"/>
            <a:chExt cx="2045557" cy="548163"/>
          </a:xfrm>
        </p:grpSpPr>
        <p:sp>
          <p:nvSpPr>
            <p:cNvPr id="40" name="アーチ 39"/>
            <p:cNvSpPr>
              <a:spLocks noChangeAspect="1"/>
            </p:cNvSpPr>
            <p:nvPr/>
          </p:nvSpPr>
          <p:spPr>
            <a:xfrm rot="957694" flipV="1">
              <a:off x="6111492" y="1931953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アーチ 40"/>
            <p:cNvSpPr>
              <a:spLocks noChangeAspect="1"/>
            </p:cNvSpPr>
            <p:nvPr/>
          </p:nvSpPr>
          <p:spPr>
            <a:xfrm rot="21162777">
              <a:off x="5766159" y="1912431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アーチ 41"/>
            <p:cNvSpPr>
              <a:spLocks noChangeAspect="1"/>
            </p:cNvSpPr>
            <p:nvPr/>
          </p:nvSpPr>
          <p:spPr>
            <a:xfrm rot="957694" flipV="1">
              <a:off x="6782504" y="2038268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アーチ 42"/>
            <p:cNvSpPr>
              <a:spLocks noChangeAspect="1"/>
            </p:cNvSpPr>
            <p:nvPr/>
          </p:nvSpPr>
          <p:spPr>
            <a:xfrm rot="21162777">
              <a:off x="6437171" y="2018746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アーチ 43"/>
            <p:cNvSpPr>
              <a:spLocks noChangeAspect="1"/>
            </p:cNvSpPr>
            <p:nvPr/>
          </p:nvSpPr>
          <p:spPr>
            <a:xfrm rot="957694" flipV="1">
              <a:off x="7468814" y="2074829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アーチ 44"/>
            <p:cNvSpPr>
              <a:spLocks noChangeAspect="1"/>
            </p:cNvSpPr>
            <p:nvPr/>
          </p:nvSpPr>
          <p:spPr>
            <a:xfrm rot="21162777">
              <a:off x="7123481" y="2055307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rot="16200000" flipV="1">
            <a:off x="7486977" y="2843514"/>
            <a:ext cx="928842" cy="242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 flipH="1" flipV="1">
            <a:off x="7272000" y="1785926"/>
            <a:ext cx="1285884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6200000" flipV="1">
            <a:off x="5050181" y="1522060"/>
            <a:ext cx="1214595" cy="313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>
          <a:xfrm>
            <a:off x="7858148" y="785794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572132" y="2000240"/>
            <a:ext cx="500066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rot="5400000" flipH="1" flipV="1">
            <a:off x="5629866" y="2849769"/>
            <a:ext cx="148852" cy="21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cxnSpLocks noChangeAspect="1"/>
          </p:cNvCxnSpPr>
          <p:nvPr/>
        </p:nvCxnSpPr>
        <p:spPr>
          <a:xfrm rot="16200000" flipV="1">
            <a:off x="7860916" y="2954713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 noChangeAspect="1"/>
          </p:cNvCxnSpPr>
          <p:nvPr/>
        </p:nvCxnSpPr>
        <p:spPr>
          <a:xfrm rot="16200000" flipV="1">
            <a:off x="5503462" y="1425969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cxnSpLocks noChangeAspect="1"/>
          </p:cNvCxnSpPr>
          <p:nvPr/>
        </p:nvCxnSpPr>
        <p:spPr>
          <a:xfrm rot="5400000" flipH="1" flipV="1">
            <a:off x="7848820" y="1732764"/>
            <a:ext cx="186907" cy="207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962235"/>
            <a:ext cx="7839266" cy="854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4" name="右矢印 53"/>
          <p:cNvSpPr/>
          <p:nvPr/>
        </p:nvSpPr>
        <p:spPr>
          <a:xfrm rot="3005599">
            <a:off x="4319292" y="1212927"/>
            <a:ext cx="1500198" cy="428628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2928926" y="428604"/>
            <a:ext cx="1928826" cy="500066"/>
          </a:xfrm>
          <a:prstGeom prst="round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071802" y="46700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LFV vertex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42910" y="442913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Interaction rate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 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-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>
                <a:latin typeface="Symbol" pitchFamily="18" charset="2"/>
              </a:rPr>
              <a:t>m</a:t>
            </a:r>
            <a:endParaRPr kumimoji="1" lang="ja-JP" altLang="en-US" sz="3200" i="1" dirty="0">
              <a:latin typeface="Symbol" pitchFamily="18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000100" y="350672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643042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8794" y="482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e</a:t>
            </a:r>
            <a:endParaRPr kumimoji="1" lang="ja-JP" altLang="en-US" sz="2800" i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42844" y="500042"/>
            <a:ext cx="21431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3304790" y="3333787"/>
            <a:ext cx="2410218" cy="571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357818" y="3333787"/>
            <a:ext cx="571504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28662" y="3262349"/>
            <a:ext cx="7230654" cy="738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071934" y="3048035"/>
            <a:ext cx="857256" cy="78581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929586" y="3476663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286380" y="642918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2910" y="274901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lectron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orbit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57290" y="32861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7030A0"/>
                </a:solidFill>
              </a:rPr>
              <a:t>mu</a:t>
            </a:r>
            <a:r>
              <a:rPr kumimoji="1" lang="en-US" altLang="ja-JP" sz="2400" dirty="0" err="1" smtClean="0">
                <a:solidFill>
                  <a:srgbClr val="7030A0"/>
                </a:solidFill>
              </a:rPr>
              <a:t>on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dirty="0" smtClean="0">
                <a:solidFill>
                  <a:srgbClr val="7030A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orbit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 rot="5400000" flipH="1" flipV="1">
            <a:off x="5214942" y="2714620"/>
            <a:ext cx="1000132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45"/>
          <p:cNvGrpSpPr/>
          <p:nvPr/>
        </p:nvGrpSpPr>
        <p:grpSpPr>
          <a:xfrm>
            <a:off x="5785200" y="2126745"/>
            <a:ext cx="2045557" cy="548163"/>
            <a:chOff x="5766159" y="1912431"/>
            <a:chExt cx="2045557" cy="548163"/>
          </a:xfrm>
        </p:grpSpPr>
        <p:sp>
          <p:nvSpPr>
            <p:cNvPr id="40" name="アーチ 39"/>
            <p:cNvSpPr>
              <a:spLocks noChangeAspect="1"/>
            </p:cNvSpPr>
            <p:nvPr/>
          </p:nvSpPr>
          <p:spPr>
            <a:xfrm rot="957694" flipV="1">
              <a:off x="6111492" y="1931953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アーチ 40"/>
            <p:cNvSpPr>
              <a:spLocks noChangeAspect="1"/>
            </p:cNvSpPr>
            <p:nvPr/>
          </p:nvSpPr>
          <p:spPr>
            <a:xfrm rot="21162777">
              <a:off x="5766159" y="1912431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アーチ 41"/>
            <p:cNvSpPr>
              <a:spLocks noChangeAspect="1"/>
            </p:cNvSpPr>
            <p:nvPr/>
          </p:nvSpPr>
          <p:spPr>
            <a:xfrm rot="957694" flipV="1">
              <a:off x="6782504" y="2038268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アーチ 42"/>
            <p:cNvSpPr>
              <a:spLocks noChangeAspect="1"/>
            </p:cNvSpPr>
            <p:nvPr/>
          </p:nvSpPr>
          <p:spPr>
            <a:xfrm rot="21162777">
              <a:off x="6437171" y="2018746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アーチ 43"/>
            <p:cNvSpPr>
              <a:spLocks noChangeAspect="1"/>
            </p:cNvSpPr>
            <p:nvPr/>
          </p:nvSpPr>
          <p:spPr>
            <a:xfrm rot="957694" flipV="1">
              <a:off x="7468814" y="2074829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アーチ 44"/>
            <p:cNvSpPr>
              <a:spLocks noChangeAspect="1"/>
            </p:cNvSpPr>
            <p:nvPr/>
          </p:nvSpPr>
          <p:spPr>
            <a:xfrm rot="21162777">
              <a:off x="7123481" y="2055307"/>
              <a:ext cx="342902" cy="385765"/>
            </a:xfrm>
            <a:prstGeom prst="blockArc">
              <a:avLst>
                <a:gd name="adj1" fmla="val 11510304"/>
                <a:gd name="adj2" fmla="val 594566"/>
                <a:gd name="adj3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 rot="16200000" flipV="1">
            <a:off x="7486977" y="2843514"/>
            <a:ext cx="928842" cy="242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 flipH="1" flipV="1">
            <a:off x="7272000" y="1785926"/>
            <a:ext cx="1285884" cy="1428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6200000" flipV="1">
            <a:off x="5050181" y="1522060"/>
            <a:ext cx="1214595" cy="313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>
          <a:xfrm>
            <a:off x="7858148" y="785794"/>
            <a:ext cx="357190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572132" y="2000240"/>
            <a:ext cx="500066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rot="5400000" flipH="1" flipV="1">
            <a:off x="5629866" y="2849769"/>
            <a:ext cx="148852" cy="21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cxnSpLocks noChangeAspect="1"/>
          </p:cNvCxnSpPr>
          <p:nvPr/>
        </p:nvCxnSpPr>
        <p:spPr>
          <a:xfrm rot="16200000" flipV="1">
            <a:off x="7860916" y="2954713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 noChangeAspect="1"/>
          </p:cNvCxnSpPr>
          <p:nvPr/>
        </p:nvCxnSpPr>
        <p:spPr>
          <a:xfrm rot="16200000" flipV="1">
            <a:off x="5503462" y="1425969"/>
            <a:ext cx="185767" cy="484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cxnSpLocks noChangeAspect="1"/>
          </p:cNvCxnSpPr>
          <p:nvPr/>
        </p:nvCxnSpPr>
        <p:spPr>
          <a:xfrm rot="5400000" flipH="1" flipV="1">
            <a:off x="7848820" y="1732764"/>
            <a:ext cx="186907" cy="207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962235"/>
            <a:ext cx="7839266" cy="854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7" name="テキスト ボックス 56"/>
          <p:cNvSpPr txBox="1"/>
          <p:nvPr/>
        </p:nvSpPr>
        <p:spPr>
          <a:xfrm>
            <a:off x="642910" y="442913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Interaction rate</a:t>
            </a:r>
            <a:endParaRPr kumimoji="1" lang="ja-JP" altLang="en-US" sz="2800" dirty="0"/>
          </a:p>
        </p:txBody>
      </p:sp>
      <p:sp>
        <p:nvSpPr>
          <p:cNvPr id="46" name="円/楕円 45"/>
          <p:cNvSpPr/>
          <p:nvPr/>
        </p:nvSpPr>
        <p:spPr>
          <a:xfrm>
            <a:off x="4643438" y="5072074"/>
            <a:ext cx="1214446" cy="78581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71736" y="597761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Cross section for elemental interaction</a:t>
            </a:r>
            <a:endParaRPr kumimoji="1" lang="ja-JP" altLang="en-US" sz="2800" dirty="0"/>
          </a:p>
        </p:txBody>
      </p:sp>
      <p:sp>
        <p:nvSpPr>
          <p:cNvPr id="53" name="角丸四角形 52"/>
          <p:cNvSpPr/>
          <p:nvPr/>
        </p:nvSpPr>
        <p:spPr>
          <a:xfrm>
            <a:off x="285720" y="1500174"/>
            <a:ext cx="4786346" cy="6906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428860" y="157161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uonic</a:t>
            </a:r>
            <a:r>
              <a:rPr kumimoji="1" lang="en-US" altLang="ja-JP" sz="2800" dirty="0" smtClean="0"/>
              <a:t> atom</a:t>
            </a:r>
            <a:endParaRPr kumimoji="1" lang="ja-JP" altLang="en-US" sz="28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85720" y="150017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dirty="0">
                <a:latin typeface="Symbol" pitchFamily="18" charset="2"/>
              </a:rPr>
              <a:t>m</a:t>
            </a:r>
            <a:endParaRPr kumimoji="1" lang="ja-JP" altLang="en-US" sz="3600" i="1" dirty="0">
              <a:latin typeface="Symbol" pitchFamily="18" charset="2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14348" y="1558341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cxnSp>
        <p:nvCxnSpPr>
          <p:cNvPr id="61" name="直線矢印コネクタ 60"/>
          <p:cNvCxnSpPr/>
          <p:nvPr/>
        </p:nvCxnSpPr>
        <p:spPr>
          <a:xfrm>
            <a:off x="1071538" y="1857364"/>
            <a:ext cx="571504" cy="6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1714480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000232" y="157161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/>
              <a:t>e</a:t>
            </a:r>
            <a:endParaRPr kumimoji="1" lang="ja-JP" altLang="en-US" sz="3200" i="1" dirty="0"/>
          </a:p>
        </p:txBody>
      </p:sp>
      <p:sp>
        <p:nvSpPr>
          <p:cNvPr id="66" name="右矢印 65"/>
          <p:cNvSpPr/>
          <p:nvPr/>
        </p:nvSpPr>
        <p:spPr>
          <a:xfrm rot="3005599">
            <a:off x="4319292" y="1212927"/>
            <a:ext cx="1500198" cy="428628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2928926" y="428604"/>
            <a:ext cx="1928826" cy="500066"/>
          </a:xfrm>
          <a:prstGeom prst="round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071802" y="46700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LFV vertex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1421</TotalTime>
  <Words>542</Words>
  <Application>Microsoft Office PowerPoint</Application>
  <PresentationFormat>画面に合わせる (4:3)</PresentationFormat>
  <Paragraphs>238</Paragraphs>
  <Slides>28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リゾート</vt:lpstr>
      <vt:lpstr>Search for                    in muonic atom at COMET experiment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            in  muonic atom at COMET experiment</dc:title>
  <dc:creator>Guest</dc:creator>
  <cp:lastModifiedBy>佐藤　丈</cp:lastModifiedBy>
  <cp:revision>78</cp:revision>
  <dcterms:created xsi:type="dcterms:W3CDTF">2010-02-19T06:40:23Z</dcterms:created>
  <dcterms:modified xsi:type="dcterms:W3CDTF">2010-02-23T07:36:57Z</dcterms:modified>
</cp:coreProperties>
</file>