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8"/>
  </p:notesMasterIdLst>
  <p:sldIdLst>
    <p:sldId id="256" r:id="rId2"/>
    <p:sldId id="257" r:id="rId3"/>
    <p:sldId id="272" r:id="rId4"/>
    <p:sldId id="269" r:id="rId5"/>
    <p:sldId id="274" r:id="rId6"/>
    <p:sldId id="273" r:id="rId7"/>
    <p:sldId id="275" r:id="rId8"/>
    <p:sldId id="258" r:id="rId9"/>
    <p:sldId id="294" r:id="rId10"/>
    <p:sldId id="261" r:id="rId11"/>
    <p:sldId id="259" r:id="rId12"/>
    <p:sldId id="263" r:id="rId13"/>
    <p:sldId id="262" r:id="rId14"/>
    <p:sldId id="265" r:id="rId15"/>
    <p:sldId id="297" r:id="rId16"/>
    <p:sldId id="267" r:id="rId17"/>
    <p:sldId id="280" r:id="rId18"/>
    <p:sldId id="268" r:id="rId19"/>
    <p:sldId id="264" r:id="rId20"/>
    <p:sldId id="276" r:id="rId21"/>
    <p:sldId id="295" r:id="rId22"/>
    <p:sldId id="290" r:id="rId23"/>
    <p:sldId id="300" r:id="rId24"/>
    <p:sldId id="301" r:id="rId25"/>
    <p:sldId id="281" r:id="rId26"/>
    <p:sldId id="282" r:id="rId27"/>
    <p:sldId id="279" r:id="rId28"/>
    <p:sldId id="277" r:id="rId29"/>
    <p:sldId id="285" r:id="rId30"/>
    <p:sldId id="286" r:id="rId31"/>
    <p:sldId id="291" r:id="rId32"/>
    <p:sldId id="292" r:id="rId33"/>
    <p:sldId id="293" r:id="rId34"/>
    <p:sldId id="296" r:id="rId35"/>
    <p:sldId id="298" r:id="rId36"/>
    <p:sldId id="299" r:id="rId37"/>
  </p:sldIdLst>
  <p:sldSz cx="9144000" cy="6858000" type="screen4x3"/>
  <p:notesSz cx="6858000" cy="9144000"/>
  <p:defaultTextStyle>
    <a:defPPr>
      <a:defRPr lang="ja-JP"/>
    </a:defPPr>
    <a:lvl1pPr marL="0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C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8415" autoAdjust="0"/>
  </p:normalViewPr>
  <p:slideViewPr>
    <p:cSldViewPr>
      <p:cViewPr varScale="1">
        <p:scale>
          <a:sx n="71" d="100"/>
          <a:sy n="7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6085B-3082-420A-8592-EAA2135BAF4F}" type="datetimeFigureOut">
              <a:rPr kumimoji="1" lang="ja-JP" altLang="en-US" smtClean="0"/>
              <a:pPr/>
              <a:t>2010/2/22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8891B-B88C-4FF0-B292-6E972762069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890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852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740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619200" y="2586512"/>
            <a:ext cx="7905600" cy="3053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5" name="Line 1033"/>
          <p:cNvSpPr>
            <a:spLocks noChangeShapeType="1"/>
          </p:cNvSpPr>
          <p:nvPr/>
        </p:nvSpPr>
        <p:spPr bwMode="auto">
          <a:xfrm flipV="1">
            <a:off x="619200" y="2567790"/>
            <a:ext cx="7902720" cy="41764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6" name="Line 1034"/>
          <p:cNvSpPr>
            <a:spLocks noChangeShapeType="1"/>
          </p:cNvSpPr>
          <p:nvPr/>
        </p:nvSpPr>
        <p:spPr bwMode="auto">
          <a:xfrm>
            <a:off x="653760" y="2896145"/>
            <a:ext cx="783648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154081" y="86409"/>
            <a:ext cx="8848800" cy="230424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algn="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en-US" altLang="ja-JP" sz="1400" dirty="0"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8" name="Line 1039"/>
          <p:cNvSpPr>
            <a:spLocks noChangeShapeType="1"/>
          </p:cNvSpPr>
          <p:nvPr/>
        </p:nvSpPr>
        <p:spPr bwMode="auto">
          <a:xfrm flipH="1" flipV="1">
            <a:off x="135360" y="311073"/>
            <a:ext cx="8850240" cy="288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9" name="Rectangle 1040"/>
          <p:cNvSpPr>
            <a:spLocks noChangeArrowheads="1"/>
          </p:cNvSpPr>
          <p:nvPr/>
        </p:nvSpPr>
        <p:spPr bwMode="auto">
          <a:xfrm>
            <a:off x="2819520" y="6582932"/>
            <a:ext cx="3504960" cy="4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2" rIns="91380" bIns="45692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en-US" altLang="ja-JP" sz="1200" dirty="0">
              <a:solidFill>
                <a:srgbClr val="0066FF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10" name="Rectangle 1041"/>
          <p:cNvSpPr>
            <a:spLocks noChangeArrowheads="1"/>
          </p:cNvSpPr>
          <p:nvPr/>
        </p:nvSpPr>
        <p:spPr bwMode="auto">
          <a:xfrm>
            <a:off x="148320" y="6430276"/>
            <a:ext cx="8847360" cy="152656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1" name="Line 1042"/>
          <p:cNvSpPr>
            <a:spLocks noChangeShapeType="1"/>
          </p:cNvSpPr>
          <p:nvPr/>
        </p:nvSpPr>
        <p:spPr bwMode="auto">
          <a:xfrm flipH="1" flipV="1">
            <a:off x="133925" y="6582932"/>
            <a:ext cx="8850240" cy="432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2" name="Oval 1043"/>
          <p:cNvSpPr>
            <a:spLocks noChangeArrowheads="1"/>
          </p:cNvSpPr>
          <p:nvPr/>
        </p:nvSpPr>
        <p:spPr bwMode="auto">
          <a:xfrm>
            <a:off x="3962880" y="3581661"/>
            <a:ext cx="2208960" cy="2209192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3" name="Oval 1044"/>
          <p:cNvSpPr>
            <a:spLocks noChangeArrowheads="1"/>
          </p:cNvSpPr>
          <p:nvPr/>
        </p:nvSpPr>
        <p:spPr bwMode="auto">
          <a:xfrm>
            <a:off x="5333762" y="4723701"/>
            <a:ext cx="1524960" cy="1525121"/>
          </a:xfrm>
          <a:prstGeom prst="ellipse">
            <a:avLst/>
          </a:prstGeom>
          <a:solidFill>
            <a:srgbClr val="9999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4" name="Oval 1045"/>
          <p:cNvSpPr>
            <a:spLocks noChangeArrowheads="1"/>
          </p:cNvSpPr>
          <p:nvPr/>
        </p:nvSpPr>
        <p:spPr bwMode="auto">
          <a:xfrm>
            <a:off x="6858720" y="4114514"/>
            <a:ext cx="1065600" cy="1067152"/>
          </a:xfrm>
          <a:prstGeom prst="ellipse">
            <a:avLst/>
          </a:prstGeom>
          <a:solidFill>
            <a:srgbClr val="3399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5" name="Oval 1047"/>
          <p:cNvSpPr>
            <a:spLocks noChangeArrowheads="1"/>
          </p:cNvSpPr>
          <p:nvPr/>
        </p:nvSpPr>
        <p:spPr bwMode="auto">
          <a:xfrm>
            <a:off x="8076961" y="3657984"/>
            <a:ext cx="761760" cy="761840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16" name="Oval 1046"/>
          <p:cNvSpPr>
            <a:spLocks noChangeArrowheads="1"/>
          </p:cNvSpPr>
          <p:nvPr/>
        </p:nvSpPr>
        <p:spPr bwMode="auto">
          <a:xfrm>
            <a:off x="7848002" y="3429005"/>
            <a:ext cx="534240" cy="532856"/>
          </a:xfrm>
          <a:prstGeom prst="ellipse">
            <a:avLst/>
          </a:prstGeom>
          <a:solidFill>
            <a:srgbClr val="6666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19177" y="1600200"/>
            <a:ext cx="7905655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78374" y="2895602"/>
            <a:ext cx="7387252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7" name="Rectangle 1029"/>
          <p:cNvSpPr>
            <a:spLocks noGrp="1" noChangeArrowheads="1"/>
          </p:cNvSpPr>
          <p:nvPr>
            <p:ph type="dt" sz="half" idx="10"/>
          </p:nvPr>
        </p:nvSpPr>
        <p:spPr>
          <a:xfrm>
            <a:off x="152640" y="6552688"/>
            <a:ext cx="1752480" cy="457968"/>
          </a:xfrm>
        </p:spPr>
        <p:txBody>
          <a:bodyPr/>
          <a:lstStyle>
            <a:lvl1pPr>
              <a:defRPr smtClean="0">
                <a:latin typeface="+mj-lt"/>
                <a:ea typeface="ヒラギノ角ゴ Pro W3" charset="-128"/>
              </a:defRPr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38955" y="215900"/>
            <a:ext cx="2152650" cy="59086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81000" y="215900"/>
            <a:ext cx="6305550" cy="5908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202376" y="215904"/>
            <a:ext cx="7776054" cy="5334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357290" y="142852"/>
            <a:ext cx="76438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2" indent="0">
              <a:buNone/>
              <a:defRPr sz="1600"/>
            </a:lvl3pPr>
            <a:lvl4pPr marL="1370748" indent="0">
              <a:buNone/>
              <a:defRPr sz="1400"/>
            </a:lvl4pPr>
            <a:lvl5pPr marL="1827662" indent="0">
              <a:buNone/>
              <a:defRPr sz="1400"/>
            </a:lvl5pPr>
            <a:lvl6pPr marL="2284579" indent="0">
              <a:buNone/>
              <a:defRPr sz="1400"/>
            </a:lvl6pPr>
            <a:lvl7pPr marL="2741494" indent="0">
              <a:buNone/>
              <a:defRPr sz="1400"/>
            </a:lvl7pPr>
            <a:lvl8pPr marL="3198408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81000" y="990606"/>
            <a:ext cx="411480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2" y="990606"/>
            <a:ext cx="411480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2" indent="0">
              <a:buNone/>
              <a:defRPr sz="1800" b="1"/>
            </a:lvl3pPr>
            <a:lvl4pPr marL="1370748" indent="0">
              <a:buNone/>
              <a:defRPr sz="1600" b="1"/>
            </a:lvl4pPr>
            <a:lvl5pPr marL="1827662" indent="0">
              <a:buNone/>
              <a:defRPr sz="1600" b="1"/>
            </a:lvl5pPr>
            <a:lvl6pPr marL="2284579" indent="0">
              <a:buNone/>
              <a:defRPr sz="1600" b="1"/>
            </a:lvl6pPr>
            <a:lvl7pPr marL="2741494" indent="0">
              <a:buNone/>
              <a:defRPr sz="1600" b="1"/>
            </a:lvl7pPr>
            <a:lvl8pPr marL="3198408" indent="0">
              <a:buNone/>
              <a:defRPr sz="1600" b="1"/>
            </a:lvl8pPr>
            <a:lvl9pPr marL="3655325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201121" y="1247171"/>
            <a:ext cx="5790240" cy="5518659"/>
          </a:xfrm>
          <a:prstGeom prst="ellipse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06" name="Arc 10"/>
          <p:cNvSpPr>
            <a:spLocks/>
          </p:cNvSpPr>
          <p:nvPr/>
        </p:nvSpPr>
        <p:spPr bwMode="auto">
          <a:xfrm flipH="1">
            <a:off x="5663552" y="3381475"/>
            <a:ext cx="3480480" cy="3429000"/>
          </a:xfrm>
          <a:custGeom>
            <a:avLst/>
            <a:gdLst>
              <a:gd name="G0" fmla="+- 330 0 0"/>
              <a:gd name="G1" fmla="+- 21600 0 0"/>
              <a:gd name="G2" fmla="+- 21600 0 0"/>
              <a:gd name="T0" fmla="*/ 0 w 21930"/>
              <a:gd name="T1" fmla="*/ 3 h 21600"/>
              <a:gd name="T2" fmla="*/ 21930 w 21930"/>
              <a:gd name="T3" fmla="*/ 21600 h 21600"/>
              <a:gd name="T4" fmla="*/ 330 w 2193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30" h="21600" fill="none" extrusionOk="0">
                <a:moveTo>
                  <a:pt x="-1" y="2"/>
                </a:moveTo>
                <a:cubicBezTo>
                  <a:pt x="109" y="0"/>
                  <a:pt x="219" y="-1"/>
                  <a:pt x="330" y="0"/>
                </a:cubicBezTo>
                <a:cubicBezTo>
                  <a:pt x="12259" y="0"/>
                  <a:pt x="21930" y="9670"/>
                  <a:pt x="21930" y="21600"/>
                </a:cubicBezTo>
              </a:path>
              <a:path w="21930" h="21600" stroke="0" extrusionOk="0">
                <a:moveTo>
                  <a:pt x="-1" y="2"/>
                </a:moveTo>
                <a:cubicBezTo>
                  <a:pt x="109" y="0"/>
                  <a:pt x="219" y="-1"/>
                  <a:pt x="330" y="0"/>
                </a:cubicBezTo>
                <a:cubicBezTo>
                  <a:pt x="12259" y="0"/>
                  <a:pt x="21930" y="9670"/>
                  <a:pt x="21930" y="21600"/>
                </a:cubicBezTo>
                <a:lnTo>
                  <a:pt x="330" y="21600"/>
                </a:lnTo>
                <a:close/>
              </a:path>
            </a:pathLst>
          </a:custGeom>
          <a:solidFill>
            <a:srgbClr val="9999FF">
              <a:alpha val="50000"/>
            </a:srgbClr>
          </a:solidFill>
          <a:ln w="9525">
            <a:solidFill>
              <a:srgbClr val="6666FF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ja-JP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639040" y="4981488"/>
            <a:ext cx="3504960" cy="1828992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14240" y="6201294"/>
            <a:ext cx="3504960" cy="609184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09" name="Arc 13"/>
          <p:cNvSpPr>
            <a:spLocks/>
          </p:cNvSpPr>
          <p:nvPr/>
        </p:nvSpPr>
        <p:spPr bwMode="auto">
          <a:xfrm>
            <a:off x="2368801" y="3691110"/>
            <a:ext cx="6740640" cy="312368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39137"/>
              <a:gd name="T1" fmla="*/ 21413 h 21600"/>
              <a:gd name="T2" fmla="*/ 39137 w 39137"/>
              <a:gd name="T3" fmla="*/ 8991 h 21600"/>
              <a:gd name="T4" fmla="*/ 21599 w 391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37" h="21600" fill="none" extrusionOk="0">
                <a:moveTo>
                  <a:pt x="-1" y="21412"/>
                </a:moveTo>
                <a:cubicBezTo>
                  <a:pt x="102" y="9557"/>
                  <a:pt x="9742" y="-1"/>
                  <a:pt x="21599" y="0"/>
                </a:cubicBezTo>
                <a:cubicBezTo>
                  <a:pt x="28551" y="0"/>
                  <a:pt x="35078" y="3346"/>
                  <a:pt x="39136" y="8991"/>
                </a:cubicBezTo>
              </a:path>
              <a:path w="39137" h="21600" stroke="0" extrusionOk="0">
                <a:moveTo>
                  <a:pt x="-1" y="21412"/>
                </a:moveTo>
                <a:cubicBezTo>
                  <a:pt x="102" y="9557"/>
                  <a:pt x="9742" y="-1"/>
                  <a:pt x="21599" y="0"/>
                </a:cubicBezTo>
                <a:cubicBezTo>
                  <a:pt x="28551" y="0"/>
                  <a:pt x="35078" y="3346"/>
                  <a:pt x="39136" y="8991"/>
                </a:cubicBezTo>
                <a:lnTo>
                  <a:pt x="21599" y="21600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>
            <a:off x="2" y="2848622"/>
            <a:ext cx="3857760" cy="396185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ECFF">
              <a:alpha val="5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320" y="6428835"/>
            <a:ext cx="1905120" cy="4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400" smtClean="0">
                <a:solidFill>
                  <a:srgbClr val="005BF0"/>
                </a:solidFill>
                <a:latin typeface="Times New Roman" pitchFamily="18" charset="0"/>
                <a:ea typeface="+mn-ea"/>
              </a:defRPr>
            </a:lvl1pPr>
          </a:lstStyle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562" y="6428835"/>
            <a:ext cx="1905120" cy="4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400" smtClean="0">
                <a:solidFill>
                  <a:srgbClr val="005BF0"/>
                </a:solidFill>
                <a:latin typeface="+mn-lt"/>
                <a:ea typeface="+mn-ea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456480" y="0"/>
            <a:ext cx="6935040" cy="6797514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ja-JP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600" y="990829"/>
            <a:ext cx="8380800" cy="51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第</a:t>
            </a:r>
            <a:r>
              <a:rPr lang="en-US" altLang="ja-JP" smtClean="0"/>
              <a:t>1</a:t>
            </a:r>
            <a:r>
              <a:rPr lang="ja-JP" altLang="en-US" smtClean="0"/>
              <a:t>レベル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54081" y="561662"/>
            <a:ext cx="8848800" cy="23186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algn="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kumimoji="0" lang="en-US" altLang="ja-JP" sz="1400" dirty="0">
                <a:solidFill>
                  <a:schemeClr val="bg1"/>
                </a:solidFill>
                <a:latin typeface="ＭＳ Ｐゴシック" charset="-128"/>
                <a:ea typeface="ＭＳ Ｐゴシック" charset="-128"/>
              </a:rPr>
              <a:t>TOP group, 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ＭＳ Ｐゴシック" charset="-128"/>
                <a:ea typeface="ＭＳ Ｐゴシック" charset="-128"/>
              </a:rPr>
              <a:t>N-lab, Nagoya</a:t>
            </a:r>
            <a:endParaRPr kumimoji="0" lang="en-US" altLang="ja-JP" sz="1400" dirty="0">
              <a:solidFill>
                <a:schemeClr val="bg1"/>
              </a:solidFill>
              <a:latin typeface="ＭＳ Ｐゴシック" charset="-128"/>
              <a:ea typeface="ＭＳ Ｐゴシック" charset="-128"/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 flipV="1">
            <a:off x="145445" y="787766"/>
            <a:ext cx="8850240" cy="2880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357290" y="142852"/>
            <a:ext cx="76438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2" rIns="91380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520" y="6428835"/>
            <a:ext cx="3504960" cy="4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 smtClean="0">
                <a:solidFill>
                  <a:srgbClr val="0066FF"/>
                </a:solidFill>
                <a:latin typeface="+mn-lt"/>
                <a:ea typeface="+mn-ea"/>
              </a:defRPr>
            </a:lvl1pPr>
          </a:lstStyle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48320" y="6277625"/>
            <a:ext cx="8847360" cy="15121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380" tIns="45692" rIns="91380" bIns="45692" anchor="ctr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H="1" flipV="1">
            <a:off x="133925" y="6428840"/>
            <a:ext cx="8850240" cy="4321"/>
          </a:xfrm>
          <a:prstGeom prst="line">
            <a:avLst/>
          </a:prstGeom>
          <a:noFill/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lIns="91380" tIns="45692" rIns="91380" bIns="45692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kumimoji="0" lang="ja-JP" altLang="en-US">
              <a:latin typeface="東風明朝" charset="0"/>
              <a:ea typeface="+mn-ea"/>
            </a:endParaRPr>
          </a:p>
        </p:txBody>
      </p:sp>
      <p:pic>
        <p:nvPicPr>
          <p:cNvPr id="26" name="図 25" descr="Cherenkov_con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-27" y="-11740"/>
            <a:ext cx="1298341" cy="1011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+mj-lt"/>
          <a:ea typeface="+mj-ea"/>
          <a:cs typeface="Osak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  <a:cs typeface="Osak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  <a:cs typeface="Osak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  <a:cs typeface="Osak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  <a:cs typeface="Osaka"/>
        </a:defRPr>
      </a:lvl5pPr>
      <a:lvl6pPr marL="456915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</a:defRPr>
      </a:lvl6pPr>
      <a:lvl7pPr marL="913832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</a:defRPr>
      </a:lvl7pPr>
      <a:lvl8pPr marL="1370748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</a:defRPr>
      </a:lvl8pPr>
      <a:lvl9pPr marL="1827662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72776"/>
          </a:solidFill>
          <a:latin typeface="Helvetica" charset="0"/>
          <a:ea typeface="Osaka" charset="-128"/>
        </a:defRPr>
      </a:lvl9pPr>
    </p:titleStyle>
    <p:bodyStyle>
      <a:lvl1pPr marL="342548" indent="-342548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Char char="n"/>
        <a:defRPr kumimoji="1" sz="2800">
          <a:solidFill>
            <a:srgbClr val="272776"/>
          </a:solidFill>
          <a:latin typeface="+mn-lt"/>
          <a:ea typeface="+mn-ea"/>
          <a:cs typeface="+mn-cs"/>
        </a:defRPr>
      </a:lvl1pPr>
      <a:lvl2pPr marL="741226" indent="-284975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u"/>
        <a:defRPr kumimoji="1" sz="2400">
          <a:solidFill>
            <a:srgbClr val="272776"/>
          </a:solidFill>
          <a:latin typeface="+mn-lt"/>
          <a:ea typeface="+mn-ea"/>
        </a:defRPr>
      </a:lvl2pPr>
      <a:lvl3pPr marL="1141346" indent="-227405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Char char="l"/>
        <a:defRPr kumimoji="1" sz="2000">
          <a:solidFill>
            <a:srgbClr val="272776"/>
          </a:solidFill>
          <a:latin typeface="+mn-lt"/>
          <a:ea typeface="+mn-ea"/>
        </a:defRPr>
      </a:lvl3pPr>
      <a:lvl4pPr marL="1599034" indent="-227405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rgbClr val="272776"/>
          </a:solidFill>
          <a:latin typeface="+mn-lt"/>
          <a:ea typeface="+mn-ea"/>
        </a:defRPr>
      </a:lvl4pPr>
      <a:lvl5pPr marL="2055285" indent="-227405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rgbClr val="272776"/>
          </a:solidFill>
          <a:latin typeface="+mn-lt"/>
          <a:ea typeface="+mn-ea"/>
        </a:defRPr>
      </a:lvl5pPr>
      <a:lvl6pPr marL="2513036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272776"/>
          </a:solidFill>
          <a:latin typeface="+mn-lt"/>
          <a:ea typeface="+mn-ea"/>
        </a:defRPr>
      </a:lvl6pPr>
      <a:lvl7pPr marL="2969952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272776"/>
          </a:solidFill>
          <a:latin typeface="+mn-lt"/>
          <a:ea typeface="+mn-ea"/>
        </a:defRPr>
      </a:lvl7pPr>
      <a:lvl8pPr marL="3426868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272776"/>
          </a:solidFill>
          <a:latin typeface="+mn-lt"/>
          <a:ea typeface="+mn-ea"/>
        </a:defRPr>
      </a:lvl8pPr>
      <a:lvl9pPr marL="3883783" indent="-228459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rgbClr val="272776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91383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wmf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9177" y="1357298"/>
            <a:ext cx="7905655" cy="1385902"/>
          </a:xfrm>
        </p:spPr>
        <p:txBody>
          <a:bodyPr/>
          <a:lstStyle/>
          <a:p>
            <a:r>
              <a:rPr kumimoji="1" lang="en-US" altLang="ja-JP" dirty="0" smtClean="0"/>
              <a:t>Belle-II</a:t>
            </a:r>
            <a:r>
              <a:rPr kumimoji="1" lang="ja-JP" altLang="en-US" dirty="0" smtClean="0"/>
              <a:t>実験への導入に向けた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TOP</a:t>
            </a:r>
            <a:r>
              <a:rPr kumimoji="1" lang="ja-JP" altLang="en-US" dirty="0" smtClean="0"/>
              <a:t>カウンターの研究開発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ja-JP" altLang="en-US" sz="2400" dirty="0" smtClean="0"/>
              <a:t>特定領域「フレーバー物理の新展開」研究会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2010/2/23</a:t>
            </a:r>
          </a:p>
          <a:p>
            <a:pPr algn="r"/>
            <a:r>
              <a:rPr lang="ja-JP" altLang="en-US" sz="2400" dirty="0" smtClean="0"/>
              <a:t>森 隆志　（名古屋大）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 noChangeAspect="1"/>
          </p:cNvGrpSpPr>
          <p:nvPr/>
        </p:nvGrpSpPr>
        <p:grpSpPr bwMode="auto">
          <a:xfrm>
            <a:off x="71406" y="4929198"/>
            <a:ext cx="5266042" cy="1309030"/>
            <a:chOff x="264" y="0"/>
            <a:chExt cx="5632" cy="1400"/>
          </a:xfrm>
        </p:grpSpPr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" y="0"/>
              <a:ext cx="5632" cy="140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5" name="Rectangle 9"/>
            <p:cNvSpPr>
              <a:spLocks/>
            </p:cNvSpPr>
            <p:nvPr/>
          </p:nvSpPr>
          <p:spPr bwMode="auto">
            <a:xfrm>
              <a:off x="300" y="880"/>
              <a:ext cx="5582" cy="501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0" y="215903"/>
            <a:ext cx="7835900" cy="533400"/>
          </a:xfrm>
        </p:spPr>
        <p:txBody>
          <a:bodyPr/>
          <a:lstStyle/>
          <a:p>
            <a:r>
              <a:rPr kumimoji="1" lang="en-US" altLang="ja-JP" dirty="0" smtClean="0"/>
              <a:t>Photo-detector: MCP-PMT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1408" y="990825"/>
            <a:ext cx="7000927" cy="3938373"/>
          </a:xfrm>
        </p:spPr>
        <p:txBody>
          <a:bodyPr/>
          <a:lstStyle/>
          <a:p>
            <a:r>
              <a:rPr lang="ja-JP" altLang="en-US" sz="2400" dirty="0" smtClean="0"/>
              <a:t>実用に向けたすべての要求を満たす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 TTS</a:t>
            </a:r>
          </a:p>
          <a:p>
            <a:pPr lvl="2"/>
            <a:r>
              <a:rPr lang="ja-JP" altLang="en-US" sz="1800" dirty="0" smtClean="0"/>
              <a:t>～</a:t>
            </a:r>
            <a:r>
              <a:rPr lang="en-US" altLang="ja-JP" sz="1800" dirty="0" smtClean="0"/>
              <a:t>30ps</a:t>
            </a:r>
            <a:endParaRPr lang="en-US" altLang="ja-JP" dirty="0" smtClean="0"/>
          </a:p>
          <a:p>
            <a:pPr lvl="1"/>
            <a:r>
              <a:rPr lang="en-US" altLang="ja-JP" sz="2000" dirty="0" smtClean="0"/>
              <a:t> QE</a:t>
            </a:r>
          </a:p>
          <a:p>
            <a:pPr lvl="2"/>
            <a:r>
              <a:rPr lang="en-US" altLang="ja-JP" sz="1800" dirty="0" smtClean="0"/>
              <a:t>20%@400nm</a:t>
            </a:r>
          </a:p>
          <a:p>
            <a:pPr lvl="2"/>
            <a:r>
              <a:rPr lang="ja-JP" altLang="en-US" sz="1800" dirty="0" smtClean="0"/>
              <a:t>さらに</a:t>
            </a:r>
            <a:r>
              <a:rPr lang="ja-JP" altLang="en-US" sz="1800" dirty="0" smtClean="0"/>
              <a:t>改良</a:t>
            </a:r>
            <a:r>
              <a:rPr lang="ja-JP" altLang="en-US" sz="1800" dirty="0" smtClean="0"/>
              <a:t>を検討</a:t>
            </a: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ja-JP" altLang="en-US" sz="1800" dirty="0" smtClean="0"/>
              <a:t>（</a:t>
            </a:r>
            <a:r>
              <a:rPr lang="en-US" altLang="ja-JP" sz="1800" dirty="0" smtClean="0"/>
              <a:t>35</a:t>
            </a:r>
            <a:r>
              <a:rPr lang="en-US" altLang="ja-JP" sz="1800" dirty="0" smtClean="0"/>
              <a:t>%</a:t>
            </a:r>
            <a:r>
              <a:rPr lang="ja-JP" altLang="en-US" sz="1800" dirty="0" smtClean="0"/>
              <a:t>程度？</a:t>
            </a:r>
            <a:r>
              <a:rPr lang="en-US" altLang="ja-JP" sz="1800" dirty="0" smtClean="0"/>
              <a:t>)</a:t>
            </a:r>
          </a:p>
          <a:p>
            <a:pPr lvl="1"/>
            <a:r>
              <a:rPr lang="en-US" altLang="ja-JP" sz="2000" dirty="0" smtClean="0"/>
              <a:t> Gain</a:t>
            </a:r>
          </a:p>
          <a:p>
            <a:pPr lvl="1"/>
            <a:r>
              <a:rPr lang="en-US" altLang="ja-JP" sz="2000" dirty="0" smtClean="0"/>
              <a:t> </a:t>
            </a:r>
            <a:r>
              <a:rPr lang="ja-JP" altLang="en-US" sz="2000" dirty="0" smtClean="0"/>
              <a:t>位置分解能</a:t>
            </a:r>
            <a:endParaRPr lang="en-US" altLang="ja-JP" sz="2000" dirty="0" smtClean="0"/>
          </a:p>
          <a:p>
            <a:pPr lvl="2"/>
            <a:r>
              <a:rPr lang="en-US" altLang="ja-JP" sz="1600" dirty="0" smtClean="0"/>
              <a:t>4x4ch(or 1x4ch)</a:t>
            </a:r>
          </a:p>
          <a:p>
            <a:pPr lvl="1"/>
            <a:r>
              <a:rPr lang="en-US" altLang="ja-JP" sz="2000" dirty="0" smtClean="0"/>
              <a:t>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Lifetime</a:t>
            </a:r>
            <a:endParaRPr lang="ja-JP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4143380"/>
            <a:ext cx="3517263" cy="20717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071540" y="5857892"/>
            <a:ext cx="3111689" cy="369304"/>
          </a:xfrm>
          <a:prstGeom prst="rect">
            <a:avLst/>
          </a:prstGeom>
          <a:noFill/>
        </p:spPr>
        <p:txBody>
          <a:bodyPr wrap="none" lIns="91390" tIns="45697" rIns="91390" bIns="45697" rtlCol="0">
            <a:spAutoFit/>
          </a:bodyPr>
          <a:lstStyle/>
          <a:p>
            <a:r>
              <a:rPr lang="ja-JP" altLang="en-US" dirty="0" smtClean="0"/>
              <a:t>詳細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 pitchFamily="2" charset="2"/>
              </a:rPr>
              <a:t> </a:t>
            </a:r>
            <a:r>
              <a:rPr kumimoji="1" lang="ja-JP" altLang="en-US" dirty="0" smtClean="0">
                <a:sym typeface="Wingdings" pitchFamily="2" charset="2"/>
              </a:rPr>
              <a:t>明日の有田君の発表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0" y="2208222"/>
            <a:ext cx="2704703" cy="18573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7008" y="2065346"/>
            <a:ext cx="2341272" cy="207803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3428992" y="1779594"/>
            <a:ext cx="3000396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2000" dirty="0">
                <a:ea typeface="ＭＳ Ｐゴシック" pitchFamily="50" charset="-128"/>
              </a:rPr>
              <a:t>一光子照射時の時間分布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6802762" y="1708154"/>
            <a:ext cx="1715213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 dirty="0">
                <a:ea typeface="ＭＳ Ｐゴシック" pitchFamily="50" charset="-128"/>
              </a:rPr>
              <a:t>Q.E.</a:t>
            </a:r>
            <a:r>
              <a:rPr lang="ja-JP" altLang="en-US" sz="2000" dirty="0">
                <a:ea typeface="ＭＳ Ｐゴシック" pitchFamily="50" charset="-128"/>
              </a:rPr>
              <a:t>波長依存性</a:t>
            </a:r>
          </a:p>
        </p:txBody>
      </p:sp>
      <p:pic>
        <p:nvPicPr>
          <p:cNvPr id="16" name="図 28" descr="mcp-pmt_mult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714" y="2"/>
            <a:ext cx="1571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7786712" y="857232"/>
            <a:ext cx="1218603" cy="64633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ja-JP" altLang="en-US" dirty="0" smtClean="0"/>
              <a:t>角型</a:t>
            </a:r>
            <a:endParaRPr lang="en-US" altLang="ja-JP" dirty="0" smtClean="0"/>
          </a:p>
          <a:p>
            <a:r>
              <a:rPr kumimoji="1" lang="en-US" altLang="ja-JP" dirty="0" smtClean="0"/>
              <a:t>MCP-PMT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cxnSpLocks noChangeAspect="1"/>
          </p:cNvCxnSpPr>
          <p:nvPr/>
        </p:nvCxnSpPr>
        <p:spPr>
          <a:xfrm rot="16080000" flipH="1">
            <a:off x="5886249" y="609722"/>
            <a:ext cx="901590" cy="75724"/>
          </a:xfrm>
          <a:prstGeom prst="straightConnector1">
            <a:avLst/>
          </a:prstGeom>
          <a:ln w="15875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572132" y="732992"/>
            <a:ext cx="785818" cy="34362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28mm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429388" y="1142984"/>
            <a:ext cx="785818" cy="500066"/>
          </a:xfrm>
          <a:prstGeom prst="straightConnector1">
            <a:avLst/>
          </a:prstGeom>
          <a:ln w="15875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500826" y="492919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life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500166" y="142853"/>
            <a:ext cx="7478267" cy="571504"/>
          </a:xfrm>
        </p:spPr>
        <p:txBody>
          <a:bodyPr/>
          <a:lstStyle/>
          <a:p>
            <a:r>
              <a:rPr kumimoji="1" lang="en-US" altLang="ja-JP" dirty="0" smtClean="0"/>
              <a:t>Structure Design in Progress</a:t>
            </a:r>
            <a:endParaRPr kumimoji="1"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286248" y="4071945"/>
            <a:ext cx="4786346" cy="2195899"/>
          </a:xfrm>
        </p:spPr>
        <p:txBody>
          <a:bodyPr/>
          <a:lstStyle/>
          <a:p>
            <a:r>
              <a:rPr lang="ja-JP" altLang="en-US" sz="2000" dirty="0" smtClean="0"/>
              <a:t>隣の検出器とのギャップをなるべく小さく</a:t>
            </a:r>
            <a:endParaRPr lang="en-US" altLang="ja-JP" sz="2000" dirty="0" smtClean="0"/>
          </a:p>
          <a:p>
            <a:pPr lvl="1"/>
            <a:r>
              <a:rPr lang="en-US" altLang="ja-JP" sz="1800" dirty="0" smtClean="0"/>
              <a:t> </a:t>
            </a:r>
            <a:r>
              <a:rPr lang="ja-JP" altLang="en-US" sz="1800" dirty="0" smtClean="0"/>
              <a:t>外側：</a:t>
            </a:r>
            <a:r>
              <a:rPr lang="en-US" altLang="ja-JP" sz="1800" dirty="0" smtClean="0"/>
              <a:t>ECL(</a:t>
            </a:r>
            <a:r>
              <a:rPr lang="ja-JP" altLang="en-US" sz="1800" dirty="0" smtClean="0"/>
              <a:t>電磁カロリーメータ</a:t>
            </a:r>
            <a:r>
              <a:rPr lang="en-US" altLang="ja-JP" sz="1800" dirty="0" smtClean="0"/>
              <a:t>)</a:t>
            </a:r>
          </a:p>
          <a:p>
            <a:pPr lvl="2"/>
            <a:r>
              <a:rPr lang="en-US" altLang="ja-JP" sz="1400" dirty="0" smtClean="0"/>
              <a:t>Backscattering check</a:t>
            </a:r>
          </a:p>
          <a:p>
            <a:pPr lvl="1"/>
            <a:r>
              <a:rPr lang="ja-JP" altLang="en-US" sz="1800" dirty="0" smtClean="0"/>
              <a:t> 内側：</a:t>
            </a:r>
            <a:r>
              <a:rPr lang="en-US" altLang="ja-JP" sz="1800" dirty="0" smtClean="0"/>
              <a:t>CDC(</a:t>
            </a:r>
            <a:r>
              <a:rPr lang="ja-JP" altLang="en-US" sz="1800" dirty="0" smtClean="0"/>
              <a:t>中央飛跡</a:t>
            </a:r>
            <a:r>
              <a:rPr lang="ja-JP" altLang="en-US" sz="1800" dirty="0" smtClean="0"/>
              <a:t>検出器</a:t>
            </a:r>
            <a:r>
              <a:rPr lang="en-US" altLang="ja-JP" sz="1800" dirty="0" smtClean="0"/>
              <a:t>)</a:t>
            </a:r>
          </a:p>
          <a:p>
            <a:pPr lvl="2"/>
            <a:r>
              <a:rPr lang="en-US" altLang="ja-JP" sz="1400" dirty="0" smtClean="0"/>
              <a:t>CDC</a:t>
            </a:r>
            <a:r>
              <a:rPr lang="ja-JP" altLang="en-US" sz="1400" dirty="0" smtClean="0"/>
              <a:t>の半径を大きく</a:t>
            </a:r>
            <a:endParaRPr lang="en-US" altLang="ja-JP" sz="1400" dirty="0" smtClean="0"/>
          </a:p>
          <a:p>
            <a:r>
              <a:rPr lang="en-US" altLang="ja-JP" sz="2000" dirty="0" smtClean="0"/>
              <a:t>PMT</a:t>
            </a:r>
            <a:r>
              <a:rPr lang="ja-JP" altLang="en-US" sz="2000" dirty="0" smtClean="0"/>
              <a:t>着脱用スペース</a:t>
            </a:r>
            <a:endParaRPr lang="ja-JP" altLang="en-US" sz="2000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9" name="図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2492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7" y="4357694"/>
            <a:ext cx="4143404" cy="157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3</a:t>
            </a:r>
            <a:r>
              <a:rPr lang="en-US" altLang="ja-JP" dirty="0" smtClean="0"/>
              <a:t>. Configuration study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5853" y="142853"/>
            <a:ext cx="4000528" cy="571504"/>
          </a:xfrm>
        </p:spPr>
        <p:txBody>
          <a:bodyPr/>
          <a:lstStyle/>
          <a:p>
            <a:r>
              <a:rPr lang="en-US" altLang="ja-JP" dirty="0" smtClean="0"/>
              <a:t>Issues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990826"/>
            <a:ext cx="8858312" cy="5224256"/>
          </a:xfrm>
        </p:spPr>
        <p:txBody>
          <a:bodyPr/>
          <a:lstStyle/>
          <a:p>
            <a:r>
              <a:rPr lang="en-US" altLang="ja-JP" dirty="0" smtClean="0"/>
              <a:t>2 configurations of TOP counter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en-US" altLang="ja-JP" dirty="0" smtClean="0"/>
          </a:p>
          <a:p>
            <a:r>
              <a:rPr kumimoji="1" lang="en-US" altLang="ja-JP" dirty="0" smtClean="0"/>
              <a:t>Realistic estimation of performance in Belle-II</a:t>
            </a:r>
          </a:p>
          <a:p>
            <a:pPr lvl="1"/>
            <a:r>
              <a:rPr lang="en-US" altLang="ja-JP" dirty="0" smtClean="0"/>
              <a:t> T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 jitter &amp; tracking resolution</a:t>
            </a:r>
          </a:p>
          <a:p>
            <a:pPr lvl="2"/>
            <a:r>
              <a:rPr lang="en-US" altLang="ja-JP" dirty="0" smtClean="0"/>
              <a:t> </a:t>
            </a:r>
            <a:r>
              <a:rPr lang="ja-JP" altLang="en-US" dirty="0" smtClean="0"/>
              <a:t>これまであまり考慮に入れてこなかった</a:t>
            </a:r>
            <a:endParaRPr lang="en-US" altLang="ja-JP" dirty="0" smtClean="0"/>
          </a:p>
          <a:p>
            <a:pPr lvl="2"/>
            <a:r>
              <a:rPr kumimoji="1" lang="en-US" altLang="ja-JP" dirty="0" smtClean="0">
                <a:solidFill>
                  <a:srgbClr val="FF0000"/>
                </a:solidFill>
              </a:rPr>
              <a:t>σ(t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0</a:t>
            </a:r>
            <a:r>
              <a:rPr kumimoji="1" lang="en-US" altLang="ja-JP" dirty="0" smtClean="0">
                <a:solidFill>
                  <a:srgbClr val="FF0000"/>
                </a:solidFill>
              </a:rPr>
              <a:t>) = 25[ps]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σ(θ)= σ(φ)= 1.5[</a:t>
            </a:r>
            <a:r>
              <a:rPr lang="en-US" altLang="ja-JP" dirty="0" err="1" smtClean="0">
                <a:solidFill>
                  <a:srgbClr val="FF0000"/>
                </a:solidFill>
              </a:rPr>
              <a:t>mrad</a:t>
            </a:r>
            <a:r>
              <a:rPr lang="en-US" altLang="ja-JP" dirty="0" smtClean="0">
                <a:solidFill>
                  <a:srgbClr val="FF0000"/>
                </a:solidFill>
              </a:rPr>
              <a:t>]</a:t>
            </a:r>
            <a:r>
              <a:rPr lang="en-US" altLang="ja-JP" dirty="0" smtClean="0"/>
              <a:t>, σ(z) = 1.4[mm], σ(x) = 1.0[mm]</a:t>
            </a:r>
          </a:p>
          <a:p>
            <a:pPr lvl="3"/>
            <a:r>
              <a:rPr kumimoji="1" lang="ja-JP" altLang="en-US" dirty="0" smtClean="0"/>
              <a:t>現在の</a:t>
            </a:r>
            <a:r>
              <a:rPr kumimoji="1" lang="en-US" altLang="ja-JP" dirty="0" smtClean="0"/>
              <a:t>Belle</a:t>
            </a:r>
            <a:r>
              <a:rPr kumimoji="1" lang="ja-JP" altLang="en-US" dirty="0" smtClean="0"/>
              <a:t>検出器の値と</a:t>
            </a:r>
            <a:r>
              <a:rPr kumimoji="1" lang="en-US" altLang="ja-JP" dirty="0" smtClean="0"/>
              <a:t>Belle-II</a:t>
            </a:r>
            <a:r>
              <a:rPr kumimoji="1" lang="ja-JP" altLang="en-US" dirty="0" smtClean="0"/>
              <a:t>検出器でのシミュレーション</a:t>
            </a:r>
            <a:r>
              <a:rPr kumimoji="1" lang="ja-JP" altLang="en-US" dirty="0" smtClean="0"/>
              <a:t>から</a:t>
            </a:r>
            <a:r>
              <a:rPr lang="ja-JP" altLang="en-US" dirty="0" smtClean="0"/>
              <a:t>見積った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7" name="Picture 4" descr="C:\kenji\doc\pid\top\20090708_B2GM\fig\top2-si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6"/>
            <a:ext cx="4972050" cy="936625"/>
          </a:xfrm>
          <a:prstGeom prst="rect">
            <a:avLst/>
          </a:prstGeom>
          <a:noFill/>
        </p:spPr>
      </p:pic>
      <p:pic>
        <p:nvPicPr>
          <p:cNvPr id="8" name="Picture 6" descr="C:\kenji\doc\pid\top\20090708_B2GM\fig\top-single-block-si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710" y="1571615"/>
            <a:ext cx="4926012" cy="936625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5643572" y="1571614"/>
            <a:ext cx="1401346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1-bar</a:t>
            </a:r>
          </a:p>
          <a:p>
            <a:r>
              <a:rPr lang="en-US" altLang="ja-JP" dirty="0" smtClean="0"/>
              <a:t>2-layer PMT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43573" y="2571744"/>
            <a:ext cx="1896673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2-bar</a:t>
            </a:r>
          </a:p>
          <a:p>
            <a:r>
              <a:rPr lang="en-US" altLang="ja-JP" dirty="0" smtClean="0"/>
              <a:t>double sided PMT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58085" y="2143116"/>
            <a:ext cx="1678665" cy="64633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どちらが</a:t>
            </a:r>
            <a:endParaRPr lang="en-US" altLang="ja-JP" dirty="0" smtClean="0"/>
          </a:p>
          <a:p>
            <a:r>
              <a:rPr kumimoji="1" lang="ja-JP" altLang="en-US" dirty="0" smtClean="0"/>
              <a:t>適しているか？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293" y="142855"/>
            <a:ext cx="7621143" cy="571503"/>
          </a:xfrm>
        </p:spPr>
        <p:txBody>
          <a:bodyPr/>
          <a:lstStyle/>
          <a:p>
            <a:r>
              <a:rPr kumimoji="1" lang="ja-JP" altLang="en-US" dirty="0" smtClean="0"/>
              <a:t>不定性を考慮にいれたときの性能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572132" y="2571744"/>
            <a:ext cx="3429024" cy="1857388"/>
          </a:xfrm>
        </p:spPr>
        <p:txBody>
          <a:bodyPr/>
          <a:lstStyle/>
          <a:p>
            <a:r>
              <a:rPr lang="ja-JP" altLang="en-US" sz="2400" dirty="0" smtClean="0"/>
              <a:t>低運動量</a:t>
            </a:r>
            <a:r>
              <a:rPr lang="ja-JP" altLang="en-US" sz="2400" dirty="0" smtClean="0"/>
              <a:t>は問題なし</a:t>
            </a:r>
            <a:endParaRPr lang="en-US" altLang="ja-JP" sz="2400" dirty="0" smtClean="0"/>
          </a:p>
          <a:p>
            <a:r>
              <a:rPr lang="en-US" altLang="ja-JP" sz="2400" dirty="0" smtClean="0"/>
              <a:t>4GeV/c</a:t>
            </a:r>
            <a:r>
              <a:rPr lang="ja-JP" altLang="en-US" sz="2400" dirty="0" smtClean="0"/>
              <a:t>の前方以外は</a:t>
            </a:r>
            <a:r>
              <a:rPr lang="en-US" altLang="ja-JP" sz="2400" dirty="0" smtClean="0"/>
              <a:t>2-bar &gt; </a:t>
            </a:r>
            <a:r>
              <a:rPr lang="en-US" altLang="ja-JP" sz="2400" dirty="0" smtClean="0"/>
              <a:t>1-bar</a:t>
            </a:r>
          </a:p>
          <a:p>
            <a:r>
              <a:rPr lang="en-US" altLang="ja-JP" sz="2400" dirty="0" smtClean="0"/>
              <a:t>Physics Case?</a:t>
            </a:r>
            <a:endParaRPr lang="en-US" altLang="ja-JP" sz="2400" dirty="0" smtClean="0"/>
          </a:p>
          <a:p>
            <a:endParaRPr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8" name="図 7" descr="rates_comparison.flavor2010.gif"/>
          <p:cNvPicPr>
            <a:picLocks noChangeAspect="1"/>
          </p:cNvPicPr>
          <p:nvPr/>
        </p:nvPicPr>
        <p:blipFill>
          <a:blip r:embed="rId2" cstate="print"/>
          <a:srcRect t="33781"/>
          <a:stretch>
            <a:fillRect/>
          </a:stretch>
        </p:blipFill>
        <p:spPr>
          <a:xfrm>
            <a:off x="142844" y="1424533"/>
            <a:ext cx="5286412" cy="45341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643439" y="5786454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28797" y="5786454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4606" y="1273718"/>
            <a:ext cx="1125629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Efficiency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0431" y="1285860"/>
            <a:ext cx="1207382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Fake rates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2928" y="3559734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6053" y="3429000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96846" y="3571876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463" y="3408312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15074" y="1071546"/>
            <a:ext cx="2441694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光電面：マルチアルカリ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65775" y="220241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3GeV/c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65775" y="4572008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4GeV/c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81600" y="857233"/>
            <a:ext cx="8380800" cy="5643602"/>
          </a:xfrm>
        </p:spPr>
        <p:txBody>
          <a:bodyPr/>
          <a:lstStyle/>
          <a:p>
            <a:r>
              <a:rPr kumimoji="1" lang="en-US" altLang="ja-JP" dirty="0" smtClean="0"/>
              <a:t>B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Kπ</a:t>
            </a:r>
            <a:r>
              <a:rPr kumimoji="1" lang="en-US" altLang="ja-JP" dirty="0" smtClean="0">
                <a:sym typeface="Wingdings" pitchFamily="2" charset="2"/>
              </a:rPr>
              <a:t>, B  </a:t>
            </a:r>
            <a:r>
              <a:rPr kumimoji="1" lang="en-US" altLang="ja-JP" dirty="0" err="1" smtClean="0">
                <a:sym typeface="Wingdings" pitchFamily="2" charset="2"/>
              </a:rPr>
              <a:t>ππ</a:t>
            </a:r>
            <a:endParaRPr kumimoji="1"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 e-: 7GeV, e+: 4GeV</a:t>
            </a:r>
          </a:p>
          <a:p>
            <a:pPr lvl="2"/>
            <a:r>
              <a:rPr lang="en-US" altLang="ja-JP" dirty="0" smtClean="0">
                <a:sym typeface="Wingdings" pitchFamily="2" charset="2"/>
              </a:rPr>
              <a:t> π, K</a:t>
            </a:r>
            <a:r>
              <a:rPr lang="ja-JP" altLang="en-US" dirty="0" smtClean="0">
                <a:sym typeface="Wingdings" pitchFamily="2" charset="2"/>
              </a:rPr>
              <a:t>それぞれ運動量、角度ごとに</a:t>
            </a:r>
            <a:r>
              <a:rPr lang="en-US" altLang="ja-JP" dirty="0" smtClean="0">
                <a:sym typeface="Wingdings" pitchFamily="2" charset="2"/>
              </a:rPr>
              <a:t>efficiency, fake rate</a:t>
            </a:r>
            <a:r>
              <a:rPr lang="ja-JP" altLang="en-US" dirty="0" smtClean="0">
                <a:sym typeface="Wingdings" pitchFamily="2" charset="2"/>
              </a:rPr>
              <a:t>をかけた</a:t>
            </a:r>
            <a:endParaRPr lang="en-US" altLang="ja-JP" dirty="0" smtClean="0">
              <a:sym typeface="Wingdings" pitchFamily="2" charset="2"/>
            </a:endParaRPr>
          </a:p>
          <a:p>
            <a:pPr lvl="3"/>
            <a:r>
              <a:rPr lang="en-US" altLang="ja-JP" dirty="0" smtClean="0">
                <a:sym typeface="Wingdings" pitchFamily="2" charset="2"/>
              </a:rPr>
              <a:t>Correlation</a:t>
            </a:r>
            <a:r>
              <a:rPr lang="ja-JP" altLang="en-US" dirty="0" smtClean="0">
                <a:sym typeface="Wingdings" pitchFamily="2" charset="2"/>
              </a:rPr>
              <a:t>は無視</a:t>
            </a:r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 1-bar</a:t>
            </a:r>
            <a:r>
              <a:rPr lang="ja-JP" altLang="en-US" dirty="0" smtClean="0">
                <a:sym typeface="Wingdings" pitchFamily="2" charset="2"/>
              </a:rPr>
              <a:t>と</a:t>
            </a:r>
            <a:r>
              <a:rPr lang="en-US" altLang="ja-JP" dirty="0" smtClean="0">
                <a:sym typeface="Wingdings" pitchFamily="2" charset="2"/>
              </a:rPr>
              <a:t>2-bar</a:t>
            </a:r>
            <a:r>
              <a:rPr lang="ja-JP" altLang="en-US" dirty="0" smtClean="0">
                <a:sym typeface="Wingdings" pitchFamily="2" charset="2"/>
              </a:rPr>
              <a:t>の間にほとんど差はない</a:t>
            </a:r>
            <a:endParaRPr lang="en-US" altLang="ja-JP" dirty="0" smtClean="0">
              <a:sym typeface="Wingdings" pitchFamily="2" charset="2"/>
            </a:endParaRPr>
          </a:p>
          <a:p>
            <a:pPr lvl="1"/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ja-JP" altLang="en-US" dirty="0" smtClean="0">
                <a:sym typeface="Wingdings" pitchFamily="2" charset="2"/>
              </a:rPr>
              <a:t>運用中の状態に対する</a:t>
            </a:r>
            <a:r>
              <a:rPr lang="en-US" altLang="ja-JP" dirty="0" smtClean="0">
                <a:sym typeface="Wingdings" pitchFamily="2" charset="2"/>
              </a:rPr>
              <a:t>robustness</a:t>
            </a:r>
            <a:r>
              <a:rPr lang="ja-JP" altLang="en-US" dirty="0" smtClean="0">
                <a:sym typeface="Wingdings" pitchFamily="2" charset="2"/>
              </a:rPr>
              <a:t>はどうか？</a:t>
            </a:r>
            <a:endParaRPr lang="en-US" altLang="ja-JP" dirty="0" smtClean="0">
              <a:sym typeface="Wingdings" pitchFamily="2" charset="2"/>
            </a:endParaRPr>
          </a:p>
          <a:p>
            <a:pPr lvl="2"/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tracking resolution</a:t>
            </a:r>
          </a:p>
          <a:p>
            <a:pPr lvl="2"/>
            <a:r>
              <a:rPr lang="en-US" altLang="ja-JP" dirty="0" smtClean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t</a:t>
            </a:r>
            <a:r>
              <a:rPr lang="en-US" altLang="ja-JP" baseline="-25000" dirty="0" smtClean="0">
                <a:sym typeface="Wingdings" pitchFamily="2" charset="2"/>
              </a:rPr>
              <a:t>0</a:t>
            </a:r>
            <a:r>
              <a:rPr lang="en-US" altLang="ja-JP" dirty="0" smtClean="0">
                <a:sym typeface="Wingdings" pitchFamily="2" charset="2"/>
              </a:rPr>
              <a:t> jitter</a:t>
            </a:r>
          </a:p>
          <a:p>
            <a:pPr lvl="2"/>
            <a:endParaRPr lang="en-US" altLang="ja-JP" dirty="0" smtClean="0">
              <a:sym typeface="Wingdings" pitchFamily="2" charset="2"/>
            </a:endParaRPr>
          </a:p>
          <a:p>
            <a:pPr lvl="2"/>
            <a:r>
              <a:rPr lang="en-US" altLang="ja-JP" dirty="0" smtClean="0">
                <a:sym typeface="Wingdings" pitchFamily="2" charset="2"/>
              </a:rPr>
              <a:t> Quartz</a:t>
            </a:r>
            <a:r>
              <a:rPr lang="ja-JP" altLang="en-US" dirty="0" smtClean="0">
                <a:sym typeface="Wingdings" pitchFamily="2" charset="2"/>
              </a:rPr>
              <a:t>の面取り</a:t>
            </a:r>
            <a:endParaRPr lang="en-US" altLang="ja-JP" dirty="0" smtClean="0">
              <a:sym typeface="Wingdings" pitchFamily="2" charset="2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Case Study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500167" y="2673671"/>
          <a:ext cx="6096000" cy="125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18465"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ε(K; K)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ε(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</a:rPr>
                        <a:t>K;π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ε(π; K)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ε(</a:t>
                      </a:r>
                      <a:r>
                        <a:rPr kumimoji="1" lang="en-US" altLang="ja-JP" sz="1800" dirty="0" err="1" smtClean="0">
                          <a:solidFill>
                            <a:schemeClr val="tx1"/>
                          </a:solidFill>
                        </a:rPr>
                        <a:t>π;π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1-bar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0.96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0.027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0.044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0.97</a:t>
                      </a:r>
                      <a:endParaRPr kumimoji="1" lang="ja-JP" altLang="en-US" sz="1800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2-bar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0.96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0.023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0.040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0.98</a:t>
                      </a:r>
                      <a:endParaRPr kumimoji="1" lang="ja-JP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4417" y="142852"/>
            <a:ext cx="7764019" cy="606451"/>
          </a:xfrm>
        </p:spPr>
        <p:txBody>
          <a:bodyPr/>
          <a:lstStyle/>
          <a:p>
            <a:r>
              <a:rPr kumimoji="1" lang="en-US" altLang="ja-JP" dirty="0" smtClean="0"/>
              <a:t>Robustness to tracking resolution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57818" y="3786191"/>
            <a:ext cx="3714776" cy="2799664"/>
          </a:xfrm>
        </p:spPr>
        <p:txBody>
          <a:bodyPr/>
          <a:lstStyle/>
          <a:p>
            <a:r>
              <a:rPr lang="en-US" altLang="ja-JP" sz="2400" dirty="0" smtClean="0"/>
              <a:t>No t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jitter</a:t>
            </a:r>
          </a:p>
          <a:p>
            <a:r>
              <a:rPr lang="en-US" altLang="ja-JP" sz="2400" dirty="0" smtClean="0"/>
              <a:t>2-bar </a:t>
            </a:r>
            <a:r>
              <a:rPr lang="en-US" altLang="ja-JP" sz="2400" dirty="0" smtClean="0"/>
              <a:t>&gt; 1-bar</a:t>
            </a:r>
          </a:p>
          <a:p>
            <a:r>
              <a:rPr lang="en-US" altLang="ja-JP" sz="2400" dirty="0" smtClean="0"/>
              <a:t>1-bar</a:t>
            </a:r>
            <a:r>
              <a:rPr lang="ja-JP" altLang="en-US" sz="2400" dirty="0" smtClean="0"/>
              <a:t>は伝播距離が長い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角度不定性の影響大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7" name="図 6" descr="rates_comparison.flavor2010.gif"/>
          <p:cNvPicPr>
            <a:picLocks noChangeAspect="1"/>
          </p:cNvPicPr>
          <p:nvPr/>
        </p:nvPicPr>
        <p:blipFill>
          <a:blip r:embed="rId2" cstate="print"/>
          <a:srcRect t="34126"/>
          <a:stretch>
            <a:fillRect/>
          </a:stretch>
        </p:blipFill>
        <p:spPr>
          <a:xfrm>
            <a:off x="142844" y="1428736"/>
            <a:ext cx="5189920" cy="4429156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6786578" y="5143512"/>
            <a:ext cx="71438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9127" y="5689379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5921" y="5643580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4606" y="1190138"/>
            <a:ext cx="1125629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Efficiency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0431" y="1202280"/>
            <a:ext cx="1207382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Fake rates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82928" y="3476154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86053" y="3345420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96846" y="3488296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463" y="3324732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pic>
        <p:nvPicPr>
          <p:cNvPr id="17" name="Picture 6" descr="C:\kenji\doc\pid\top\20090708_B2GM\fig\top-single-block-si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071810"/>
            <a:ext cx="3425814" cy="651379"/>
          </a:xfrm>
          <a:prstGeom prst="rect">
            <a:avLst/>
          </a:prstGeom>
          <a:noFill/>
        </p:spPr>
      </p:pic>
      <p:sp>
        <p:nvSpPr>
          <p:cNvPr id="18" name="円/楕円 17"/>
          <p:cNvSpPr/>
          <p:nvPr/>
        </p:nvSpPr>
        <p:spPr>
          <a:xfrm>
            <a:off x="7358082" y="3085392"/>
            <a:ext cx="107157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rates_comparison.flavor2010.gif"/>
          <p:cNvPicPr>
            <a:picLocks noChangeAspect="1"/>
          </p:cNvPicPr>
          <p:nvPr/>
        </p:nvPicPr>
        <p:blipFill>
          <a:blip r:embed="rId4" cstate="print"/>
          <a:srcRect t="33781"/>
          <a:stretch>
            <a:fillRect/>
          </a:stretch>
        </p:blipFill>
        <p:spPr>
          <a:xfrm>
            <a:off x="5541035" y="598374"/>
            <a:ext cx="2786050" cy="238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>
          <a:xfrm>
            <a:off x="1357293" y="142853"/>
            <a:ext cx="7621143" cy="571504"/>
          </a:xfrm>
        </p:spPr>
        <p:txBody>
          <a:bodyPr/>
          <a:lstStyle/>
          <a:p>
            <a:r>
              <a:rPr kumimoji="1" lang="en-US" altLang="ja-JP" dirty="0" smtClean="0"/>
              <a:t>Robustness to t</a:t>
            </a:r>
            <a:r>
              <a:rPr kumimoji="1" lang="en-US" altLang="ja-JP" baseline="-25000" dirty="0" smtClean="0"/>
              <a:t>0</a:t>
            </a:r>
            <a:r>
              <a:rPr kumimoji="1" lang="en-US" altLang="ja-JP" dirty="0" smtClean="0"/>
              <a:t> jitter</a:t>
            </a:r>
            <a:endParaRPr kumimoji="1" lang="ja-JP" altLang="en-US" dirty="0"/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>
          <a:xfrm>
            <a:off x="5286380" y="3857628"/>
            <a:ext cx="3786214" cy="2500330"/>
          </a:xfrm>
        </p:spPr>
        <p:txBody>
          <a:bodyPr/>
          <a:lstStyle/>
          <a:p>
            <a:r>
              <a:rPr lang="en-US" altLang="ja-JP" sz="2000" dirty="0" smtClean="0"/>
              <a:t>Perfect tracking resolution</a:t>
            </a:r>
          </a:p>
          <a:p>
            <a:r>
              <a:rPr lang="en-US" altLang="ja-JP" sz="2000" dirty="0" smtClean="0"/>
              <a:t>1-bar </a:t>
            </a:r>
            <a:r>
              <a:rPr lang="en-US" altLang="ja-JP" sz="2000" dirty="0" smtClean="0"/>
              <a:t>&gt; 2-bar</a:t>
            </a:r>
          </a:p>
          <a:p>
            <a:r>
              <a:rPr lang="en-US" altLang="ja-JP" sz="2000" dirty="0" smtClean="0"/>
              <a:t>2-bar</a:t>
            </a:r>
            <a:r>
              <a:rPr lang="ja-JP" altLang="en-US" sz="2000" dirty="0" smtClean="0"/>
              <a:t>の性能は</a:t>
            </a:r>
            <a:r>
              <a:rPr lang="en-US" altLang="ja-JP" sz="2000" dirty="0" smtClean="0"/>
              <a:t>forward</a:t>
            </a:r>
            <a:r>
              <a:rPr lang="ja-JP" altLang="en-US" sz="2000" dirty="0" smtClean="0"/>
              <a:t>部分</a:t>
            </a:r>
            <a:r>
              <a:rPr lang="en-US" altLang="ja-JP" sz="2000" dirty="0" smtClean="0"/>
              <a:t>(</a:t>
            </a:r>
            <a:r>
              <a:rPr lang="en-US" altLang="ja-JP" sz="2000" dirty="0" err="1" smtClean="0"/>
              <a:t>cosθ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0.7)</a:t>
            </a:r>
            <a:r>
              <a:rPr lang="ja-JP" altLang="en-US" sz="2000" dirty="0" smtClean="0"/>
              <a:t>で</a:t>
            </a:r>
            <a:r>
              <a:rPr lang="en-US" altLang="ja-JP" sz="2000" dirty="0" smtClean="0"/>
              <a:t>TOF</a:t>
            </a:r>
            <a:r>
              <a:rPr lang="ja-JP" altLang="en-US" sz="2000" dirty="0" err="1" smtClean="0"/>
              <a:t>に依</a:t>
            </a:r>
            <a:r>
              <a:rPr lang="ja-JP" altLang="en-US" sz="2000" dirty="0" smtClean="0"/>
              <a:t>存する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t</a:t>
            </a:r>
            <a:r>
              <a:rPr lang="en-US" altLang="ja-JP" sz="2000" baseline="-25000" dirty="0" smtClean="0"/>
              <a:t>0</a:t>
            </a:r>
            <a:r>
              <a:rPr lang="ja-JP" altLang="en-US" sz="2000" dirty="0" smtClean="0"/>
              <a:t>不定性の影響大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18" name="図 17" descr="rates_comparison.flavor2010.gif"/>
          <p:cNvPicPr>
            <a:picLocks noChangeAspect="1"/>
          </p:cNvPicPr>
          <p:nvPr/>
        </p:nvPicPr>
        <p:blipFill>
          <a:blip r:embed="rId2" cstate="print"/>
          <a:srcRect t="33801"/>
          <a:stretch>
            <a:fillRect/>
          </a:stretch>
        </p:blipFill>
        <p:spPr>
          <a:xfrm>
            <a:off x="71406" y="1571614"/>
            <a:ext cx="5143536" cy="4408465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500826" y="5357826"/>
            <a:ext cx="57150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9127" y="5786454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85921" y="5786454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1730" y="1333014"/>
            <a:ext cx="1125629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Efficiency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57554" y="1345156"/>
            <a:ext cx="1207382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Fake rates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40052" y="3619030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43177" y="3488296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53970" y="3631172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587" y="3467608"/>
            <a:ext cx="64633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後方</a:t>
            </a:r>
            <a:endParaRPr kumimoji="1" lang="ja-JP" altLang="en-US" dirty="0"/>
          </a:p>
        </p:txBody>
      </p:sp>
      <p:pic>
        <p:nvPicPr>
          <p:cNvPr id="28" name="Picture 4" descr="C:\kenji\doc\pid\top\20090708_B2GM\fig\top2-si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9" y="3103881"/>
            <a:ext cx="3664127" cy="690241"/>
          </a:xfrm>
          <a:prstGeom prst="rect">
            <a:avLst/>
          </a:prstGeom>
          <a:noFill/>
        </p:spPr>
      </p:pic>
      <p:sp>
        <p:nvSpPr>
          <p:cNvPr id="29" name="円/楕円 28"/>
          <p:cNvSpPr/>
          <p:nvPr/>
        </p:nvSpPr>
        <p:spPr>
          <a:xfrm>
            <a:off x="8358214" y="2928934"/>
            <a:ext cx="642942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 descr="rates_comparison.flavor2010.gif"/>
          <p:cNvPicPr>
            <a:picLocks noChangeAspect="1"/>
          </p:cNvPicPr>
          <p:nvPr/>
        </p:nvPicPr>
        <p:blipFill>
          <a:blip r:embed="rId4" cstate="print"/>
          <a:srcRect t="33781"/>
          <a:stretch>
            <a:fillRect/>
          </a:stretch>
        </p:blipFill>
        <p:spPr>
          <a:xfrm>
            <a:off x="5541035" y="598374"/>
            <a:ext cx="2786050" cy="238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731" y="142853"/>
            <a:ext cx="7549705" cy="571504"/>
          </a:xfrm>
        </p:spPr>
        <p:txBody>
          <a:bodyPr/>
          <a:lstStyle/>
          <a:p>
            <a:r>
              <a:rPr lang="ja-JP" altLang="en-US" dirty="0" smtClean="0"/>
              <a:t>石英に面取り</a:t>
            </a:r>
            <a:r>
              <a:rPr lang="ja-JP" altLang="en-US" dirty="0" smtClean="0"/>
              <a:t>を入れた時の性能変化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2714622"/>
            <a:ext cx="1857356" cy="3000396"/>
          </a:xfrm>
        </p:spPr>
        <p:txBody>
          <a:bodyPr/>
          <a:lstStyle/>
          <a:p>
            <a:r>
              <a:rPr lang="en-US" altLang="ja-JP" sz="1800" dirty="0" smtClean="0"/>
              <a:t>Efficiencies</a:t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r>
              <a:rPr lang="en-US" altLang="ja-JP" sz="1800" dirty="0" smtClean="0"/>
              <a:t/>
            </a:r>
            <a:br>
              <a:rPr lang="en-US" altLang="ja-JP" sz="1800" dirty="0" smtClean="0"/>
            </a:br>
            <a:endParaRPr lang="en-US" altLang="ja-JP" sz="1800" dirty="0" smtClean="0"/>
          </a:p>
          <a:p>
            <a:r>
              <a:rPr lang="en-US" altLang="ja-JP" sz="1800" dirty="0" smtClean="0"/>
              <a:t>Fake rates</a:t>
            </a:r>
            <a:endParaRPr lang="ja-JP" altLang="en-US" sz="1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cxnSp>
        <p:nvCxnSpPr>
          <p:cNvPr id="9" name="直線コネクタ 8"/>
          <p:cNvCxnSpPr>
            <a:stCxn id="7" idx="0"/>
          </p:cNvCxnSpPr>
          <p:nvPr/>
        </p:nvCxnSpPr>
        <p:spPr>
          <a:xfrm flipV="1">
            <a:off x="1892456" y="536199"/>
            <a:ext cx="0" cy="1069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2846" y="925040"/>
            <a:ext cx="4340378" cy="1360952"/>
            <a:chOff x="554372" y="2003240"/>
            <a:chExt cx="4340378" cy="1360952"/>
          </a:xfrm>
        </p:grpSpPr>
        <p:sp>
          <p:nvSpPr>
            <p:cNvPr id="7" name="1 つの角を切り取った四角形 6"/>
            <p:cNvSpPr/>
            <p:nvPr/>
          </p:nvSpPr>
          <p:spPr>
            <a:xfrm>
              <a:off x="554372" y="2003240"/>
              <a:ext cx="1749612" cy="1360952"/>
            </a:xfrm>
            <a:prstGeom prst="snip1Rect">
              <a:avLst>
                <a:gd name="adj" fmla="val 4558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>
              <a:stCxn id="7" idx="3"/>
            </p:cNvCxnSpPr>
            <p:nvPr/>
          </p:nvCxnSpPr>
          <p:spPr>
            <a:xfrm rot="5400000" flipH="1" flipV="1">
              <a:off x="2125782" y="1306636"/>
              <a:ext cx="0" cy="13932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2189007" y="2618410"/>
              <a:ext cx="6480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400000">
              <a:off x="2272273" y="2316142"/>
              <a:ext cx="582545" cy="72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2563186" y="2132855"/>
              <a:ext cx="2331564" cy="360755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kumimoji="1" lang="en-US" altLang="ja-JP" dirty="0" err="1" smtClean="0"/>
                <a:t>l</a:t>
              </a:r>
              <a:r>
                <a:rPr kumimoji="1" lang="en-US" altLang="ja-JP" baseline="-25000" dirty="0" err="1" smtClean="0"/>
                <a:t>cham</a:t>
              </a:r>
              <a:r>
                <a:rPr kumimoji="1" lang="en-US" altLang="ja-JP" dirty="0" smtClean="0"/>
                <a:t>: chamfering depth</a:t>
              </a:r>
              <a:endParaRPr kumimoji="1" lang="ja-JP" altLang="en-US" dirty="0"/>
            </a:p>
          </p:txBody>
        </p:sp>
      </p:grpSp>
      <p:pic>
        <p:nvPicPr>
          <p:cNvPr id="14" name="図 13" descr="eps.chamfering.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783120"/>
            <a:ext cx="3160225" cy="2143140"/>
          </a:xfrm>
          <a:prstGeom prst="rect">
            <a:avLst/>
          </a:prstGeom>
        </p:spPr>
      </p:pic>
      <p:pic>
        <p:nvPicPr>
          <p:cNvPr id="15" name="図 14" descr="eps.chamfering.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614526"/>
            <a:ext cx="3143272" cy="213164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823687" y="1028655"/>
            <a:ext cx="1034197" cy="40008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sz="2000" dirty="0" smtClean="0"/>
              <a:t>3GeV/c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57555" y="1354228"/>
            <a:ext cx="720069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1-bar</a:t>
            </a:r>
            <a:endParaRPr kumimoji="1" lang="ja-JP" altLang="en-US" dirty="0"/>
          </a:p>
        </p:txBody>
      </p:sp>
      <p:pic>
        <p:nvPicPr>
          <p:cNvPr id="28" name="図 27" descr="eps.chamfering.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5" y="3783121"/>
            <a:ext cx="3214710" cy="2180091"/>
          </a:xfrm>
          <a:prstGeom prst="rect">
            <a:avLst/>
          </a:prstGeom>
        </p:spPr>
      </p:pic>
      <p:pic>
        <p:nvPicPr>
          <p:cNvPr id="29" name="図 28" descr="eps.chamfering.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5" y="1568542"/>
            <a:ext cx="3214711" cy="2180092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786579" y="1354228"/>
            <a:ext cx="720069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kumimoji="1" lang="en-US" altLang="ja-JP" dirty="0" smtClean="0"/>
              <a:t>2-bar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41050" y="5929330"/>
            <a:ext cx="7247456" cy="369314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ja-JP" altLang="en-US" dirty="0" smtClean="0"/>
              <a:t>面取りでの乱反射に</a:t>
            </a:r>
            <a:r>
              <a:rPr lang="ja-JP" altLang="en-US" dirty="0" smtClean="0"/>
              <a:t>よ</a:t>
            </a:r>
            <a:r>
              <a:rPr lang="ja-JP" altLang="en-US" dirty="0" smtClean="0"/>
              <a:t>り</a:t>
            </a:r>
            <a:r>
              <a:rPr lang="ja-JP" altLang="en-US" dirty="0" smtClean="0"/>
              <a:t>リングイメージ</a:t>
            </a:r>
            <a:r>
              <a:rPr lang="ja-JP" altLang="en-US" dirty="0" smtClean="0"/>
              <a:t>が乱れる</a:t>
            </a:r>
            <a:r>
              <a:rPr lang="ja-JP" altLang="en-US" dirty="0" smtClean="0"/>
              <a:t>。</a:t>
            </a:r>
            <a:r>
              <a:rPr lang="ja-JP" altLang="en-US" dirty="0" smtClean="0"/>
              <a:t>バックグラウンドの増加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7293" y="142853"/>
            <a:ext cx="7621143" cy="57150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4</a:t>
            </a:r>
            <a:r>
              <a:rPr kumimoji="1" lang="en-US" altLang="ja-JP" dirty="0" smtClean="0"/>
              <a:t>. Summary</a:t>
            </a:r>
            <a:r>
              <a:rPr lang="ja-JP" altLang="en-US" dirty="0" smtClean="0"/>
              <a:t> </a:t>
            </a:r>
            <a:r>
              <a:rPr lang="en-US" altLang="ja-JP" dirty="0" smtClean="0"/>
              <a:t>&amp; Plan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142984"/>
            <a:ext cx="8715436" cy="5357850"/>
          </a:xfrm>
        </p:spPr>
        <p:txBody>
          <a:bodyPr/>
          <a:lstStyle/>
          <a:p>
            <a:r>
              <a:rPr lang="en-US" altLang="ja-JP" sz="1800" dirty="0" smtClean="0"/>
              <a:t>TOP counter : </a:t>
            </a:r>
            <a:r>
              <a:rPr lang="ja-JP" altLang="en-US" sz="1800" dirty="0" smtClean="0"/>
              <a:t>新型</a:t>
            </a:r>
            <a:r>
              <a:rPr lang="ja-JP" altLang="en-US" sz="1800" dirty="0" smtClean="0"/>
              <a:t>の粒子識別</a:t>
            </a:r>
            <a:r>
              <a:rPr lang="ja-JP" altLang="en-US" sz="1800" dirty="0" smtClean="0"/>
              <a:t>装置、</a:t>
            </a:r>
            <a:r>
              <a:rPr lang="en-US" altLang="ja-JP" sz="1800" dirty="0" smtClean="0"/>
              <a:t>Belle-II</a:t>
            </a:r>
            <a:r>
              <a:rPr lang="ja-JP" altLang="en-US" sz="1800" dirty="0" smtClean="0"/>
              <a:t>実験への導入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 （</a:t>
            </a:r>
            <a:r>
              <a:rPr lang="en-US" altLang="ja-JP" sz="1600" dirty="0" smtClean="0"/>
              <a:t>RICH </a:t>
            </a:r>
            <a:r>
              <a:rPr lang="en-US" altLang="ja-JP" sz="1600" dirty="0" smtClean="0">
                <a:sym typeface="Wingdings" pitchFamily="2" charset="2"/>
              </a:rPr>
              <a:t> </a:t>
            </a:r>
            <a:r>
              <a:rPr lang="ja-JP" altLang="en-US" sz="1600" dirty="0" smtClean="0">
                <a:sym typeface="Wingdings" pitchFamily="2" charset="2"/>
              </a:rPr>
              <a:t>１次元位置 </a:t>
            </a:r>
            <a:r>
              <a:rPr lang="en-US" altLang="ja-JP" sz="1600" dirty="0" smtClean="0">
                <a:sym typeface="Wingdings" pitchFamily="2" charset="2"/>
              </a:rPr>
              <a:t>+ </a:t>
            </a:r>
            <a:r>
              <a:rPr lang="ja-JP" altLang="en-US" sz="1600" dirty="0" smtClean="0">
                <a:sym typeface="Wingdings" pitchFamily="2" charset="2"/>
              </a:rPr>
              <a:t>時間情報） </a:t>
            </a:r>
            <a:r>
              <a:rPr lang="en-US" altLang="ja-JP" sz="1600" dirty="0" smtClean="0">
                <a:sym typeface="Wingdings" pitchFamily="2" charset="2"/>
              </a:rPr>
              <a:t>+ TOF</a:t>
            </a:r>
          </a:p>
          <a:p>
            <a:r>
              <a:rPr lang="en-US" altLang="ja-JP" sz="2000" dirty="0" smtClean="0">
                <a:sym typeface="Wingdings" pitchFamily="2" charset="2"/>
              </a:rPr>
              <a:t>TOP counter</a:t>
            </a:r>
            <a:r>
              <a:rPr lang="ja-JP" altLang="en-US" sz="2000" dirty="0" smtClean="0">
                <a:sym typeface="Wingdings" pitchFamily="2" charset="2"/>
              </a:rPr>
              <a:t> </a:t>
            </a:r>
            <a:r>
              <a:rPr lang="ja-JP" altLang="en-US" sz="2000" dirty="0" smtClean="0">
                <a:sym typeface="Wingdings" pitchFamily="2" charset="2"/>
              </a:rPr>
              <a:t>開発：　プロトタイプの性能テスト</a:t>
            </a:r>
            <a:r>
              <a:rPr lang="en-US" altLang="ja-JP" sz="2000" dirty="0" smtClean="0">
                <a:sym typeface="Wingdings" pitchFamily="2" charset="2"/>
              </a:rPr>
              <a:t>×</a:t>
            </a:r>
            <a:r>
              <a:rPr lang="ja-JP" altLang="en-US" sz="2000" dirty="0" smtClean="0">
                <a:sym typeface="Wingdings" pitchFamily="2" charset="2"/>
              </a:rPr>
              <a:t>２</a:t>
            </a:r>
            <a:endParaRPr lang="en-US" altLang="ja-JP" sz="2000" dirty="0" smtClean="0">
              <a:sym typeface="Wingdings" pitchFamily="2" charset="2"/>
            </a:endParaRPr>
          </a:p>
          <a:p>
            <a:pPr lvl="1"/>
            <a:r>
              <a:rPr lang="en-US" altLang="ja-JP" sz="1800" dirty="0" smtClean="0">
                <a:sym typeface="Wingdings" pitchFamily="2" charset="2"/>
              </a:rPr>
              <a:t> Quartz bar</a:t>
            </a:r>
            <a:r>
              <a:rPr lang="ja-JP" altLang="en-US" sz="1800" dirty="0" err="1" smtClean="0">
                <a:sym typeface="Wingdings" pitchFamily="2" charset="2"/>
              </a:rPr>
              <a:t>、</a:t>
            </a:r>
            <a:r>
              <a:rPr lang="en-US" altLang="ja-JP" sz="1800" dirty="0" smtClean="0">
                <a:sym typeface="Wingdings" pitchFamily="2" charset="2"/>
              </a:rPr>
              <a:t>MCP-PMT: </a:t>
            </a:r>
            <a:r>
              <a:rPr lang="ja-JP" altLang="en-US" sz="1800" dirty="0" smtClean="0">
                <a:sym typeface="Wingdings" pitchFamily="2" charset="2"/>
              </a:rPr>
              <a:t>要求性能を</a:t>
            </a:r>
            <a:r>
              <a:rPr lang="ja-JP" altLang="en-US" sz="1800" dirty="0" smtClean="0">
                <a:sym typeface="Wingdings" pitchFamily="2" charset="2"/>
              </a:rPr>
              <a:t>達成</a:t>
            </a:r>
            <a:endParaRPr lang="en-US" altLang="ja-JP" sz="1800" dirty="0" smtClean="0">
              <a:sym typeface="Wingdings" pitchFamily="2" charset="2"/>
            </a:endParaRPr>
          </a:p>
          <a:p>
            <a:pPr lvl="2"/>
            <a:r>
              <a:rPr lang="ja-JP" altLang="en-US" sz="1400" dirty="0" smtClean="0">
                <a:sym typeface="Wingdings" pitchFamily="2" charset="2"/>
              </a:rPr>
              <a:t>特に今年度、</a:t>
            </a:r>
            <a:r>
              <a:rPr lang="en-US" altLang="ja-JP" sz="1400" u="sng" dirty="0" smtClean="0">
                <a:solidFill>
                  <a:srgbClr val="FF0000"/>
                </a:solidFill>
                <a:sym typeface="Wingdings" pitchFamily="2" charset="2"/>
              </a:rPr>
              <a:t>Belle-II</a:t>
            </a:r>
            <a:r>
              <a:rPr lang="ja-JP" altLang="en-US" sz="1400" u="sng" dirty="0" smtClean="0">
                <a:solidFill>
                  <a:srgbClr val="FF0000"/>
                </a:solidFill>
                <a:sym typeface="Wingdings" pitchFamily="2" charset="2"/>
              </a:rPr>
              <a:t>において３年間安定動作する</a:t>
            </a:r>
            <a:r>
              <a:rPr lang="en-US" altLang="ja-JP" sz="1400" u="sng" dirty="0" smtClean="0">
                <a:solidFill>
                  <a:srgbClr val="FF0000"/>
                </a:solidFill>
                <a:sym typeface="Wingdings" pitchFamily="2" charset="2"/>
              </a:rPr>
              <a:t>MCP-PMT</a:t>
            </a:r>
            <a:r>
              <a:rPr lang="ja-JP" altLang="en-US" sz="1400" u="sng" dirty="0" smtClean="0">
                <a:solidFill>
                  <a:srgbClr val="FF0000"/>
                </a:solidFill>
                <a:sym typeface="Wingdings" pitchFamily="2" charset="2"/>
              </a:rPr>
              <a:t>の開発に成功</a:t>
            </a:r>
            <a:r>
              <a:rPr lang="ja-JP" altLang="en-US" sz="1400" dirty="0" smtClean="0">
                <a:sym typeface="Wingdings" pitchFamily="2" charset="2"/>
              </a:rPr>
              <a:t>した。</a:t>
            </a:r>
            <a:endParaRPr lang="en-US" altLang="ja-JP" sz="1400" dirty="0" smtClean="0">
              <a:sym typeface="Wingdings" pitchFamily="2" charset="2"/>
            </a:endParaRPr>
          </a:p>
          <a:p>
            <a:pPr lvl="1"/>
            <a:r>
              <a:rPr lang="en-US" altLang="ja-JP" sz="1800" dirty="0" smtClean="0">
                <a:sym typeface="Wingdings" pitchFamily="2" charset="2"/>
              </a:rPr>
              <a:t> </a:t>
            </a:r>
            <a:r>
              <a:rPr lang="ja-JP" altLang="en-US" sz="1800" dirty="0" smtClean="0">
                <a:sym typeface="Wingdings" pitchFamily="2" charset="2"/>
              </a:rPr>
              <a:t>構造体の設計を進行中</a:t>
            </a:r>
            <a:endParaRPr lang="en-US" altLang="ja-JP" sz="1800" dirty="0" smtClean="0">
              <a:sym typeface="Wingdings" pitchFamily="2" charset="2"/>
            </a:endParaRPr>
          </a:p>
          <a:p>
            <a:r>
              <a:rPr lang="en-US" altLang="ja-JP" sz="2000" dirty="0" smtClean="0">
                <a:sym typeface="Wingdings" pitchFamily="2" charset="2"/>
              </a:rPr>
              <a:t>Configuration study</a:t>
            </a:r>
          </a:p>
          <a:p>
            <a:pPr lvl="1"/>
            <a:r>
              <a:rPr lang="en-US" altLang="ja-JP" sz="1800" dirty="0" smtClean="0">
                <a:sym typeface="Wingdings" pitchFamily="2" charset="2"/>
              </a:rPr>
              <a:t> 1-bar</a:t>
            </a:r>
            <a:r>
              <a:rPr lang="ja-JP" altLang="en-US" sz="1800" dirty="0" smtClean="0">
                <a:sym typeface="Wingdings" pitchFamily="2" charset="2"/>
              </a:rPr>
              <a:t>タイプと</a:t>
            </a:r>
            <a:r>
              <a:rPr lang="en-US" altLang="ja-JP" sz="1800" dirty="0" smtClean="0">
                <a:sym typeface="Wingdings" pitchFamily="2" charset="2"/>
              </a:rPr>
              <a:t>2-bar</a:t>
            </a:r>
            <a:r>
              <a:rPr lang="ja-JP" altLang="en-US" sz="1800" dirty="0" smtClean="0">
                <a:sym typeface="Wingdings" pitchFamily="2" charset="2"/>
              </a:rPr>
              <a:t>タイプの候補</a:t>
            </a:r>
            <a:endParaRPr lang="en-US" altLang="ja-JP" sz="1800" dirty="0" smtClean="0">
              <a:sym typeface="Wingdings" pitchFamily="2" charset="2"/>
            </a:endParaRPr>
          </a:p>
          <a:p>
            <a:pPr lvl="1"/>
            <a:r>
              <a:rPr lang="ja-JP" altLang="en-US" sz="1800" dirty="0" smtClean="0">
                <a:sym typeface="Wingdings" pitchFamily="2" charset="2"/>
              </a:rPr>
              <a:t> </a:t>
            </a:r>
            <a:r>
              <a:rPr lang="en-US" altLang="ja-JP" sz="1800" dirty="0" smtClean="0">
                <a:sym typeface="Wingdings" pitchFamily="2" charset="2"/>
              </a:rPr>
              <a:t>t0 jitter, tracking resolution</a:t>
            </a:r>
            <a:r>
              <a:rPr lang="ja-JP" altLang="en-US" sz="1800" dirty="0" smtClean="0">
                <a:sym typeface="Wingdings" pitchFamily="2" charset="2"/>
              </a:rPr>
              <a:t>を考慮に入れると</a:t>
            </a:r>
            <a:endParaRPr lang="en-US" altLang="ja-JP" sz="1800" dirty="0" smtClean="0">
              <a:sym typeface="Wingdings" pitchFamily="2" charset="2"/>
            </a:endParaRPr>
          </a:p>
          <a:p>
            <a:pPr lvl="2"/>
            <a:r>
              <a:rPr lang="ja-JP" altLang="en-US" sz="1600" dirty="0" smtClean="0">
                <a:sym typeface="Wingdings" pitchFamily="2" charset="2"/>
              </a:rPr>
              <a:t> </a:t>
            </a:r>
            <a:r>
              <a:rPr lang="en-US" altLang="ja-JP" sz="1600" dirty="0" smtClean="0">
                <a:sym typeface="Wingdings" pitchFamily="2" charset="2"/>
              </a:rPr>
              <a:t>Robustness to </a:t>
            </a:r>
            <a:r>
              <a:rPr lang="en-US" altLang="ja-JP" sz="1600" dirty="0" smtClean="0">
                <a:solidFill>
                  <a:srgbClr val="FF0000"/>
                </a:solidFill>
                <a:sym typeface="Wingdings" pitchFamily="2" charset="2"/>
              </a:rPr>
              <a:t>t0 jitter:                1-bar &gt; 2-bar</a:t>
            </a:r>
          </a:p>
          <a:p>
            <a:pPr lvl="2"/>
            <a:r>
              <a:rPr lang="en-US" altLang="ja-JP" sz="1600" dirty="0" smtClean="0">
                <a:sym typeface="Wingdings" pitchFamily="2" charset="2"/>
              </a:rPr>
              <a:t> Robustness to </a:t>
            </a:r>
            <a:r>
              <a:rPr lang="en-US" altLang="ja-JP" sz="1600" dirty="0" smtClean="0">
                <a:solidFill>
                  <a:srgbClr val="FF0000"/>
                </a:solidFill>
                <a:sym typeface="Wingdings" pitchFamily="2" charset="2"/>
              </a:rPr>
              <a:t>tracking resolution: 2-bar &gt; 1-bar</a:t>
            </a:r>
          </a:p>
          <a:p>
            <a:pPr lvl="1"/>
            <a:r>
              <a:rPr lang="en-US" altLang="ja-JP" sz="2000" dirty="0" smtClean="0">
                <a:sym typeface="Wingdings" pitchFamily="2" charset="2"/>
              </a:rPr>
              <a:t> Quartz</a:t>
            </a:r>
            <a:r>
              <a:rPr lang="ja-JP" altLang="en-US" sz="2000" dirty="0" smtClean="0">
                <a:sym typeface="Wingdings" pitchFamily="2" charset="2"/>
              </a:rPr>
              <a:t>の面取りの影響：</a:t>
            </a:r>
            <a:r>
              <a:rPr lang="en-US" altLang="ja-JP" sz="2000" dirty="0" smtClean="0">
                <a:sym typeface="Wingdings" pitchFamily="2" charset="2"/>
              </a:rPr>
              <a:t>0.5mm</a:t>
            </a:r>
            <a:r>
              <a:rPr lang="ja-JP" altLang="en-US" sz="2000" dirty="0" smtClean="0">
                <a:sym typeface="Wingdings" pitchFamily="2" charset="2"/>
              </a:rPr>
              <a:t>のとき、</a:t>
            </a:r>
            <a:r>
              <a:rPr lang="en-US" altLang="ja-JP" sz="2000" dirty="0" smtClean="0">
                <a:solidFill>
                  <a:srgbClr val="FF0000"/>
                </a:solidFill>
                <a:sym typeface="Wingdings" pitchFamily="2" charset="2"/>
              </a:rPr>
              <a:t>fake rate</a:t>
            </a:r>
            <a:r>
              <a:rPr lang="ja-JP" altLang="en-US" sz="2000" dirty="0" smtClean="0">
                <a:solidFill>
                  <a:srgbClr val="FF0000"/>
                </a:solidFill>
                <a:sym typeface="Wingdings" pitchFamily="2" charset="2"/>
              </a:rPr>
              <a:t>が最大で約２倍に悪化</a:t>
            </a:r>
            <a:endParaRPr lang="en-US" altLang="ja-JP" sz="1600" dirty="0" smtClean="0">
              <a:sym typeface="Wingdings" pitchFamily="2" charset="2"/>
            </a:endParaRPr>
          </a:p>
          <a:p>
            <a:pPr lvl="2"/>
            <a:r>
              <a:rPr lang="en-US" altLang="ja-JP" sz="1600" dirty="0" smtClean="0">
                <a:sym typeface="Wingdings" pitchFamily="2" charset="2"/>
              </a:rPr>
              <a:t> Robustness: </a:t>
            </a:r>
            <a:r>
              <a:rPr lang="en-US" altLang="ja-JP" sz="1600" dirty="0" smtClean="0">
                <a:solidFill>
                  <a:srgbClr val="FF0000"/>
                </a:solidFill>
                <a:sym typeface="Wingdings" pitchFamily="2" charset="2"/>
              </a:rPr>
              <a:t>2-bar &gt; 1-bar</a:t>
            </a:r>
          </a:p>
          <a:p>
            <a:endParaRPr lang="en-US" altLang="ja-JP" sz="2000" dirty="0" smtClean="0">
              <a:sym typeface="Wingdings" pitchFamily="2" charset="2"/>
            </a:endParaRPr>
          </a:p>
          <a:p>
            <a:r>
              <a:rPr lang="en-US" altLang="ja-JP" sz="2000" dirty="0" smtClean="0">
                <a:sym typeface="Wingdings" pitchFamily="2" charset="2"/>
              </a:rPr>
              <a:t>Configuration study</a:t>
            </a:r>
            <a:r>
              <a:rPr lang="ja-JP" altLang="en-US" sz="2000" dirty="0" smtClean="0">
                <a:sym typeface="Wingdings" pitchFamily="2" charset="2"/>
              </a:rPr>
              <a:t>によってわかったことを総合して最終的な仕様決定を行う</a:t>
            </a:r>
            <a:endParaRPr lang="en-US" altLang="ja-JP" sz="2000" dirty="0" smtClean="0">
              <a:sym typeface="Wingdings" pitchFamily="2" charset="2"/>
            </a:endParaRPr>
          </a:p>
          <a:p>
            <a:pPr lvl="1"/>
            <a:r>
              <a:rPr lang="en-US" altLang="ja-JP" sz="1600" dirty="0" smtClean="0">
                <a:sym typeface="Wingdings" pitchFamily="2" charset="2"/>
              </a:rPr>
              <a:t>3</a:t>
            </a:r>
            <a:r>
              <a:rPr lang="ja-JP" altLang="en-US" sz="1600" dirty="0" smtClean="0">
                <a:sym typeface="Wingdings" pitchFamily="2" charset="2"/>
              </a:rPr>
              <a:t>月中 </a:t>
            </a:r>
            <a:r>
              <a:rPr lang="en-US" altLang="ja-JP" sz="1600" dirty="0" smtClean="0">
                <a:sym typeface="Wingdings" pitchFamily="2" charset="2"/>
              </a:rPr>
              <a:t> 4</a:t>
            </a:r>
            <a:r>
              <a:rPr lang="ja-JP" altLang="en-US" sz="1600" dirty="0" smtClean="0">
                <a:sym typeface="Wingdings" pitchFamily="2" charset="2"/>
              </a:rPr>
              <a:t>月に発注</a:t>
            </a:r>
            <a:endParaRPr lang="en-US" altLang="ja-JP" sz="1600" dirty="0" smtClean="0">
              <a:sym typeface="Wingdings" pitchFamily="2" charset="2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5721" y="771444"/>
            <a:ext cx="1091978" cy="37154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kumimoji="1" lang="en-US" altLang="ja-JP" b="1" u="sng" dirty="0" smtClean="0"/>
              <a:t>Summary</a:t>
            </a:r>
            <a:endParaRPr kumimoji="1" lang="ja-JP" altLang="en-US" b="1" u="sng" dirty="0"/>
          </a:p>
        </p:txBody>
      </p:sp>
      <p:pic>
        <p:nvPicPr>
          <p:cNvPr id="8" name="Picture 4" descr="C:\kenji\doc\pid\top\20090708_B2GM\fig\top2-sim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9486" y="3429000"/>
            <a:ext cx="3473108" cy="654257"/>
          </a:xfrm>
          <a:prstGeom prst="rect">
            <a:avLst/>
          </a:prstGeom>
          <a:noFill/>
        </p:spPr>
      </p:pic>
      <p:pic>
        <p:nvPicPr>
          <p:cNvPr id="9" name="Picture 6" descr="C:\kenji\doc\pid\top\20090708_B2GM\fig\top-single-block-simp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381" y="2786058"/>
            <a:ext cx="3425213" cy="651266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285721" y="5343476"/>
            <a:ext cx="604633" cy="36932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kumimoji="1" lang="en-US" altLang="ja-JP" b="1" u="sng" dirty="0" smtClean="0"/>
              <a:t>Plan</a:t>
            </a:r>
            <a:endParaRPr kumimoji="1" lang="ja-JP" alt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3" y="215904"/>
            <a:ext cx="7835431" cy="533400"/>
          </a:xfrm>
        </p:spPr>
        <p:txBody>
          <a:bodyPr/>
          <a:lstStyle/>
          <a:p>
            <a:r>
              <a:rPr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57423" y="1714489"/>
            <a:ext cx="4714908" cy="2857521"/>
          </a:xfrm>
        </p:spPr>
        <p:txBody>
          <a:bodyPr/>
          <a:lstStyle/>
          <a:p>
            <a:pPr marL="514084" indent="-514084">
              <a:buClr>
                <a:srgbClr val="00B0F0"/>
              </a:buClr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084" indent="-514084">
              <a:buClr>
                <a:srgbClr val="00B0F0"/>
              </a:buClr>
              <a:buFont typeface="+mj-lt"/>
              <a:buAutoNum type="arabicPeriod"/>
            </a:pPr>
            <a:r>
              <a:rPr lang="en-US" altLang="ja-JP" dirty="0" smtClean="0"/>
              <a:t>Current status of R&amp;D</a:t>
            </a:r>
          </a:p>
          <a:p>
            <a:pPr marL="514084" indent="-514084">
              <a:buClr>
                <a:srgbClr val="00B0F0"/>
              </a:buClr>
              <a:buFont typeface="+mj-lt"/>
              <a:buAutoNum type="arabicPeriod"/>
            </a:pPr>
            <a:r>
              <a:rPr kumimoji="1" lang="en-US" altLang="ja-JP" dirty="0" smtClean="0"/>
              <a:t>Configuration </a:t>
            </a:r>
            <a:r>
              <a:rPr kumimoji="1" lang="en-US" altLang="ja-JP" dirty="0" smtClean="0"/>
              <a:t>study</a:t>
            </a:r>
          </a:p>
          <a:p>
            <a:pPr marL="514084" indent="-514084">
              <a:buClr>
                <a:srgbClr val="00B0F0"/>
              </a:buClr>
              <a:buFont typeface="+mj-lt"/>
              <a:buAutoNum type="arabicPeriod"/>
            </a:pPr>
            <a:r>
              <a:rPr lang="en-US" altLang="ja-JP" dirty="0" smtClean="0"/>
              <a:t>Summary &amp; Plan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943197" y="966342"/>
            <a:ext cx="3175200" cy="168497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17411" name="タイトル 1"/>
          <p:cNvSpPr>
            <a:spLocks noGrp="1"/>
          </p:cNvSpPr>
          <p:nvPr>
            <p:ph type="title"/>
          </p:nvPr>
        </p:nvSpPr>
        <p:spPr>
          <a:xfrm>
            <a:off x="1428728" y="216023"/>
            <a:ext cx="7549672" cy="532856"/>
          </a:xfrm>
        </p:spPr>
        <p:txBody>
          <a:bodyPr/>
          <a:lstStyle/>
          <a:p>
            <a:r>
              <a:rPr lang="en-US" altLang="ja-JP" dirty="0" smtClean="0"/>
              <a:t>Photo-detector</a:t>
            </a:r>
            <a:endParaRPr lang="ja-JP" altLang="en-US" dirty="0" smtClean="0"/>
          </a:p>
        </p:txBody>
      </p:sp>
      <p:sp>
        <p:nvSpPr>
          <p:cNvPr id="17412" name="コンテンツ プレースホルダ 29"/>
          <p:cNvSpPr>
            <a:spLocks noGrp="1"/>
          </p:cNvSpPr>
          <p:nvPr>
            <p:ph idx="1"/>
          </p:nvPr>
        </p:nvSpPr>
        <p:spPr>
          <a:xfrm>
            <a:off x="943197" y="901536"/>
            <a:ext cx="3110400" cy="1814585"/>
          </a:xfrm>
        </p:spPr>
        <p:txBody>
          <a:bodyPr/>
          <a:lstStyle/>
          <a:p>
            <a:r>
              <a:rPr lang="en-US" altLang="ja-JP" sz="2200" dirty="0" smtClean="0"/>
              <a:t>Requirements</a:t>
            </a:r>
          </a:p>
          <a:p>
            <a:pPr lvl="1"/>
            <a:r>
              <a:rPr lang="en-US" altLang="ja-JP" sz="1800" dirty="0" smtClean="0"/>
              <a:t>Gain : 1.0×10</a:t>
            </a:r>
            <a:r>
              <a:rPr lang="en-US" altLang="ja-JP" sz="1800" baseline="30000" dirty="0" smtClean="0"/>
              <a:t>6</a:t>
            </a:r>
          </a:p>
          <a:p>
            <a:pPr lvl="1"/>
            <a:r>
              <a:rPr lang="en-US" altLang="ja-JP" sz="1800" dirty="0" smtClean="0"/>
              <a:t>TTS : &lt;40ps</a:t>
            </a:r>
          </a:p>
          <a:p>
            <a:pPr lvl="1"/>
            <a:r>
              <a:rPr lang="en-US" altLang="ja-JP" sz="1800" dirty="0" smtClean="0"/>
              <a:t>QE : &gt;20%@λ=400nm</a:t>
            </a:r>
          </a:p>
          <a:p>
            <a:pPr lvl="1"/>
            <a:r>
              <a:rPr lang="en-US" altLang="ja-JP" sz="1800" dirty="0" smtClean="0"/>
              <a:t>Available in </a:t>
            </a:r>
            <a:r>
              <a:rPr lang="en-US" altLang="ja-JP" sz="1800" i="1" dirty="0" smtClean="0"/>
              <a:t>B </a:t>
            </a:r>
            <a:r>
              <a:rPr lang="en-US" altLang="ja-JP" sz="1800" dirty="0" smtClean="0"/>
              <a:t>-field</a:t>
            </a:r>
            <a:endParaRPr lang="ja-JP" altLang="en-US" dirty="0" smtClean="0"/>
          </a:p>
        </p:txBody>
      </p:sp>
      <p:sp>
        <p:nvSpPr>
          <p:cNvPr id="17413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altLang="ja-JP"/>
              <a:t>Sep 12, 2009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A02AB0-543F-4683-84E8-63D00031D34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LEPS2 kick off meeting</a:t>
            </a:r>
            <a:endParaRPr lang="en-US"/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000" y="1258693"/>
            <a:ext cx="1209600" cy="1587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9" name="図 12" descr="mcp-pmt_mult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600" y="1323501"/>
            <a:ext cx="1425600" cy="14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テキスト ボックス 13"/>
          <p:cNvSpPr txBox="1">
            <a:spLocks noChangeArrowheads="1"/>
          </p:cNvSpPr>
          <p:nvPr/>
        </p:nvSpPr>
        <p:spPr bwMode="auto">
          <a:xfrm>
            <a:off x="3099692" y="3234579"/>
            <a:ext cx="1953078" cy="2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sz="1500" dirty="0">
                <a:solidFill>
                  <a:srgbClr val="FF0000"/>
                </a:solidFill>
              </a:rPr>
              <a:t>(Micro Channel Plate)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7432" name="テキスト ボックス 26"/>
          <p:cNvSpPr txBox="1">
            <a:spLocks noChangeArrowheads="1"/>
          </p:cNvSpPr>
          <p:nvPr/>
        </p:nvSpPr>
        <p:spPr bwMode="auto">
          <a:xfrm>
            <a:off x="276480" y="2881742"/>
            <a:ext cx="2309325" cy="54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dirty="0">
                <a:solidFill>
                  <a:srgbClr val="FF0000"/>
                </a:solidFill>
              </a:rPr>
              <a:t>Only photo-detector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dirty="0">
                <a:solidFill>
                  <a:srgbClr val="FF0000"/>
                </a:solidFill>
              </a:rPr>
              <a:t>satisfies requirements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2963196" y="2991382"/>
            <a:ext cx="324000" cy="2592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ja-JP" altLang="en-US"/>
          </a:p>
        </p:txBody>
      </p:sp>
      <p:sp>
        <p:nvSpPr>
          <p:cNvPr id="17434" name="テキスト ボックス 28"/>
          <p:cNvSpPr txBox="1">
            <a:spLocks noChangeArrowheads="1"/>
          </p:cNvSpPr>
          <p:nvPr/>
        </p:nvSpPr>
        <p:spPr bwMode="auto">
          <a:xfrm>
            <a:off x="3340792" y="2980174"/>
            <a:ext cx="1204653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MCP-PMT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435" name="テキスト ボックス 32"/>
          <p:cNvSpPr txBox="1">
            <a:spLocks noChangeArrowheads="1"/>
          </p:cNvSpPr>
          <p:nvPr/>
        </p:nvSpPr>
        <p:spPr bwMode="auto">
          <a:xfrm>
            <a:off x="5414401" y="901535"/>
            <a:ext cx="2438966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Square type MCP-PMT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436" name="テキスト ボックス 33"/>
          <p:cNvSpPr txBox="1">
            <a:spLocks noChangeArrowheads="1"/>
          </p:cNvSpPr>
          <p:nvPr/>
        </p:nvSpPr>
        <p:spPr bwMode="auto">
          <a:xfrm>
            <a:off x="5856481" y="2803975"/>
            <a:ext cx="2344370" cy="46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sz="1500" dirty="0"/>
              <a:t>Co-development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sz="1500" dirty="0"/>
              <a:t>with Hamamatsu Photonics</a:t>
            </a:r>
            <a:endParaRPr lang="ja-JP" altLang="en-US" sz="1500" dirty="0"/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811" y="4206688"/>
            <a:ext cx="2453760" cy="11823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59195" y="3688229"/>
            <a:ext cx="2024640" cy="2158786"/>
            <a:chOff x="74" y="635"/>
            <a:chExt cx="1406" cy="1499"/>
          </a:xfrm>
        </p:grpSpPr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" y="728"/>
              <a:ext cx="1009" cy="14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07" y="635"/>
              <a:ext cx="715" cy="2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907"/>
                </a:spcBef>
                <a:tabLst>
                  <a:tab pos="0" algn="l"/>
                  <a:tab pos="829366" algn="l"/>
                  <a:tab pos="1658732" algn="l"/>
                  <a:tab pos="2488099" algn="l"/>
                  <a:tab pos="3317465" algn="l"/>
                  <a:tab pos="4146831" algn="l"/>
                  <a:tab pos="4976197" algn="l"/>
                  <a:tab pos="5805564" algn="l"/>
                  <a:tab pos="6634930" algn="l"/>
                  <a:tab pos="7464296" algn="l"/>
                  <a:tab pos="8293662" algn="l"/>
                  <a:tab pos="9123029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Channel</a:t>
              </a: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536" y="1534"/>
              <a:ext cx="199" cy="1"/>
            </a:xfrm>
            <a:prstGeom prst="line">
              <a:avLst/>
            </a:prstGeom>
            <a:noFill/>
            <a:ln w="9360">
              <a:solidFill>
                <a:srgbClr val="00CCFF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767" y="1392"/>
              <a:ext cx="66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907"/>
                </a:spcBef>
                <a:tabLst>
                  <a:tab pos="0" algn="l"/>
                  <a:tab pos="829366" algn="l"/>
                  <a:tab pos="1658732" algn="l"/>
                  <a:tab pos="2488099" algn="l"/>
                  <a:tab pos="3317465" algn="l"/>
                  <a:tab pos="4146831" algn="l"/>
                  <a:tab pos="4976197" algn="l"/>
                  <a:tab pos="5805564" algn="l"/>
                  <a:tab pos="6634930" algn="l"/>
                  <a:tab pos="7464296" algn="l"/>
                  <a:tab pos="8293662" algn="l"/>
                  <a:tab pos="9123029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~400</a:t>
              </a:r>
              <a:r>
                <a:rPr lang="en-US" sz="1500" dirty="0">
                  <a:solidFill>
                    <a:srgbClr val="000000"/>
                  </a:solidFill>
                  <a:latin typeface="Symbol" pitchFamily="16" charset="2"/>
                </a:rPr>
                <a:t>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812" y="799"/>
              <a:ext cx="66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907"/>
                </a:spcBef>
                <a:tabLst>
                  <a:tab pos="0" algn="l"/>
                  <a:tab pos="829366" algn="l"/>
                  <a:tab pos="1658732" algn="l"/>
                  <a:tab pos="2488099" algn="l"/>
                  <a:tab pos="3317465" algn="l"/>
                  <a:tab pos="4146831" algn="l"/>
                  <a:tab pos="4976197" algn="l"/>
                  <a:tab pos="5805564" algn="l"/>
                  <a:tab pos="6634930" algn="l"/>
                  <a:tab pos="7464296" algn="l"/>
                  <a:tab pos="8293662" algn="l"/>
                  <a:tab pos="9123029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Symbol" pitchFamily="16" charset="2"/>
                </a:rPr>
                <a:t>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~10</a:t>
              </a:r>
              <a:r>
                <a:rPr lang="en-US" sz="1500" dirty="0">
                  <a:solidFill>
                    <a:srgbClr val="000000"/>
                  </a:solidFill>
                  <a:latin typeface="Symbol" pitchFamily="16" charset="2"/>
                </a:rPr>
                <a:t>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>
              <a:off x="622" y="914"/>
              <a:ext cx="171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" y="3688229"/>
            <a:ext cx="2520000" cy="2063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" name="テキスト ボックス 40"/>
          <p:cNvSpPr txBox="1"/>
          <p:nvPr/>
        </p:nvSpPr>
        <p:spPr>
          <a:xfrm>
            <a:off x="554371" y="5956483"/>
            <a:ext cx="4665633" cy="362973"/>
          </a:xfrm>
          <a:prstGeom prst="rect">
            <a:avLst/>
          </a:prstGeom>
          <a:noFill/>
        </p:spPr>
        <p:txBody>
          <a:bodyPr wrap="square" lIns="82936" tIns="41469" rIns="82936" bIns="41469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Channel φ~10μm, Bias angle of MCP : 13°</a:t>
            </a:r>
            <a:endParaRPr lang="ja-JP" altLang="en-US" dirty="0">
              <a:latin typeface="+mn-ea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4896003" y="6021291"/>
            <a:ext cx="388803" cy="25922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36" tIns="41469" rIns="82936" bIns="41469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284806" y="5956483"/>
            <a:ext cx="1982109" cy="360755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Available in B-field</a:t>
            </a:r>
            <a:endParaRPr lang="ja-JP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1"/>
          <p:cNvGrpSpPr>
            <a:grpSpLocks/>
          </p:cNvGrpSpPr>
          <p:nvPr/>
        </p:nvGrpSpPr>
        <p:grpSpPr bwMode="auto">
          <a:xfrm>
            <a:off x="335520" y="930338"/>
            <a:ext cx="3006720" cy="2039254"/>
            <a:chOff x="0" y="642918"/>
            <a:chExt cx="3314700" cy="2247900"/>
          </a:xfrm>
        </p:grpSpPr>
        <p:pic>
          <p:nvPicPr>
            <p:cNvPr id="22589" name="図 52" descr="ch29center_fit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42918"/>
              <a:ext cx="331470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90" name="テキスト ボックス 53"/>
            <p:cNvSpPr txBox="1">
              <a:spLocks noChangeArrowheads="1"/>
            </p:cNvSpPr>
            <p:nvPr/>
          </p:nvSpPr>
          <p:spPr bwMode="auto">
            <a:xfrm>
              <a:off x="1357290" y="1071547"/>
              <a:ext cx="549953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FF33CC"/>
                  </a:solidFill>
                </a:rPr>
                <a:t>1</a:t>
              </a:r>
              <a:r>
                <a:rPr kumimoji="0" lang="en-US" altLang="ja-JP" b="1" baseline="30000">
                  <a:solidFill>
                    <a:srgbClr val="FF33CC"/>
                  </a:solidFill>
                </a:rPr>
                <a:t>st</a:t>
              </a:r>
              <a:r>
                <a:rPr kumimoji="0" lang="en-US" altLang="ja-JP" b="1">
                  <a:solidFill>
                    <a:srgbClr val="FF33CC"/>
                  </a:solidFill>
                </a:rPr>
                <a:t> </a:t>
              </a:r>
              <a:endParaRPr kumimoji="0" lang="ja-JP" altLang="en-US" b="1">
                <a:solidFill>
                  <a:srgbClr val="FF33CC"/>
                </a:solidFill>
              </a:endParaRPr>
            </a:p>
          </p:txBody>
        </p:sp>
        <p:sp>
          <p:nvSpPr>
            <p:cNvPr id="22591" name="テキスト ボックス 54"/>
            <p:cNvSpPr txBox="1">
              <a:spLocks noChangeArrowheads="1"/>
            </p:cNvSpPr>
            <p:nvPr/>
          </p:nvSpPr>
          <p:spPr bwMode="auto">
            <a:xfrm>
              <a:off x="1785918" y="1428736"/>
              <a:ext cx="502239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00DCFF"/>
                  </a:solidFill>
                </a:rPr>
                <a:t>2</a:t>
              </a:r>
              <a:r>
                <a:rPr kumimoji="0" lang="en-US" altLang="ja-JP" b="1" baseline="30000">
                  <a:solidFill>
                    <a:srgbClr val="00DCFF"/>
                  </a:solidFill>
                </a:rPr>
                <a:t>nd</a:t>
              </a:r>
              <a:endParaRPr kumimoji="0" lang="ja-JP" altLang="en-US" b="1">
                <a:solidFill>
                  <a:srgbClr val="00DCFF"/>
                </a:solidFill>
              </a:endParaRPr>
            </a:p>
          </p:txBody>
        </p:sp>
        <p:sp>
          <p:nvSpPr>
            <p:cNvPr id="22592" name="テキスト ボックス 55"/>
            <p:cNvSpPr txBox="1">
              <a:spLocks noChangeArrowheads="1"/>
            </p:cNvSpPr>
            <p:nvPr/>
          </p:nvSpPr>
          <p:spPr bwMode="auto">
            <a:xfrm>
              <a:off x="2152590" y="1214422"/>
              <a:ext cx="555255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92D050"/>
                  </a:solidFill>
                </a:rPr>
                <a:t>3</a:t>
              </a:r>
              <a:r>
                <a:rPr kumimoji="0" lang="en-US" altLang="ja-JP" b="1" baseline="30000">
                  <a:solidFill>
                    <a:srgbClr val="92D050"/>
                  </a:solidFill>
                </a:rPr>
                <a:t>rd</a:t>
              </a:r>
              <a:r>
                <a:rPr kumimoji="0" lang="en-US" altLang="ja-JP" b="1">
                  <a:solidFill>
                    <a:srgbClr val="92D050"/>
                  </a:solidFill>
                </a:rPr>
                <a:t> </a:t>
              </a:r>
              <a:endParaRPr kumimoji="0" lang="ja-JP" altLang="en-US" b="1">
                <a:solidFill>
                  <a:srgbClr val="92D050"/>
                </a:solidFill>
              </a:endParaRPr>
            </a:p>
          </p:txBody>
        </p:sp>
      </p:grpSp>
      <p:grpSp>
        <p:nvGrpSpPr>
          <p:cNvPr id="3" name="グループ化 56"/>
          <p:cNvGrpSpPr>
            <a:grpSpLocks/>
          </p:cNvGrpSpPr>
          <p:nvPr/>
        </p:nvGrpSpPr>
        <p:grpSpPr bwMode="auto">
          <a:xfrm>
            <a:off x="3024000" y="930338"/>
            <a:ext cx="3006720" cy="2039254"/>
            <a:chOff x="3000364" y="642918"/>
            <a:chExt cx="3314700" cy="2247900"/>
          </a:xfrm>
        </p:grpSpPr>
        <p:pic>
          <p:nvPicPr>
            <p:cNvPr id="22585" name="図 57" descr="ch9center_fit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64" y="642918"/>
              <a:ext cx="3314700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86" name="テキスト ボックス 58"/>
            <p:cNvSpPr txBox="1">
              <a:spLocks noChangeArrowheads="1"/>
            </p:cNvSpPr>
            <p:nvPr/>
          </p:nvSpPr>
          <p:spPr bwMode="auto">
            <a:xfrm>
              <a:off x="4286248" y="1214422"/>
              <a:ext cx="549953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FF33CC"/>
                  </a:solidFill>
                </a:rPr>
                <a:t>1</a:t>
              </a:r>
              <a:r>
                <a:rPr kumimoji="0" lang="en-US" altLang="ja-JP" b="1" baseline="30000">
                  <a:solidFill>
                    <a:srgbClr val="FF33CC"/>
                  </a:solidFill>
                </a:rPr>
                <a:t>st</a:t>
              </a:r>
              <a:r>
                <a:rPr kumimoji="0" lang="en-US" altLang="ja-JP" b="1">
                  <a:solidFill>
                    <a:srgbClr val="FF33CC"/>
                  </a:solidFill>
                </a:rPr>
                <a:t> </a:t>
              </a:r>
              <a:endParaRPr kumimoji="0" lang="ja-JP" altLang="en-US" b="1">
                <a:solidFill>
                  <a:srgbClr val="FF33CC"/>
                </a:solidFill>
              </a:endParaRPr>
            </a:p>
          </p:txBody>
        </p:sp>
        <p:sp>
          <p:nvSpPr>
            <p:cNvPr id="22587" name="テキスト ボックス 59"/>
            <p:cNvSpPr txBox="1">
              <a:spLocks noChangeArrowheads="1"/>
            </p:cNvSpPr>
            <p:nvPr/>
          </p:nvSpPr>
          <p:spPr bwMode="auto">
            <a:xfrm>
              <a:off x="4857752" y="1488032"/>
              <a:ext cx="502239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00DCFF"/>
                  </a:solidFill>
                </a:rPr>
                <a:t>2</a:t>
              </a:r>
              <a:r>
                <a:rPr kumimoji="0" lang="en-US" altLang="ja-JP" b="1" baseline="30000">
                  <a:solidFill>
                    <a:srgbClr val="00DCFF"/>
                  </a:solidFill>
                </a:rPr>
                <a:t>nd</a:t>
              </a:r>
              <a:endParaRPr kumimoji="0" lang="ja-JP" altLang="en-US" b="1">
                <a:solidFill>
                  <a:srgbClr val="00DCFF"/>
                </a:solidFill>
              </a:endParaRPr>
            </a:p>
          </p:txBody>
        </p:sp>
        <p:sp>
          <p:nvSpPr>
            <p:cNvPr id="22588" name="テキスト ボックス 60"/>
            <p:cNvSpPr txBox="1">
              <a:spLocks noChangeArrowheads="1"/>
            </p:cNvSpPr>
            <p:nvPr/>
          </p:nvSpPr>
          <p:spPr bwMode="auto">
            <a:xfrm>
              <a:off x="5214942" y="1071547"/>
              <a:ext cx="555255" cy="35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92D050"/>
                  </a:solidFill>
                </a:rPr>
                <a:t>3</a:t>
              </a:r>
              <a:r>
                <a:rPr kumimoji="0" lang="en-US" altLang="ja-JP" b="1" baseline="30000">
                  <a:solidFill>
                    <a:srgbClr val="92D050"/>
                  </a:solidFill>
                </a:rPr>
                <a:t>rd</a:t>
              </a:r>
              <a:r>
                <a:rPr kumimoji="0" lang="en-US" altLang="ja-JP" b="1">
                  <a:solidFill>
                    <a:srgbClr val="92D050"/>
                  </a:solidFill>
                </a:rPr>
                <a:t> </a:t>
              </a:r>
              <a:endParaRPr kumimoji="0" lang="ja-JP" altLang="en-US" b="1">
                <a:solidFill>
                  <a:srgbClr val="92D050"/>
                </a:solidFill>
              </a:endParaRPr>
            </a:p>
          </p:txBody>
        </p:sp>
      </p:grpSp>
      <p:pic>
        <p:nvPicPr>
          <p:cNvPr id="54" name="図 10" descr="ring_image20080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210" y="999954"/>
            <a:ext cx="2799481" cy="187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143360" y="216023"/>
            <a:ext cx="7835040" cy="532856"/>
          </a:xfrm>
        </p:spPr>
        <p:txBody>
          <a:bodyPr/>
          <a:lstStyle/>
          <a:p>
            <a:r>
              <a:rPr lang="en-US" altLang="ja-JP" dirty="0" smtClean="0"/>
              <a:t>Beam Test Result</a:t>
            </a:r>
            <a:endParaRPr lang="ja-JP" altLang="en-US" dirty="0" smtClean="0"/>
          </a:p>
        </p:txBody>
      </p:sp>
      <p:sp>
        <p:nvSpPr>
          <p:cNvPr id="22531" name="コンテンツ プレースホルダ 75"/>
          <p:cNvSpPr>
            <a:spLocks noGrp="1"/>
          </p:cNvSpPr>
          <p:nvPr>
            <p:ph idx="1"/>
          </p:nvPr>
        </p:nvSpPr>
        <p:spPr>
          <a:xfrm>
            <a:off x="3664795" y="4854761"/>
            <a:ext cx="5054400" cy="1360941"/>
          </a:xfrm>
        </p:spPr>
        <p:txBody>
          <a:bodyPr/>
          <a:lstStyle/>
          <a:p>
            <a:r>
              <a:rPr lang="en-US" altLang="ja-JP" dirty="0" smtClean="0"/>
              <a:t>We confirmed consistency</a:t>
            </a:r>
            <a:br>
              <a:rPr lang="en-US" altLang="ja-JP" dirty="0" smtClean="0"/>
            </a:br>
            <a:r>
              <a:rPr lang="en-US" altLang="ja-JP" dirty="0" smtClean="0"/>
              <a:t>of transit time distributions</a:t>
            </a:r>
            <a:br>
              <a:rPr lang="en-US" altLang="ja-JP" dirty="0" smtClean="0"/>
            </a:br>
            <a:r>
              <a:rPr lang="en-US" altLang="ja-JP" dirty="0" smtClean="0"/>
              <a:t>for beam test &amp; simulation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9B7326-D2CC-468D-AAD9-DF0C105B529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0" name="表 49"/>
          <p:cNvGraphicFramePr>
            <a:graphicFrameLocks noGrp="1"/>
          </p:cNvGraphicFramePr>
          <p:nvPr/>
        </p:nvGraphicFramePr>
        <p:xfrm>
          <a:off x="4118396" y="3169771"/>
          <a:ext cx="4722878" cy="100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39"/>
                <a:gridCol w="2361439"/>
              </a:tblGrid>
              <a:tr h="336419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TTS</a:t>
                      </a:r>
                      <a:r>
                        <a:rPr kumimoji="1" lang="ja-JP" altLang="en-US" sz="1600" dirty="0" smtClean="0"/>
                        <a:t>（</a:t>
                      </a:r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en-US" altLang="ja-JP" sz="1600" baseline="30000" dirty="0" smtClean="0"/>
                        <a:t>st</a:t>
                      </a:r>
                      <a:r>
                        <a:rPr kumimoji="1" lang="en-US" altLang="ja-JP" sz="1600" dirty="0" smtClean="0"/>
                        <a:t> peak</a:t>
                      </a:r>
                      <a:r>
                        <a:rPr kumimoji="1" lang="ja-JP" altLang="en-US" sz="1600" dirty="0" smtClean="0"/>
                        <a:t>）</a:t>
                      </a:r>
                      <a:endParaRPr kumimoji="1" lang="ja-JP" altLang="en-US" sz="16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Data</a:t>
                      </a:r>
                      <a:endParaRPr kumimoji="1" lang="ja-JP" alt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FF33CC"/>
                          </a:solidFill>
                        </a:rPr>
                        <a:t>76.0±2.0 </a:t>
                      </a:r>
                      <a:r>
                        <a:rPr kumimoji="1" lang="en-US" altLang="ja-JP" sz="1600" b="1" dirty="0" smtClean="0"/>
                        <a:t>[</a:t>
                      </a:r>
                      <a:r>
                        <a:rPr kumimoji="1" lang="en-US" altLang="ja-JP" sz="1600" b="1" dirty="0" err="1" smtClean="0"/>
                        <a:t>ps</a:t>
                      </a:r>
                      <a:r>
                        <a:rPr kumimoji="1" lang="en-US" altLang="ja-JP" sz="1600" b="1" dirty="0" smtClean="0"/>
                        <a:t>]</a:t>
                      </a:r>
                      <a:endParaRPr kumimoji="1" lang="ja-JP" altLang="en-US" sz="1600" b="1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Simulation</a:t>
                      </a:r>
                      <a:endParaRPr kumimoji="1" lang="ja-JP" alt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FF33CC"/>
                          </a:solidFill>
                        </a:rPr>
                        <a:t>77.7±2.3</a:t>
                      </a:r>
                      <a:r>
                        <a:rPr kumimoji="1" lang="en-US" altLang="ja-JP" sz="1600" b="1" dirty="0" smtClean="0"/>
                        <a:t> [</a:t>
                      </a:r>
                      <a:r>
                        <a:rPr kumimoji="1" lang="en-US" altLang="ja-JP" sz="1600" b="1" dirty="0" err="1" smtClean="0"/>
                        <a:t>ps</a:t>
                      </a:r>
                      <a:r>
                        <a:rPr kumimoji="1" lang="en-US" altLang="ja-JP" sz="1600" b="1" dirty="0" smtClean="0"/>
                        <a:t>]</a:t>
                      </a:r>
                      <a:endParaRPr kumimoji="1" lang="ja-JP" altLang="en-US" sz="1600" b="1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grpSp>
        <p:nvGrpSpPr>
          <p:cNvPr id="4" name="グループ化 74"/>
          <p:cNvGrpSpPr>
            <a:grpSpLocks/>
          </p:cNvGrpSpPr>
          <p:nvPr/>
        </p:nvGrpSpPr>
        <p:grpSpPr bwMode="auto">
          <a:xfrm>
            <a:off x="119521" y="3299387"/>
            <a:ext cx="3739680" cy="2426654"/>
            <a:chOff x="111213" y="3932115"/>
            <a:chExt cx="4122446" cy="2674952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1508114" y="4279779"/>
              <a:ext cx="954020" cy="20494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kumimoji="0" lang="ja-JP" altLang="ja-JP">
                <a:latin typeface="東風明朝" charset="0"/>
                <a:ea typeface="+mn-ea"/>
              </a:endParaRPr>
            </a:p>
          </p:txBody>
        </p:sp>
        <p:sp>
          <p:nvSpPr>
            <p:cNvPr id="22563" name="Rectangle 8"/>
            <p:cNvSpPr>
              <a:spLocks noChangeArrowheads="1"/>
            </p:cNvSpPr>
            <p:nvPr/>
          </p:nvSpPr>
          <p:spPr bwMode="auto">
            <a:xfrm>
              <a:off x="1507570" y="6328576"/>
              <a:ext cx="953035" cy="18765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883633" y="5061926"/>
              <a:ext cx="187652" cy="187652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37F1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22565" name="Rectangle 13"/>
            <p:cNvSpPr>
              <a:spLocks noChangeArrowheads="1"/>
            </p:cNvSpPr>
            <p:nvPr/>
          </p:nvSpPr>
          <p:spPr bwMode="auto">
            <a:xfrm>
              <a:off x="2072770" y="6328576"/>
              <a:ext cx="46913" cy="1876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kumimoji="0" lang="ja-JP" altLang="en-US"/>
            </a:p>
          </p:txBody>
        </p:sp>
        <p:sp>
          <p:nvSpPr>
            <p:cNvPr id="22566" name="Line 16"/>
            <p:cNvSpPr>
              <a:spLocks noChangeShapeType="1"/>
            </p:cNvSpPr>
            <p:nvPr/>
          </p:nvSpPr>
          <p:spPr bwMode="auto">
            <a:xfrm flipH="1">
              <a:off x="2024372" y="4639709"/>
              <a:ext cx="547318" cy="524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39917" y="4405193"/>
              <a:ext cx="1693742" cy="80576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kumimoji="0" lang="en-US" altLang="ja-JP" sz="1600" dirty="0" smtClean="0">
                  <a:solidFill>
                    <a:schemeClr val="tx1"/>
                  </a:solidFill>
                </a:rPr>
                <a:t>Beam</a:t>
              </a:r>
              <a:r>
                <a:rPr kumimoji="0" lang="ja-JP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kumimoji="0" lang="en-US" altLang="ja-JP" sz="1600" dirty="0" smtClean="0">
                  <a:solidFill>
                    <a:schemeClr val="tx1"/>
                  </a:solidFill>
                </a:rPr>
                <a:t>irradiation point</a:t>
              </a:r>
              <a:endParaRPr kumimoji="0" lang="ja-JP" altLang="en-US" sz="1600" dirty="0">
                <a:solidFill>
                  <a:schemeClr val="tx1"/>
                </a:solidFill>
              </a:endParaRPr>
            </a:p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kumimoji="0" lang="en-US" altLang="ja-JP" sz="1600" dirty="0">
                  <a:solidFill>
                    <a:schemeClr val="tx1"/>
                  </a:solidFill>
                </a:rPr>
                <a:t>(</a:t>
              </a:r>
              <a:r>
                <a:rPr kumimoji="0" lang="en-US" altLang="ja-JP" dirty="0">
                  <a:solidFill>
                    <a:schemeClr val="tx1"/>
                  </a:solidFill>
                </a:rPr>
                <a:t>875mm</a:t>
              </a:r>
              <a:r>
                <a:rPr kumimoji="0" lang="en-US" altLang="ja-JP" sz="1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2568" name="Line 18"/>
            <p:cNvSpPr>
              <a:spLocks noChangeShapeType="1"/>
            </p:cNvSpPr>
            <p:nvPr/>
          </p:nvSpPr>
          <p:spPr bwMode="auto">
            <a:xfrm>
              <a:off x="888687" y="6328576"/>
              <a:ext cx="6665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69" name="Line 19"/>
            <p:cNvSpPr>
              <a:spLocks noChangeShapeType="1"/>
            </p:cNvSpPr>
            <p:nvPr/>
          </p:nvSpPr>
          <p:spPr bwMode="auto">
            <a:xfrm rot="21480000" flipH="1">
              <a:off x="906059" y="4279408"/>
              <a:ext cx="45719" cy="2047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0" name="Line 20"/>
            <p:cNvSpPr>
              <a:spLocks noChangeShapeType="1"/>
            </p:cNvSpPr>
            <p:nvPr/>
          </p:nvSpPr>
          <p:spPr bwMode="auto">
            <a:xfrm>
              <a:off x="1148663" y="5155752"/>
              <a:ext cx="8444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1" name="Text Box 22"/>
            <p:cNvSpPr txBox="1">
              <a:spLocks noChangeArrowheads="1"/>
            </p:cNvSpPr>
            <p:nvPr/>
          </p:nvSpPr>
          <p:spPr bwMode="auto">
            <a:xfrm>
              <a:off x="611156" y="5637225"/>
              <a:ext cx="836180" cy="3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1500" b="1" dirty="0"/>
                <a:t>875mm</a:t>
              </a:r>
            </a:p>
          </p:txBody>
        </p:sp>
        <p:sp>
          <p:nvSpPr>
            <p:cNvPr id="22572" name="Text Box 23"/>
            <p:cNvSpPr txBox="1">
              <a:spLocks noChangeArrowheads="1"/>
            </p:cNvSpPr>
            <p:nvPr/>
          </p:nvSpPr>
          <p:spPr bwMode="auto">
            <a:xfrm>
              <a:off x="111213" y="5053364"/>
              <a:ext cx="836180" cy="31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1500" b="1" dirty="0"/>
                <a:t>915mm</a:t>
              </a:r>
            </a:p>
          </p:txBody>
        </p:sp>
        <p:sp>
          <p:nvSpPr>
            <p:cNvPr id="22573" name="Text Box 24"/>
            <p:cNvSpPr txBox="1">
              <a:spLocks noChangeArrowheads="1"/>
            </p:cNvSpPr>
            <p:nvPr/>
          </p:nvSpPr>
          <p:spPr bwMode="auto">
            <a:xfrm>
              <a:off x="1500708" y="3932115"/>
              <a:ext cx="873289" cy="35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dirty="0"/>
                <a:t>quartz</a:t>
              </a:r>
            </a:p>
          </p:txBody>
        </p:sp>
        <p:sp>
          <p:nvSpPr>
            <p:cNvPr id="22574" name="Line 25"/>
            <p:cNvSpPr>
              <a:spLocks noChangeShapeType="1"/>
            </p:cNvSpPr>
            <p:nvPr/>
          </p:nvSpPr>
          <p:spPr bwMode="auto">
            <a:xfrm>
              <a:off x="862807" y="4279903"/>
              <a:ext cx="11259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75" name="Line 19"/>
            <p:cNvSpPr>
              <a:spLocks noChangeShapeType="1"/>
            </p:cNvSpPr>
            <p:nvPr/>
          </p:nvSpPr>
          <p:spPr bwMode="auto">
            <a:xfrm>
              <a:off x="1263975" y="5152810"/>
              <a:ext cx="0" cy="11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44" name="直線矢印コネクタ 43"/>
            <p:cNvCxnSpPr>
              <a:endCxn id="22565" idx="0"/>
            </p:cNvCxnSpPr>
            <p:nvPr/>
          </p:nvCxnSpPr>
          <p:spPr>
            <a:xfrm rot="16200000" flipH="1">
              <a:off x="1504105" y="5737910"/>
              <a:ext cx="1071569" cy="111117"/>
            </a:xfrm>
            <a:prstGeom prst="straightConnector1">
              <a:avLst/>
            </a:prstGeom>
            <a:ln w="38100">
              <a:solidFill>
                <a:srgbClr val="FF33CC">
                  <a:alpha val="75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 rot="5400000">
              <a:off x="1470788" y="5228334"/>
              <a:ext cx="568328" cy="471455"/>
            </a:xfrm>
            <a:prstGeom prst="straightConnector1">
              <a:avLst/>
            </a:prstGeom>
            <a:ln w="38100">
              <a:solidFill>
                <a:srgbClr val="00B050">
                  <a:alpha val="75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rot="16200000" flipH="1">
              <a:off x="1951768" y="5252145"/>
              <a:ext cx="555628" cy="436532"/>
            </a:xfrm>
            <a:prstGeom prst="straightConnector1">
              <a:avLst/>
            </a:prstGeom>
            <a:ln w="38100">
              <a:solidFill>
                <a:srgbClr val="00B0F0">
                  <a:alpha val="75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>
              <a:endCxn id="22565" idx="0"/>
            </p:cNvCxnSpPr>
            <p:nvPr/>
          </p:nvCxnSpPr>
          <p:spPr>
            <a:xfrm rot="5400000">
              <a:off x="1981134" y="5862539"/>
              <a:ext cx="581028" cy="352400"/>
            </a:xfrm>
            <a:prstGeom prst="straightConnector1">
              <a:avLst/>
            </a:prstGeom>
            <a:ln w="38100">
              <a:solidFill>
                <a:srgbClr val="00B0F0">
                  <a:alpha val="75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>
              <a:endCxn id="22565" idx="0"/>
            </p:cNvCxnSpPr>
            <p:nvPr/>
          </p:nvCxnSpPr>
          <p:spPr>
            <a:xfrm rot="16200000" flipH="1">
              <a:off x="1516823" y="5750628"/>
              <a:ext cx="581028" cy="576222"/>
            </a:xfrm>
            <a:prstGeom prst="straightConnector1">
              <a:avLst/>
            </a:prstGeom>
            <a:ln w="38100">
              <a:solidFill>
                <a:srgbClr val="00B050">
                  <a:alpha val="75000"/>
                </a:srgb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81" name="Line 17"/>
            <p:cNvSpPr>
              <a:spLocks noChangeShapeType="1"/>
            </p:cNvSpPr>
            <p:nvPr/>
          </p:nvSpPr>
          <p:spPr bwMode="auto">
            <a:xfrm flipH="1" flipV="1">
              <a:off x="2119683" y="6454667"/>
              <a:ext cx="304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582" name="テキスト ボックス 61"/>
            <p:cNvSpPr txBox="1">
              <a:spLocks noChangeArrowheads="1"/>
            </p:cNvSpPr>
            <p:nvPr/>
          </p:nvSpPr>
          <p:spPr bwMode="auto">
            <a:xfrm>
              <a:off x="1476741" y="5168783"/>
              <a:ext cx="555215" cy="35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00B050"/>
                  </a:solidFill>
                </a:rPr>
                <a:t>3</a:t>
              </a:r>
              <a:r>
                <a:rPr kumimoji="0" lang="en-US" altLang="ja-JP" b="1" baseline="30000">
                  <a:solidFill>
                    <a:srgbClr val="00B050"/>
                  </a:solidFill>
                </a:rPr>
                <a:t>rd</a:t>
              </a:r>
              <a:r>
                <a:rPr kumimoji="0" lang="en-US" altLang="ja-JP" b="1">
                  <a:solidFill>
                    <a:srgbClr val="00B050"/>
                  </a:solidFill>
                </a:rPr>
                <a:t> </a:t>
              </a:r>
              <a:endParaRPr kumimoji="0" lang="ja-JP" altLang="en-US" b="1">
                <a:solidFill>
                  <a:srgbClr val="00B050"/>
                </a:solidFill>
              </a:endParaRPr>
            </a:p>
          </p:txBody>
        </p:sp>
        <p:sp>
          <p:nvSpPr>
            <p:cNvPr id="22583" name="テキスト ボックス 62"/>
            <p:cNvSpPr txBox="1">
              <a:spLocks noChangeArrowheads="1"/>
            </p:cNvSpPr>
            <p:nvPr/>
          </p:nvSpPr>
          <p:spPr bwMode="auto">
            <a:xfrm>
              <a:off x="2389415" y="5513831"/>
              <a:ext cx="502203" cy="35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00DCFF"/>
                  </a:solidFill>
                </a:rPr>
                <a:t>2</a:t>
              </a:r>
              <a:r>
                <a:rPr kumimoji="0" lang="en-US" altLang="ja-JP" b="1" baseline="30000">
                  <a:solidFill>
                    <a:srgbClr val="00DCFF"/>
                  </a:solidFill>
                </a:rPr>
                <a:t>nd</a:t>
              </a:r>
              <a:endParaRPr kumimoji="0" lang="ja-JP" altLang="en-US" b="1">
                <a:solidFill>
                  <a:srgbClr val="00DCFF"/>
                </a:solidFill>
              </a:endParaRPr>
            </a:p>
          </p:txBody>
        </p:sp>
        <p:sp>
          <p:nvSpPr>
            <p:cNvPr id="22584" name="テキスト ボックス 63"/>
            <p:cNvSpPr txBox="1">
              <a:spLocks noChangeArrowheads="1"/>
            </p:cNvSpPr>
            <p:nvPr/>
          </p:nvSpPr>
          <p:spPr bwMode="auto">
            <a:xfrm>
              <a:off x="1655430" y="5597411"/>
              <a:ext cx="549914" cy="355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b="1">
                  <a:solidFill>
                    <a:srgbClr val="FF33CC"/>
                  </a:solidFill>
                </a:rPr>
                <a:t>1</a:t>
              </a:r>
              <a:r>
                <a:rPr kumimoji="0" lang="en-US" altLang="ja-JP" b="1" baseline="30000">
                  <a:solidFill>
                    <a:srgbClr val="FF33CC"/>
                  </a:solidFill>
                </a:rPr>
                <a:t>st</a:t>
              </a:r>
              <a:r>
                <a:rPr kumimoji="0" lang="en-US" altLang="ja-JP" b="1">
                  <a:solidFill>
                    <a:srgbClr val="FF33CC"/>
                  </a:solidFill>
                </a:rPr>
                <a:t> </a:t>
              </a:r>
              <a:endParaRPr kumimoji="0" lang="ja-JP" altLang="en-US" b="1">
                <a:solidFill>
                  <a:srgbClr val="FF33CC"/>
                </a:solidFill>
              </a:endParaRPr>
            </a:p>
          </p:txBody>
        </p:sp>
      </p:grpSp>
      <p:cxnSp>
        <p:nvCxnSpPr>
          <p:cNvPr id="66" name="直線コネクタ 65"/>
          <p:cNvCxnSpPr/>
          <p:nvPr/>
        </p:nvCxnSpPr>
        <p:spPr>
          <a:xfrm rot="5400000" flipH="1" flipV="1">
            <a:off x="7091965" y="2347447"/>
            <a:ext cx="718635" cy="1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54" name="正方形/長方形 66"/>
          <p:cNvSpPr>
            <a:spLocks noChangeArrowheads="1"/>
          </p:cNvSpPr>
          <p:nvPr/>
        </p:nvSpPr>
        <p:spPr bwMode="auto">
          <a:xfrm>
            <a:off x="7099218" y="2743096"/>
            <a:ext cx="629175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dirty="0">
                <a:solidFill>
                  <a:srgbClr val="C00000"/>
                </a:solidFill>
                <a:latin typeface="+mn-ea"/>
                <a:ea typeface="+mn-ea"/>
              </a:rPr>
              <a:t>ch29</a:t>
            </a:r>
            <a:endParaRPr kumimoji="0" lang="ja-JP" altLang="en-US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 rot="5400000" flipH="1" flipV="1">
            <a:off x="7048765" y="2347447"/>
            <a:ext cx="718635" cy="1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556" name="テキスト ボックス 68"/>
          <p:cNvSpPr txBox="1">
            <a:spLocks noChangeArrowheads="1"/>
          </p:cNvSpPr>
          <p:nvPr/>
        </p:nvSpPr>
        <p:spPr bwMode="auto">
          <a:xfrm>
            <a:off x="1720781" y="2812105"/>
            <a:ext cx="1594146" cy="27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1500" dirty="0" smtClean="0">
                <a:latin typeface="+mn-ea"/>
              </a:rPr>
              <a:t>transit time[25ps</a:t>
            </a:r>
            <a:r>
              <a:rPr kumimoji="0" lang="en-US" altLang="ja-JP" sz="1500" dirty="0">
                <a:latin typeface="+mn-ea"/>
              </a:rPr>
              <a:t>]</a:t>
            </a:r>
            <a:endParaRPr lang="ja-JP" altLang="en-US" sz="1500" dirty="0">
              <a:latin typeface="+mn-ea"/>
            </a:endParaRPr>
          </a:p>
        </p:txBody>
      </p:sp>
      <p:sp>
        <p:nvSpPr>
          <p:cNvPr id="22557" name="テキスト ボックス 69"/>
          <p:cNvSpPr txBox="1">
            <a:spLocks noChangeArrowheads="1"/>
          </p:cNvSpPr>
          <p:nvPr/>
        </p:nvSpPr>
        <p:spPr bwMode="auto">
          <a:xfrm rot="-5400000">
            <a:off x="-48464" y="1444412"/>
            <a:ext cx="965872" cy="2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sz="1500" b="1" dirty="0" smtClean="0"/>
              <a:t>[photons]</a:t>
            </a:r>
            <a:endParaRPr lang="ja-JP" altLang="en-US" sz="1500" b="1" dirty="0"/>
          </a:p>
        </p:txBody>
      </p:sp>
      <p:sp>
        <p:nvSpPr>
          <p:cNvPr id="22558" name="テキスト ボックス 70"/>
          <p:cNvSpPr txBox="1">
            <a:spLocks noChangeArrowheads="1"/>
          </p:cNvSpPr>
          <p:nvPr/>
        </p:nvSpPr>
        <p:spPr bwMode="auto">
          <a:xfrm>
            <a:off x="4316234" y="2835819"/>
            <a:ext cx="1594146" cy="27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ja-JP" sz="1500" dirty="0" smtClean="0">
                <a:latin typeface="+mn-ea"/>
              </a:rPr>
              <a:t>transit time[25ps</a:t>
            </a:r>
            <a:r>
              <a:rPr kumimoji="0" lang="en-US" altLang="ja-JP" sz="1500" dirty="0">
                <a:latin typeface="+mn-ea"/>
              </a:rPr>
              <a:t>]</a:t>
            </a:r>
            <a:endParaRPr lang="ja-JP" altLang="en-US" sz="1500" dirty="0">
              <a:latin typeface="+mn-ea"/>
            </a:endParaRPr>
          </a:p>
        </p:txBody>
      </p:sp>
      <p:sp>
        <p:nvSpPr>
          <p:cNvPr id="22559" name="テキスト ボックス 71"/>
          <p:cNvSpPr txBox="1">
            <a:spLocks noChangeArrowheads="1"/>
          </p:cNvSpPr>
          <p:nvPr/>
        </p:nvSpPr>
        <p:spPr bwMode="auto">
          <a:xfrm rot="-5400000">
            <a:off x="2637284" y="1392700"/>
            <a:ext cx="1019677" cy="28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ja-JP" altLang="en-US" sz="1500" b="1" dirty="0"/>
              <a:t>カウント数</a:t>
            </a:r>
          </a:p>
        </p:txBody>
      </p:sp>
      <p:sp>
        <p:nvSpPr>
          <p:cNvPr id="22560" name="テキスト ボックス 72"/>
          <p:cNvSpPr txBox="1">
            <a:spLocks noChangeArrowheads="1"/>
          </p:cNvSpPr>
          <p:nvPr/>
        </p:nvSpPr>
        <p:spPr bwMode="auto">
          <a:xfrm>
            <a:off x="626403" y="865531"/>
            <a:ext cx="585894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b="1" dirty="0" smtClean="0">
                <a:solidFill>
                  <a:schemeClr val="tx1"/>
                </a:solidFill>
                <a:latin typeface="+mn-ea"/>
                <a:ea typeface="+mn-ea"/>
              </a:rPr>
              <a:t>data</a:t>
            </a:r>
            <a:endParaRPr kumimoji="0" lang="ja-JP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2561" name="テキスト ボックス 73"/>
          <p:cNvSpPr txBox="1">
            <a:spLocks noChangeArrowheads="1"/>
          </p:cNvSpPr>
          <p:nvPr/>
        </p:nvSpPr>
        <p:spPr bwMode="auto">
          <a:xfrm>
            <a:off x="3250083" y="865531"/>
            <a:ext cx="1138930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7" tIns="41464" rIns="82927" bIns="41464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</a:pPr>
            <a:r>
              <a:rPr kumimoji="0" lang="en-US" altLang="ja-JP" b="1" dirty="0" smtClean="0">
                <a:solidFill>
                  <a:schemeClr val="tx1"/>
                </a:solidFill>
                <a:latin typeface="+mn-ea"/>
                <a:ea typeface="+mn-ea"/>
              </a:rPr>
              <a:t>simulation</a:t>
            </a:r>
            <a:endParaRPr kumimoji="0" lang="ja-JP" altLang="en-US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55" name="オブジェクト 54"/>
          <p:cNvGraphicFramePr>
            <a:graphicFrameLocks noChangeAspect="1"/>
          </p:cNvGraphicFramePr>
          <p:nvPr/>
        </p:nvGraphicFramePr>
        <p:xfrm>
          <a:off x="4960805" y="4271496"/>
          <a:ext cx="3435840" cy="599103"/>
        </p:xfrm>
        <a:graphic>
          <a:graphicData uri="http://schemas.openxmlformats.org/presentationml/2006/ole">
            <p:oleObj spid="_x0000_s5122" name="数式" r:id="rId6" imgW="1676160" imgH="291960" progId="Equation.3">
              <p:embed/>
            </p:oleObj>
          </a:graphicData>
        </a:graphic>
      </p:graphicFrame>
      <p:sp>
        <p:nvSpPr>
          <p:cNvPr id="53" name="日付プレースホルダ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6" name="フッター プレースホルダ 5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1143360" y="216023"/>
            <a:ext cx="7835040" cy="532856"/>
          </a:xfrm>
        </p:spPr>
        <p:txBody>
          <a:bodyPr/>
          <a:lstStyle/>
          <a:p>
            <a:r>
              <a:rPr lang="en-US" altLang="ja-JP" dirty="0" smtClean="0"/>
              <a:t>Chromatic Dispersion</a:t>
            </a:r>
            <a:endParaRPr lang="ja-JP" altLang="en-US" dirty="0" smtClean="0"/>
          </a:p>
        </p:txBody>
      </p:sp>
      <p:sp>
        <p:nvSpPr>
          <p:cNvPr id="12291" name="コンテンツ プレースホルダ 5"/>
          <p:cNvSpPr>
            <a:spLocks noGrp="1"/>
          </p:cNvSpPr>
          <p:nvPr>
            <p:ph idx="1"/>
          </p:nvPr>
        </p:nvSpPr>
        <p:spPr>
          <a:xfrm>
            <a:off x="381600" y="836729"/>
            <a:ext cx="8380800" cy="648068"/>
          </a:xfrm>
        </p:spPr>
        <p:txBody>
          <a:bodyPr/>
          <a:lstStyle/>
          <a:p>
            <a:r>
              <a:rPr lang="en-US" altLang="ja-JP" smtClean="0"/>
              <a:t>Chromatic dispersion</a:t>
            </a:r>
            <a:endParaRPr lang="ja-JP" altLang="en-US" smtClean="0"/>
          </a:p>
        </p:txBody>
      </p:sp>
      <p:sp>
        <p:nvSpPr>
          <p:cNvPr id="12292" name="日付プレースホルダ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altLang="ja-JP"/>
              <a:t>Sep 12, 2009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5196D4-97FF-4327-8570-A72627D9E2A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LEPS2 kick off meeting</a:t>
            </a:r>
            <a:endParaRPr lang="en-US"/>
          </a:p>
        </p:txBody>
      </p:sp>
      <p:grpSp>
        <p:nvGrpSpPr>
          <p:cNvPr id="2" name="グループ化 24"/>
          <p:cNvGrpSpPr>
            <a:grpSpLocks/>
          </p:cNvGrpSpPr>
          <p:nvPr/>
        </p:nvGrpSpPr>
        <p:grpSpPr bwMode="auto">
          <a:xfrm>
            <a:off x="4699426" y="1531844"/>
            <a:ext cx="4350974" cy="3017270"/>
            <a:chOff x="315341" y="1474703"/>
            <a:chExt cx="4796409" cy="3325600"/>
          </a:xfrm>
        </p:grpSpPr>
        <p:pic>
          <p:nvPicPr>
            <p:cNvPr id="12308" name="図 7" descr="tmptmp_gv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170" y="1493821"/>
              <a:ext cx="4640580" cy="3147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9"/>
            <p:cNvGrpSpPr>
              <a:grpSpLocks/>
            </p:cNvGrpSpPr>
            <p:nvPr/>
          </p:nvGrpSpPr>
          <p:grpSpPr bwMode="auto">
            <a:xfrm>
              <a:off x="948884" y="1832518"/>
              <a:ext cx="1857388" cy="2448000"/>
              <a:chOff x="631114" y="981000"/>
              <a:chExt cx="1857388" cy="2448000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646047" y="980859"/>
                <a:ext cx="1800136" cy="2447645"/>
              </a:xfrm>
              <a:prstGeom prst="rect">
                <a:avLst/>
              </a:prstGeom>
              <a:solidFill>
                <a:srgbClr val="0070C0">
                  <a:alpha val="12000"/>
                </a:srgbClr>
              </a:solidFill>
              <a:ln>
                <a:solidFill>
                  <a:srgbClr val="0070C0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631761" y="1499912"/>
                <a:ext cx="1857283" cy="1588"/>
              </a:xfrm>
              <a:prstGeom prst="line">
                <a:avLst/>
              </a:prstGeom>
              <a:ln w="444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655572" y="3142787"/>
                <a:ext cx="1785850" cy="1587"/>
              </a:xfrm>
              <a:prstGeom prst="line">
                <a:avLst/>
              </a:prstGeom>
              <a:ln w="444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上下矢印 13"/>
              <p:cNvSpPr/>
              <p:nvPr/>
            </p:nvSpPr>
            <p:spPr>
              <a:xfrm>
                <a:off x="1285779" y="1534833"/>
                <a:ext cx="500037" cy="1571445"/>
              </a:xfrm>
              <a:prstGeom prst="upDownArrow">
                <a:avLst/>
              </a:prstGeom>
              <a:solidFill>
                <a:srgbClr val="FF33CC">
                  <a:alpha val="30000"/>
                </a:srgbClr>
              </a:solidFill>
              <a:ln>
                <a:solidFill>
                  <a:srgbClr val="FF33CC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2310" name="テキスト ボックス 14"/>
            <p:cNvSpPr txBox="1">
              <a:spLocks noChangeArrowheads="1"/>
            </p:cNvSpPr>
            <p:nvPr/>
          </p:nvSpPr>
          <p:spPr bwMode="auto">
            <a:xfrm rot="16200000">
              <a:off x="-1001012" y="2791056"/>
              <a:ext cx="2959764" cy="3270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kumimoji="0" lang="en-US" altLang="ja-JP" sz="1600" dirty="0"/>
                <a:t>group velocity of light </a:t>
              </a:r>
              <a:r>
                <a:rPr lang="en-US" altLang="ja-JP" sz="1600" dirty="0"/>
                <a:t>[m/ns]</a:t>
              </a:r>
              <a:endParaRPr lang="ja-JP" altLang="en-US" sz="16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800465" y="4445103"/>
              <a:ext cx="1960081" cy="3552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kumimoji="0" lang="en-US" altLang="ja-JP" b="1" dirty="0">
                  <a:latin typeface="+mn-ea"/>
                </a:rPr>
                <a:t>wavelength [nm]</a:t>
              </a:r>
              <a:endParaRPr lang="ja-JP" altLang="en-US" b="1" dirty="0">
                <a:latin typeface="+mn-ea"/>
              </a:endParaRPr>
            </a:p>
          </p:txBody>
        </p:sp>
        <p:sp>
          <p:nvSpPr>
            <p:cNvPr id="18" name="左右矢印 17"/>
            <p:cNvSpPr/>
            <p:nvPr/>
          </p:nvSpPr>
          <p:spPr>
            <a:xfrm>
              <a:off x="960642" y="2922865"/>
              <a:ext cx="1785850" cy="485719"/>
            </a:xfrm>
            <a:prstGeom prst="leftRightArrow">
              <a:avLst/>
            </a:prstGeom>
            <a:solidFill>
              <a:schemeClr val="accent1">
                <a:lumMod val="50000"/>
                <a:alpha val="54000"/>
              </a:schemeClr>
            </a:solidFill>
            <a:ln>
              <a:solidFill>
                <a:schemeClr val="accent1">
                  <a:shade val="50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ja-JP" altLang="en-US"/>
            </a:p>
          </p:txBody>
        </p:sp>
      </p:grpSp>
      <p:grpSp>
        <p:nvGrpSpPr>
          <p:cNvPr id="6" name="グループ化 27"/>
          <p:cNvGrpSpPr>
            <a:grpSpLocks/>
          </p:cNvGrpSpPr>
          <p:nvPr/>
        </p:nvGrpSpPr>
        <p:grpSpPr bwMode="auto">
          <a:xfrm>
            <a:off x="368067" y="1355183"/>
            <a:ext cx="4268733" cy="3182408"/>
            <a:chOff x="405294" y="1636697"/>
            <a:chExt cx="4706456" cy="3508040"/>
          </a:xfrm>
        </p:grpSpPr>
        <p:grpSp>
          <p:nvGrpSpPr>
            <p:cNvPr id="7" name="グループ化 25"/>
            <p:cNvGrpSpPr>
              <a:grpSpLocks/>
            </p:cNvGrpSpPr>
            <p:nvPr/>
          </p:nvGrpSpPr>
          <p:grpSpPr bwMode="auto">
            <a:xfrm>
              <a:off x="405294" y="1821066"/>
              <a:ext cx="4706456" cy="3323671"/>
              <a:chOff x="405294" y="1463876"/>
              <a:chExt cx="4706456" cy="3323671"/>
            </a:xfrm>
          </p:grpSpPr>
          <p:pic>
            <p:nvPicPr>
              <p:cNvPr id="12303" name="図 18" descr="tmptmp_ndet.gi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170" y="1493821"/>
                <a:ext cx="4640580" cy="3147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正方形/長方形 19"/>
              <p:cNvSpPr/>
              <p:nvPr/>
            </p:nvSpPr>
            <p:spPr>
              <a:xfrm>
                <a:off x="961607" y="1838311"/>
                <a:ext cx="1800406" cy="2449530"/>
              </a:xfrm>
              <a:prstGeom prst="rect">
                <a:avLst/>
              </a:prstGeom>
              <a:solidFill>
                <a:srgbClr val="0070C0">
                  <a:alpha val="11000"/>
                </a:srgbClr>
              </a:solidFill>
              <a:ln>
                <a:solidFill>
                  <a:srgbClr val="0070C0">
                    <a:alpha val="1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682630" y="4432304"/>
                <a:ext cx="2000452" cy="3552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kumimoji="0" lang="en-US" altLang="ja-JP" b="1" dirty="0">
                    <a:latin typeface="+mn-ea"/>
                  </a:rPr>
                  <a:t>wavelength [nm]</a:t>
                </a:r>
                <a:endParaRPr lang="ja-JP" altLang="en-US" b="1" dirty="0">
                  <a:latin typeface="+mn-ea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 rot="16200000">
                <a:off x="-1038473" y="2907643"/>
                <a:ext cx="3242847" cy="35531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n-US" altLang="ja-JP" b="1" dirty="0">
                    <a:latin typeface="+mn-ea"/>
                  </a:rPr>
                  <a:t>number of detected photons</a:t>
                </a:r>
                <a:endParaRPr lang="ja-JP" altLang="en-US" b="1" dirty="0">
                  <a:latin typeface="+mn-ea"/>
                </a:endParaRPr>
              </a:p>
            </p:txBody>
          </p:sp>
          <p:sp>
            <p:nvSpPr>
              <p:cNvPr id="24" name="左右矢印 23"/>
              <p:cNvSpPr/>
              <p:nvPr/>
            </p:nvSpPr>
            <p:spPr>
              <a:xfrm>
                <a:off x="967957" y="2922581"/>
                <a:ext cx="1786118" cy="485779"/>
              </a:xfrm>
              <a:prstGeom prst="leftRightArrow">
                <a:avLst/>
              </a:prstGeom>
              <a:solidFill>
                <a:schemeClr val="accent1">
                  <a:lumMod val="50000"/>
                  <a:alpha val="63000"/>
                </a:schemeClr>
              </a:solidFill>
              <a:ln>
                <a:solidFill>
                  <a:schemeClr val="accent1">
                    <a:shade val="50000"/>
                    <a:alpha val="3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hangingPunct="0">
                  <a:lnSpc>
                    <a:spcPct val="83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ja-JP" altLang="en-US"/>
              </a:p>
            </p:txBody>
          </p:sp>
        </p:grpSp>
        <p:sp>
          <p:nvSpPr>
            <p:cNvPr id="12302" name="テキスト ボックス 26"/>
            <p:cNvSpPr txBox="1">
              <a:spLocks noChangeArrowheads="1"/>
            </p:cNvSpPr>
            <p:nvPr/>
          </p:nvSpPr>
          <p:spPr bwMode="auto">
            <a:xfrm>
              <a:off x="1066893" y="1636697"/>
              <a:ext cx="3467948" cy="608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ja-JP" dirty="0"/>
                <a:t>Typical wavelength distribution</a:t>
              </a:r>
            </a:p>
            <a:p>
              <a:pPr algn="ctr"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ja-JP" dirty="0"/>
                <a:t>of detected photons</a:t>
              </a:r>
              <a:endParaRPr lang="ja-JP" altLang="en-US" dirty="0"/>
            </a:p>
          </p:txBody>
        </p:sp>
      </p:grpSp>
      <p:sp>
        <p:nvSpPr>
          <p:cNvPr id="12297" name="テキスト ボックス 28"/>
          <p:cNvSpPr txBox="1">
            <a:spLocks noChangeArrowheads="1"/>
          </p:cNvSpPr>
          <p:nvPr/>
        </p:nvSpPr>
        <p:spPr bwMode="auto">
          <a:xfrm>
            <a:off x="5362992" y="1355183"/>
            <a:ext cx="3128256" cy="54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dirty="0"/>
              <a:t>Typical wavelength distribution</a:t>
            </a:r>
          </a:p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dirty="0"/>
              <a:t>of group velocity of light</a:t>
            </a:r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>
          <a:xfrm rot="10800000" flipV="1">
            <a:off x="4507200" y="3364193"/>
            <a:ext cx="1555200" cy="136094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テキスト ボックス 31"/>
          <p:cNvSpPr txBox="1">
            <a:spLocks noChangeArrowheads="1"/>
          </p:cNvSpPr>
          <p:nvPr/>
        </p:nvSpPr>
        <p:spPr bwMode="auto">
          <a:xfrm>
            <a:off x="3211200" y="4789944"/>
            <a:ext cx="2041421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rgbClr val="FF0000"/>
                </a:solidFill>
              </a:rPr>
              <a:t>Restricts TOP TTS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2300" name="テキスト ボックス 32"/>
          <p:cNvSpPr txBox="1">
            <a:spLocks noChangeArrowheads="1"/>
          </p:cNvSpPr>
          <p:nvPr/>
        </p:nvSpPr>
        <p:spPr bwMode="auto">
          <a:xfrm>
            <a:off x="684001" y="5308398"/>
            <a:ext cx="5994426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This is because refraction index has wavelength dependence</a:t>
            </a: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>
          <a:xfrm>
            <a:off x="1143360" y="216023"/>
            <a:ext cx="7835040" cy="532856"/>
          </a:xfrm>
        </p:spPr>
        <p:txBody>
          <a:bodyPr/>
          <a:lstStyle/>
          <a:p>
            <a:r>
              <a:rPr lang="en-US" altLang="ja-JP" dirty="0" smtClean="0"/>
              <a:t>Suppression of Chromatic Dispersion</a:t>
            </a:r>
            <a:endParaRPr lang="ja-JP" altLang="en-US" dirty="0" smtClean="0"/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00" y="901534"/>
            <a:ext cx="8382240" cy="558779"/>
          </a:xfrm>
        </p:spPr>
        <p:txBody>
          <a:bodyPr/>
          <a:lstStyle/>
          <a:p>
            <a:r>
              <a:rPr lang="en-US" altLang="ja-JP" smtClean="0"/>
              <a:t>Wavelength cut</a:t>
            </a:r>
            <a:endParaRPr lang="ja-JP" altLang="en-US" smtClean="0"/>
          </a:p>
        </p:txBody>
      </p:sp>
      <p:sp>
        <p:nvSpPr>
          <p:cNvPr id="1331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altLang="ja-JP"/>
              <a:t>Sep 12, 2009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12FD7F-C92F-42F8-ABE3-CDB9C2D65C1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LEPS2 kick off meeting</a:t>
            </a:r>
            <a:endParaRPr 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01" y="1677777"/>
            <a:ext cx="3918240" cy="44083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656000" y="2197671"/>
            <a:ext cx="1961280" cy="6423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Group velocity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of light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1526400" y="3493807"/>
            <a:ext cx="2462400" cy="58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Number of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Cherenkov photons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461601" y="5113978"/>
            <a:ext cx="2547360" cy="648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  <a:tab pos="1969949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Transmittance of</a:t>
            </a:r>
          </a:p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  <a:tab pos="1313299" algn="l"/>
                <a:tab pos="1969949" algn="l"/>
              </a:tabLst>
            </a:pPr>
            <a:r>
              <a:rPr kumimoji="0" lang="en-US" altLang="ja-JP" dirty="0">
                <a:solidFill>
                  <a:srgbClr val="000000"/>
                </a:solidFill>
              </a:rPr>
              <a:t>wavelength cut filter</a:t>
            </a:r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1421281" y="1741144"/>
            <a:ext cx="1440" cy="4248446"/>
          </a:xfrm>
          <a:prstGeom prst="line">
            <a:avLst/>
          </a:prstGeom>
          <a:noFill/>
          <a:ln w="9525">
            <a:solidFill>
              <a:srgbClr val="FF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1124641" y="1453113"/>
            <a:ext cx="1015200" cy="2894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tabLst>
                <a:tab pos="656650" algn="l"/>
              </a:tabLst>
            </a:pPr>
            <a:r>
              <a:rPr kumimoji="0" lang="en-US" altLang="ja-JP" dirty="0">
                <a:solidFill>
                  <a:srgbClr val="FF0000"/>
                </a:solidFill>
              </a:rPr>
              <a:t>350nm</a:t>
            </a:r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>
            <a:off x="784801" y="2079578"/>
            <a:ext cx="2939040" cy="1441"/>
          </a:xfrm>
          <a:prstGeom prst="line">
            <a:avLst/>
          </a:prstGeom>
          <a:noFill/>
          <a:ln w="9525">
            <a:solidFill>
              <a:srgbClr val="FF3366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ja-JP" altLang="en-US"/>
          </a:p>
        </p:txBody>
      </p:sp>
      <p:grpSp>
        <p:nvGrpSpPr>
          <p:cNvPr id="2" name="グループ化 15"/>
          <p:cNvGrpSpPr>
            <a:grpSpLocks/>
          </p:cNvGrpSpPr>
          <p:nvPr/>
        </p:nvGrpSpPr>
        <p:grpSpPr bwMode="auto">
          <a:xfrm>
            <a:off x="4312800" y="1198206"/>
            <a:ext cx="4734720" cy="3591737"/>
            <a:chOff x="4754560" y="1851011"/>
            <a:chExt cx="5219700" cy="3959225"/>
          </a:xfrm>
        </p:grpSpPr>
        <p:pic>
          <p:nvPicPr>
            <p:cNvPr id="1333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4560" y="1851011"/>
              <a:ext cx="5219700" cy="3959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37" name="テキスト ボックス 14"/>
            <p:cNvSpPr txBox="1">
              <a:spLocks noChangeArrowheads="1"/>
            </p:cNvSpPr>
            <p:nvPr/>
          </p:nvSpPr>
          <p:spPr bwMode="auto">
            <a:xfrm>
              <a:off x="4754560" y="1922449"/>
              <a:ext cx="5143537" cy="60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ja-JP" dirty="0">
                  <a:solidFill>
                    <a:schemeClr val="tx1"/>
                  </a:solidFill>
                  <a:latin typeface="+mn-ea"/>
                  <a:ea typeface="+mn-ea"/>
                </a:rPr>
                <a:t>Suppression of chromatic dispersion</a:t>
              </a:r>
            </a:p>
            <a:p>
              <a:pPr hangingPunct="0">
                <a:lnSpc>
                  <a:spcPct val="8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ja-JP" dirty="0">
                  <a:solidFill>
                    <a:schemeClr val="tx1"/>
                  </a:solidFill>
                  <a:latin typeface="+mn-ea"/>
                  <a:ea typeface="+mn-ea"/>
                </a:rPr>
                <a:t>with 350nm wavelength cut filter</a:t>
              </a:r>
              <a:endParaRPr lang="ja-JP" altLang="en-US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3327" name="テキスト ボックス 16"/>
          <p:cNvSpPr txBox="1">
            <a:spLocks noChangeArrowheads="1"/>
          </p:cNvSpPr>
          <p:nvPr/>
        </p:nvSpPr>
        <p:spPr bwMode="auto">
          <a:xfrm>
            <a:off x="4636800" y="4919557"/>
            <a:ext cx="3227643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wavelength cut </a:t>
            </a:r>
            <a:r>
              <a:rPr lang="ja-JP" altLang="en-US">
                <a:solidFill>
                  <a:schemeClr val="tx1"/>
                </a:solidFill>
              </a:rPr>
              <a:t>⇒ </a:t>
            </a:r>
            <a:r>
              <a:rPr lang="en-US" altLang="ja-JP">
                <a:solidFill>
                  <a:schemeClr val="tx1"/>
                </a:solidFill>
              </a:rPr>
              <a:t>TTS improve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328" name="テキスト ボックス 17"/>
          <p:cNvSpPr txBox="1">
            <a:spLocks noChangeArrowheads="1"/>
          </p:cNvSpPr>
          <p:nvPr/>
        </p:nvSpPr>
        <p:spPr bwMode="auto">
          <a:xfrm rot="5400000">
            <a:off x="5331149" y="5245162"/>
            <a:ext cx="398342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ja-JP" altLang="en-US">
                <a:solidFill>
                  <a:schemeClr val="tx1"/>
                </a:solidFill>
              </a:rPr>
              <a:t>⇒</a:t>
            </a:r>
          </a:p>
        </p:txBody>
      </p:sp>
      <p:sp>
        <p:nvSpPr>
          <p:cNvPr id="13329" name="テキスト ボックス 18"/>
          <p:cNvSpPr txBox="1">
            <a:spLocks noChangeArrowheads="1"/>
          </p:cNvSpPr>
          <p:nvPr/>
        </p:nvSpPr>
        <p:spPr bwMode="auto">
          <a:xfrm>
            <a:off x="4960801" y="5567625"/>
            <a:ext cx="1465942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i="1">
                <a:solidFill>
                  <a:schemeClr val="tx1"/>
                </a:solidFill>
              </a:rPr>
              <a:t>N</a:t>
            </a:r>
            <a:r>
              <a:rPr lang="en-US" altLang="ja-JP" baseline="-25000">
                <a:solidFill>
                  <a:schemeClr val="tx1"/>
                </a:solidFill>
              </a:rPr>
              <a:t>det</a:t>
            </a:r>
            <a:r>
              <a:rPr lang="en-US" altLang="ja-JP">
                <a:solidFill>
                  <a:schemeClr val="tx1"/>
                </a:solidFill>
              </a:rPr>
              <a:t> decrease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" name="左右矢印 19"/>
          <p:cNvSpPr/>
          <p:nvPr/>
        </p:nvSpPr>
        <p:spPr>
          <a:xfrm rot="19735851">
            <a:off x="6392633" y="5323896"/>
            <a:ext cx="583200" cy="259227"/>
          </a:xfrm>
          <a:prstGeom prst="left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ja-JP" altLang="en-US" dirty="0"/>
          </a:p>
        </p:txBody>
      </p:sp>
      <p:sp>
        <p:nvSpPr>
          <p:cNvPr id="13331" name="テキスト ボックス 20"/>
          <p:cNvSpPr txBox="1">
            <a:spLocks noChangeArrowheads="1"/>
          </p:cNvSpPr>
          <p:nvPr/>
        </p:nvSpPr>
        <p:spPr bwMode="auto">
          <a:xfrm>
            <a:off x="6699773" y="5446652"/>
            <a:ext cx="1015499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 dirty="0"/>
              <a:t>fine tune</a:t>
            </a:r>
            <a:endParaRPr lang="ja-JP" altLang="en-US" dirty="0"/>
          </a:p>
        </p:txBody>
      </p:sp>
      <p:sp>
        <p:nvSpPr>
          <p:cNvPr id="13332" name="テキスト ボックス 21"/>
          <p:cNvSpPr txBox="1">
            <a:spLocks noChangeArrowheads="1"/>
          </p:cNvSpPr>
          <p:nvPr/>
        </p:nvSpPr>
        <p:spPr bwMode="auto">
          <a:xfrm>
            <a:off x="7164001" y="3040160"/>
            <a:ext cx="1034735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σ</a:t>
            </a:r>
            <a:r>
              <a:rPr lang="en-US" altLang="ja-JP" baseline="-25000">
                <a:solidFill>
                  <a:schemeClr val="tx1"/>
                </a:solidFill>
              </a:rPr>
              <a:t>chromatic</a:t>
            </a:r>
            <a:endParaRPr lang="ja-JP" altLang="en-US" baseline="-25000">
              <a:solidFill>
                <a:schemeClr val="tx1"/>
              </a:solidFill>
            </a:endParaRPr>
          </a:p>
        </p:txBody>
      </p:sp>
      <p:sp>
        <p:nvSpPr>
          <p:cNvPr id="13333" name="テキスト ボックス 22"/>
          <p:cNvSpPr txBox="1">
            <a:spLocks noChangeArrowheads="1"/>
          </p:cNvSpPr>
          <p:nvPr/>
        </p:nvSpPr>
        <p:spPr bwMode="auto">
          <a:xfrm>
            <a:off x="7358400" y="3429001"/>
            <a:ext cx="398342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50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334" name="テキスト ボックス 23"/>
          <p:cNvSpPr txBox="1">
            <a:spLocks noChangeArrowheads="1"/>
          </p:cNvSpPr>
          <p:nvPr/>
        </p:nvSpPr>
        <p:spPr bwMode="auto">
          <a:xfrm>
            <a:off x="8111521" y="3433321"/>
            <a:ext cx="617954" cy="3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ja-JP">
                <a:solidFill>
                  <a:schemeClr val="tx1"/>
                </a:solidFill>
              </a:rPr>
              <a:t>25ps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7835041" y="3493807"/>
            <a:ext cx="324000" cy="194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381603" y="990827"/>
            <a:ext cx="3904648" cy="866538"/>
          </a:xfrm>
        </p:spPr>
        <p:txBody>
          <a:bodyPr/>
          <a:lstStyle/>
          <a:p>
            <a:r>
              <a:rPr kumimoji="1" lang="en-US" altLang="ja-JP" dirty="0" smtClean="0"/>
              <a:t>BLAB3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読み出し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5" y="1071547"/>
            <a:ext cx="4271961" cy="281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5" y="3929066"/>
            <a:ext cx="4878721" cy="24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7000895" y="5715016"/>
            <a:ext cx="1965603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From Hawaii group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357301"/>
            <a:ext cx="2143140" cy="137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3000366" y="1357301"/>
            <a:ext cx="92869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857488" y="2500306"/>
            <a:ext cx="2857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7" name="Picture 5" descr="E:\DCIM\100NCD80\DSC_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2214557"/>
            <a:ext cx="2428892" cy="1625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読み出し</a:t>
            </a:r>
            <a:endParaRPr lang="en-US" altLang="ja-JP" dirty="0"/>
          </a:p>
        </p:txBody>
      </p:sp>
      <p:sp>
        <p:nvSpPr>
          <p:cNvPr id="2232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600" y="1357298"/>
            <a:ext cx="8380800" cy="4767667"/>
          </a:xfrm>
        </p:spPr>
        <p:txBody>
          <a:bodyPr/>
          <a:lstStyle/>
          <a:p>
            <a:r>
              <a:rPr lang="en-US" altLang="ja-JP" sz="2000" dirty="0"/>
              <a:t>HV divider + AMP + Discriminator</a:t>
            </a:r>
          </a:p>
          <a:p>
            <a:r>
              <a:rPr lang="en-US" altLang="ja-JP" sz="2000" dirty="0"/>
              <a:t>Small size (</a:t>
            </a:r>
            <a:r>
              <a:rPr lang="en-US" altLang="ja-JP" sz="2000" dirty="0">
                <a:sym typeface="Wingdings" pitchFamily="2" charset="2"/>
              </a:rPr>
              <a:t>28mm</a:t>
            </a:r>
            <a:r>
              <a:rPr lang="en-US" altLang="ja-JP" sz="2000" baseline="30000" dirty="0">
                <a:sym typeface="Wingdings" pitchFamily="2" charset="2"/>
              </a:rPr>
              <a:t>W</a:t>
            </a:r>
            <a:r>
              <a:rPr lang="en-US" altLang="ja-JP" sz="2000" dirty="0">
                <a:sym typeface="Wingdings" pitchFamily="2" charset="2"/>
              </a:rPr>
              <a:t>)</a:t>
            </a:r>
          </a:p>
          <a:p>
            <a:r>
              <a:rPr lang="en-US" altLang="ja-JP" sz="2000" dirty="0">
                <a:sym typeface="Wingdings" pitchFamily="2" charset="2"/>
              </a:rPr>
              <a:t>Prototype</a:t>
            </a:r>
          </a:p>
          <a:p>
            <a:pPr lvl="1"/>
            <a:r>
              <a:rPr lang="en-US" altLang="ja-JP" sz="2000" dirty="0">
                <a:sym typeface="Wingdings" pitchFamily="2" charset="2"/>
              </a:rPr>
              <a:t>Fast AMP (MMIC, 1GHz, x20) </a:t>
            </a:r>
          </a:p>
          <a:p>
            <a:pPr lvl="1"/>
            <a:r>
              <a:rPr lang="en-US" altLang="ja-JP" sz="2000" dirty="0">
                <a:sym typeface="Wingdings" pitchFamily="2" charset="2"/>
              </a:rPr>
              <a:t>Fast comparator </a:t>
            </a:r>
            <a:r>
              <a:rPr lang="en-US" altLang="ja-JP" sz="1600" dirty="0">
                <a:sym typeface="Wingdings" pitchFamily="2" charset="2"/>
              </a:rPr>
              <a:t>(180ps propagation)</a:t>
            </a:r>
            <a:r>
              <a:rPr lang="en-US" altLang="ja-JP" sz="2000" dirty="0">
                <a:sym typeface="Wingdings" pitchFamily="2" charset="2"/>
              </a:rPr>
              <a:t> </a:t>
            </a:r>
          </a:p>
          <a:p>
            <a:pPr lvl="1"/>
            <a:r>
              <a:rPr lang="en-US" altLang="ja-JP" sz="2000" dirty="0">
                <a:sym typeface="Wingdings" pitchFamily="2" charset="2"/>
              </a:rPr>
              <a:t>CFD with pattern delay</a:t>
            </a:r>
          </a:p>
          <a:p>
            <a:r>
              <a:rPr lang="en-US" altLang="ja-JP" sz="2000" dirty="0">
                <a:sym typeface="Wingdings" pitchFamily="2" charset="2"/>
              </a:rPr>
              <a:t>Performance</a:t>
            </a:r>
          </a:p>
          <a:p>
            <a:pPr lvl="1"/>
            <a:r>
              <a:rPr lang="en-US" altLang="ja-JP" sz="2000" dirty="0">
                <a:solidFill>
                  <a:srgbClr val="FF0000"/>
                </a:solidFill>
                <a:sym typeface="Wingdings" pitchFamily="2" charset="2"/>
              </a:rPr>
              <a:t>Test pulse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  <a:sym typeface="Wingdings" pitchFamily="2" charset="2"/>
              </a:rPr>
              <a:t>~5ps resolution</a:t>
            </a:r>
          </a:p>
          <a:p>
            <a:pPr lvl="1"/>
            <a:r>
              <a:rPr lang="en-US" altLang="ja-JP" sz="2000" dirty="0">
                <a:solidFill>
                  <a:srgbClr val="FF0000"/>
                </a:solidFill>
                <a:sym typeface="Wingdings" pitchFamily="2" charset="2"/>
              </a:rPr>
              <a:t>MCP-PMT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s</a:t>
            </a:r>
            <a:r>
              <a:rPr lang="en-US" altLang="ja-JP" sz="1800" dirty="0">
                <a:solidFill>
                  <a:srgbClr val="FF0000"/>
                </a:solidFill>
                <a:sym typeface="Wingdings" pitchFamily="2" charset="2"/>
              </a:rPr>
              <a:t>&lt;40ps</a:t>
            </a:r>
          </a:p>
          <a:p>
            <a:pPr lvl="2"/>
            <a:r>
              <a:rPr lang="en-US" altLang="ja-JP" sz="1800" dirty="0">
                <a:solidFill>
                  <a:srgbClr val="FF0000"/>
                </a:solidFill>
                <a:sym typeface="Wingdings" pitchFamily="2" charset="2"/>
              </a:rPr>
              <a:t>Working well</a:t>
            </a:r>
          </a:p>
        </p:txBody>
      </p:sp>
      <p:grpSp>
        <p:nvGrpSpPr>
          <p:cNvPr id="2" name="Group 1034"/>
          <p:cNvGrpSpPr>
            <a:grpSpLocks/>
          </p:cNvGrpSpPr>
          <p:nvPr/>
        </p:nvGrpSpPr>
        <p:grpSpPr bwMode="auto">
          <a:xfrm>
            <a:off x="3673475" y="4510091"/>
            <a:ext cx="5359400" cy="1803400"/>
            <a:chOff x="9" y="2295"/>
            <a:chExt cx="3376" cy="1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" y="2306"/>
              <a:ext cx="2706" cy="11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角丸四角形 18"/>
            <p:cNvSpPr/>
            <p:nvPr/>
          </p:nvSpPr>
          <p:spPr>
            <a:xfrm>
              <a:off x="1485" y="2573"/>
              <a:ext cx="180" cy="40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23245" name="テキスト ボックス 19"/>
            <p:cNvSpPr txBox="1">
              <a:spLocks noChangeArrowheads="1"/>
            </p:cNvSpPr>
            <p:nvPr/>
          </p:nvSpPr>
          <p:spPr bwMode="auto">
            <a:xfrm>
              <a:off x="1755" y="2303"/>
              <a:ext cx="80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Calibri" pitchFamily="34" charset="0"/>
                </a:rPr>
                <a:t>comparator</a:t>
              </a:r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rot="5400000">
              <a:off x="1575" y="2438"/>
              <a:ext cx="135" cy="1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1710" y="2438"/>
              <a:ext cx="9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248" name="テキスト ボックス 32"/>
            <p:cNvSpPr txBox="1">
              <a:spLocks noChangeArrowheads="1"/>
            </p:cNvSpPr>
            <p:nvPr/>
          </p:nvSpPr>
          <p:spPr bwMode="auto">
            <a:xfrm>
              <a:off x="521" y="2295"/>
              <a:ext cx="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Calibri" pitchFamily="34" charset="0"/>
                </a:rPr>
                <a:t>amp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855" y="2438"/>
              <a:ext cx="225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rot="16200000" flipH="1">
              <a:off x="1058" y="2460"/>
              <a:ext cx="135" cy="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角丸四角形 45"/>
            <p:cNvSpPr/>
            <p:nvPr/>
          </p:nvSpPr>
          <p:spPr>
            <a:xfrm>
              <a:off x="1080" y="2573"/>
              <a:ext cx="315" cy="1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23252" name="テキスト ボックス 24"/>
            <p:cNvSpPr txBox="1">
              <a:spLocks noChangeArrowheads="1"/>
            </p:cNvSpPr>
            <p:nvPr/>
          </p:nvSpPr>
          <p:spPr bwMode="auto">
            <a:xfrm>
              <a:off x="9" y="2994"/>
              <a:ext cx="8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sz="1200" dirty="0">
                  <a:solidFill>
                    <a:srgbClr val="FF0000"/>
                  </a:solidFill>
                  <a:latin typeface="Calibri" pitchFamily="34" charset="0"/>
                </a:rPr>
                <a:t>input</a:t>
              </a:r>
            </a:p>
            <a:p>
              <a:pPr>
                <a:spcBef>
                  <a:spcPct val="0"/>
                </a:spcBef>
              </a:pPr>
              <a:r>
                <a:rPr lang="en-US" altLang="ja-JP" sz="1200" dirty="0">
                  <a:solidFill>
                    <a:srgbClr val="FF0000"/>
                  </a:solidFill>
                  <a:latin typeface="Calibri" pitchFamily="34" charset="0"/>
                </a:rPr>
                <a:t>low voltage supply</a:t>
              </a: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2700" y="2655"/>
              <a:ext cx="180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2700" y="2970"/>
              <a:ext cx="180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255" name="テキスト ボックス 31"/>
            <p:cNvSpPr txBox="1">
              <a:spLocks noChangeArrowheads="1"/>
            </p:cNvSpPr>
            <p:nvPr/>
          </p:nvSpPr>
          <p:spPr bwMode="auto">
            <a:xfrm>
              <a:off x="2863" y="2520"/>
              <a:ext cx="5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Calibri" pitchFamily="34" charset="0"/>
                </a:rPr>
                <a:t>to TDC</a:t>
              </a:r>
            </a:p>
          </p:txBody>
        </p:sp>
        <p:sp>
          <p:nvSpPr>
            <p:cNvPr id="223256" name="テキスト ボックス 33"/>
            <p:cNvSpPr txBox="1">
              <a:spLocks noChangeArrowheads="1"/>
            </p:cNvSpPr>
            <p:nvPr/>
          </p:nvSpPr>
          <p:spPr bwMode="auto">
            <a:xfrm>
              <a:off x="2863" y="2872"/>
              <a:ext cx="5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dirty="0">
                  <a:solidFill>
                    <a:srgbClr val="FF0000"/>
                  </a:solidFill>
                  <a:latin typeface="Calibri" pitchFamily="34" charset="0"/>
                </a:rPr>
                <a:t>to ADC</a:t>
              </a:r>
            </a:p>
          </p:txBody>
        </p:sp>
      </p:grpSp>
      <p:grpSp>
        <p:nvGrpSpPr>
          <p:cNvPr id="3" name="Group 1054"/>
          <p:cNvGrpSpPr>
            <a:grpSpLocks/>
          </p:cNvGrpSpPr>
          <p:nvPr/>
        </p:nvGrpSpPr>
        <p:grpSpPr bwMode="auto">
          <a:xfrm>
            <a:off x="5064125" y="2509841"/>
            <a:ext cx="2667000" cy="2000250"/>
            <a:chOff x="3307" y="1531"/>
            <a:chExt cx="1680" cy="1260"/>
          </a:xfrm>
        </p:grpSpPr>
        <p:pic>
          <p:nvPicPr>
            <p:cNvPr id="223258" name="Picture 3" descr="C:\Documents and Settings\Kishiki\デスクトップ\photo\2008-12-04 PMT BOX\img20081204154102_RIMG00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7" y="1531"/>
              <a:ext cx="168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259" name="Text Box 1051"/>
            <p:cNvSpPr txBox="1">
              <a:spLocks noChangeArrowheads="1"/>
            </p:cNvSpPr>
            <p:nvPr/>
          </p:nvSpPr>
          <p:spPr bwMode="auto">
            <a:xfrm>
              <a:off x="3337" y="1539"/>
              <a:ext cx="886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solidFill>
                    <a:srgbClr val="FFFF00"/>
                  </a:solidFill>
                </a:rPr>
                <a:t>AMP+CFD</a:t>
              </a:r>
            </a:p>
          </p:txBody>
        </p:sp>
      </p:grpSp>
      <p:pic>
        <p:nvPicPr>
          <p:cNvPr id="223261" name="Picture 1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140" y="0"/>
            <a:ext cx="3122612" cy="152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23260" name="Picture 1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788" y="1162052"/>
            <a:ext cx="233521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テキスト ボックス 29"/>
          <p:cNvSpPr txBox="1"/>
          <p:nvPr/>
        </p:nvSpPr>
        <p:spPr>
          <a:xfrm>
            <a:off x="285723" y="928670"/>
            <a:ext cx="2020105" cy="461665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2400" dirty="0" smtClean="0"/>
              <a:t>Backup option</a:t>
            </a:r>
            <a:endParaRPr lang="ja-JP" altLang="en-US" sz="2400" dirty="0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Belle</a:t>
            </a:r>
            <a:r>
              <a:rPr kumimoji="1" lang="ja-JP" altLang="en-US" dirty="0" err="1" smtClean="0"/>
              <a:t>での</a:t>
            </a:r>
            <a:r>
              <a:rPr kumimoji="1" lang="en-US" altLang="ja-JP" dirty="0" smtClean="0"/>
              <a:t>track</a:t>
            </a:r>
            <a:r>
              <a:rPr kumimoji="1" lang="ja-JP" altLang="en-US" dirty="0" smtClean="0"/>
              <a:t>の角度不定性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083" y="3357565"/>
            <a:ext cx="3736172" cy="2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804" y="3429000"/>
            <a:ext cx="372091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 rot="16200000">
            <a:off x="-249145" y="4423850"/>
            <a:ext cx="156966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σ(θ)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mrad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4180012" y="4314920"/>
            <a:ext cx="156966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σ(φ)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mrad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8540" y="4000507"/>
            <a:ext cx="811441" cy="307777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400" dirty="0" smtClean="0"/>
              <a:t>[GeV/c]</a:t>
            </a:r>
            <a:endParaRPr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66258" y="4049920"/>
            <a:ext cx="811441" cy="307777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400" dirty="0" smtClean="0"/>
              <a:t>[GeV/c]</a:t>
            </a:r>
            <a:endParaRPr lang="ja-JP" altLang="en-US" sz="1400" dirty="0"/>
          </a:p>
        </p:txBody>
      </p:sp>
      <p:graphicFrame>
        <p:nvGraphicFramePr>
          <p:cNvPr id="14" name="コンテンツ プレースホルダ 7"/>
          <p:cNvGraphicFramePr>
            <a:graphicFrameLocks/>
          </p:cNvGraphicFramePr>
          <p:nvPr/>
        </p:nvGraphicFramePr>
        <p:xfrm>
          <a:off x="2214549" y="928673"/>
          <a:ext cx="6572295" cy="234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7256"/>
                <a:gridCol w="755943"/>
                <a:gridCol w="1030007"/>
                <a:gridCol w="1143008"/>
                <a:gridCol w="1500198"/>
                <a:gridCol w="1285883"/>
              </a:tblGrid>
              <a:tr h="5181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/>
                        <a:t>p</a:t>
                      </a:r>
                      <a:r>
                        <a:rPr kumimoji="1" lang="en-US" altLang="ja-JP" sz="1400" baseline="0" dirty="0" smtClean="0"/>
                        <a:t> [</a:t>
                      </a:r>
                      <a:r>
                        <a:rPr kumimoji="1" lang="en-US" altLang="ja-JP" sz="1400" baseline="0" dirty="0" err="1" smtClean="0"/>
                        <a:t>GeV</a:t>
                      </a:r>
                      <a:r>
                        <a:rPr kumimoji="1" lang="en-US" altLang="ja-JP" sz="1400" baseline="0" dirty="0" smtClean="0"/>
                        <a:t>/c]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particle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σ(</a:t>
                      </a:r>
                      <a:r>
                        <a:rPr kumimoji="1" lang="en-US" altLang="ja-JP" sz="1400" dirty="0" err="1" smtClean="0"/>
                        <a:t>dz</a:t>
                      </a:r>
                      <a:r>
                        <a:rPr kumimoji="1" lang="en-US" altLang="ja-JP" sz="1400" dirty="0" smtClean="0"/>
                        <a:t>) [mm]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σ(φ)[</a:t>
                      </a:r>
                      <a:r>
                        <a:rPr kumimoji="1" lang="en-US" altLang="ja-JP" sz="1400" dirty="0" err="1" smtClean="0"/>
                        <a:t>mrad</a:t>
                      </a:r>
                      <a:r>
                        <a:rPr kumimoji="1" lang="en-US" altLang="ja-JP" sz="1400" dirty="0" smtClean="0"/>
                        <a:t>]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σ(</a:t>
                      </a:r>
                      <a:r>
                        <a:rPr kumimoji="1" lang="en-US" altLang="ja-JP" sz="1400" dirty="0" err="1" smtClean="0"/>
                        <a:t>θ</a:t>
                      </a:r>
                      <a:r>
                        <a:rPr kumimoji="1" lang="en-US" altLang="ja-JP" sz="1400" baseline="-25000" dirty="0" err="1" smtClean="0"/>
                        <a:t>p</a:t>
                      </a:r>
                      <a:r>
                        <a:rPr kumimoji="1" lang="en-US" altLang="ja-JP" sz="1400" dirty="0" smtClean="0"/>
                        <a:t>)[</a:t>
                      </a:r>
                      <a:r>
                        <a:rPr kumimoji="1" lang="en-US" altLang="ja-JP" sz="1400" dirty="0" err="1" smtClean="0"/>
                        <a:t>mrad</a:t>
                      </a:r>
                      <a:r>
                        <a:rPr kumimoji="1" lang="en-US" altLang="ja-JP" sz="1400" dirty="0" smtClean="0"/>
                        <a:t>]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/>
                        <a:t>σ(</a:t>
                      </a:r>
                      <a:r>
                        <a:rPr kumimoji="1" lang="en-US" altLang="ja-JP" sz="1400" dirty="0" err="1" smtClean="0"/>
                        <a:t>φ</a:t>
                      </a:r>
                      <a:r>
                        <a:rPr kumimoji="1" lang="en-US" altLang="ja-JP" sz="1400" baseline="-25000" dirty="0" err="1" smtClean="0"/>
                        <a:t>p</a:t>
                      </a:r>
                      <a:r>
                        <a:rPr kumimoji="1" lang="en-US" altLang="ja-JP" sz="1400" dirty="0" smtClean="0"/>
                        <a:t>)[</a:t>
                      </a:r>
                      <a:r>
                        <a:rPr kumimoji="1" lang="en-US" altLang="ja-JP" sz="1400" dirty="0" err="1" smtClean="0"/>
                        <a:t>mrad</a:t>
                      </a:r>
                      <a:r>
                        <a:rPr kumimoji="1" lang="en-US" altLang="ja-JP" sz="1400" dirty="0" smtClean="0"/>
                        <a:t>]</a:t>
                      </a:r>
                      <a:endParaRPr kumimoji="1" lang="ja-JP" altLang="en-US" sz="1400" dirty="0" smtClean="0"/>
                    </a:p>
                    <a:p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1400" dirty="0" smtClean="0"/>
                        <a:t>π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2.0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0.57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2.6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3.6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K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1.8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0.49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2.6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3.3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π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1.4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0.45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1.8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2.5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K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0.39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1.8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π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0.42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1.5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2.0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K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1.2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0.33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1.4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/>
                        <a:t>2.0</a:t>
                      </a:r>
                      <a:endParaRPr kumimoji="1" lang="ja-JP" altLang="en-US" sz="1400" dirty="0"/>
                    </a:p>
                  </a:txBody>
                  <a:tcPr marL="43980" marR="43980"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 rot="16200000">
            <a:off x="1641006" y="1930839"/>
            <a:ext cx="659155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Belle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0037" y="3000372"/>
            <a:ext cx="886781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Belle-II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Mirror Bar Glued Accuracy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1214414" y="920738"/>
            <a:ext cx="7286676" cy="793750"/>
            <a:chOff x="1547813" y="1401763"/>
            <a:chExt cx="7286676" cy="79375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2087563" y="1763713"/>
              <a:ext cx="2339975" cy="360362"/>
            </a:xfrm>
            <a:prstGeom prst="roundRect">
              <a:avLst>
                <a:gd name="adj" fmla="val 440"/>
              </a:avLst>
            </a:prstGeom>
            <a:solidFill>
              <a:srgbClr val="00B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4427538" y="1763713"/>
              <a:ext cx="2519362" cy="360362"/>
            </a:xfrm>
            <a:prstGeom prst="roundRect">
              <a:avLst>
                <a:gd name="adj" fmla="val 440"/>
              </a:avLst>
            </a:prstGeom>
            <a:solidFill>
              <a:srgbClr val="00B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20400000">
              <a:off x="6859588" y="1714500"/>
              <a:ext cx="360362" cy="360363"/>
            </a:xfrm>
            <a:prstGeom prst="roundRect">
              <a:avLst>
                <a:gd name="adj" fmla="val 440"/>
              </a:avLst>
            </a:prstGeom>
            <a:solidFill>
              <a:srgbClr val="00B8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547813" y="1655763"/>
              <a:ext cx="539750" cy="539750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6948488" y="2124075"/>
              <a:ext cx="18002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V="1">
              <a:off x="6948488" y="1401763"/>
              <a:ext cx="1800225" cy="723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7920038" y="1800225"/>
              <a:ext cx="914451" cy="3286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30240" rIns="0" bIns="0"/>
            <a:lstStyle/>
            <a:p>
              <a:pPr>
                <a:lnSpc>
                  <a:spcPct val="90000"/>
                </a:lnSpc>
                <a:tabLst>
                  <a:tab pos="723675" algn="l"/>
                </a:tabLst>
              </a:pPr>
              <a:r>
                <a:rPr lang="en-US" dirty="0" smtClean="0">
                  <a:solidFill>
                    <a:srgbClr val="000000"/>
                  </a:solidFill>
                  <a:latin typeface="IPAGothic" pitchFamily="32" charset="0"/>
                  <a:ea typeface="東風明朝" charset="0"/>
                  <a:cs typeface="東風明朝" charset="0"/>
                </a:rPr>
                <a:t>0.2mrad</a:t>
              </a:r>
              <a:endParaRPr lang="en-US" dirty="0">
                <a:solidFill>
                  <a:srgbClr val="000000"/>
                </a:solidFill>
                <a:latin typeface="IPAGothic" pitchFamily="32" charset="0"/>
                <a:ea typeface="東風明朝" charset="0"/>
                <a:cs typeface="東風明朝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6491288" y="1422400"/>
              <a:ext cx="1228725" cy="228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0" tIns="38555" rIns="0" bIns="0"/>
            <a:lstStyle/>
            <a:p>
              <a:pPr>
                <a:tabLst>
                  <a:tab pos="723675" algn="l"/>
                </a:tabLst>
              </a:pPr>
              <a:r>
                <a:rPr lang="en-US" dirty="0">
                  <a:solidFill>
                    <a:srgbClr val="000000"/>
                  </a:solidFill>
                  <a:ea typeface="東風明朝" charset="0"/>
                  <a:cs typeface="東風明朝" charset="0"/>
                </a:rPr>
                <a:t>mirror part</a:t>
              </a:r>
            </a:p>
          </p:txBody>
        </p:sp>
      </p:grpSp>
      <p:pic>
        <p:nvPicPr>
          <p:cNvPr id="17" name="コンテンツ プレースホルダ 8" descr="rates.5000000.10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5" y="2143119"/>
            <a:ext cx="3897609" cy="2643206"/>
          </a:xfrm>
          <a:prstGeom prst="rect">
            <a:avLst/>
          </a:prstGeom>
        </p:spPr>
      </p:pic>
      <p:pic>
        <p:nvPicPr>
          <p:cNvPr id="18" name="コンテンツ プレースホルダ 9" descr="rates.5000000.100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3792268" cy="2571768"/>
          </a:xfrm>
          <a:prstGeom prst="rect">
            <a:avLst/>
          </a:prstGeom>
        </p:spPr>
      </p:pic>
      <p:cxnSp>
        <p:nvCxnSpPr>
          <p:cNvPr id="20" name="直線コネクタ 19"/>
          <p:cNvCxnSpPr>
            <a:stCxn id="14" idx="0"/>
          </p:cNvCxnSpPr>
          <p:nvPr/>
        </p:nvCxnSpPr>
        <p:spPr>
          <a:xfrm rot="16200000" flipH="1">
            <a:off x="6523032" y="1736698"/>
            <a:ext cx="284164" cy="100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6200000" flipH="1">
            <a:off x="6837398" y="1612396"/>
            <a:ext cx="284164" cy="100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 noChangeAspect="1"/>
          </p:cNvCxnSpPr>
          <p:nvPr/>
        </p:nvCxnSpPr>
        <p:spPr>
          <a:xfrm flipV="1">
            <a:off x="6692162" y="1731583"/>
            <a:ext cx="300184" cy="11430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715140" y="1773784"/>
            <a:ext cx="755335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20mm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86446" y="5500702"/>
            <a:ext cx="118494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ja-JP" altLang="en-US" dirty="0" smtClean="0"/>
              <a:t>変化なし。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比較</a:t>
            </a:r>
            <a:endParaRPr kumimoji="1" lang="ja-JP" altLang="en-US" dirty="0"/>
          </a:p>
        </p:txBody>
      </p:sp>
      <p:graphicFrame>
        <p:nvGraphicFramePr>
          <p:cNvPr id="4" name="Group 138"/>
          <p:cNvGraphicFramePr>
            <a:graphicFrameLocks noGrp="1"/>
          </p:cNvGraphicFramePr>
          <p:nvPr/>
        </p:nvGraphicFramePr>
        <p:xfrm>
          <a:off x="142844" y="1285860"/>
          <a:ext cx="8807450" cy="4328160"/>
        </p:xfrm>
        <a:graphic>
          <a:graphicData uri="http://schemas.openxmlformats.org/drawingml/2006/table">
            <a:tbl>
              <a:tblPr/>
              <a:tblGrid>
                <a:gridCol w="1649412"/>
                <a:gridCol w="3448050"/>
                <a:gridCol w="3709988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1-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2-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Need expansion block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Need forward PMT box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Strong bar box (btw 2-bar)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Gap TOP-CDC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Slightly large (~25mm)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Minimum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PMT window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Access from inner part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Access from endcap or inner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Acceptance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Large for forward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There is a small gap btw 2-bar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Calibration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Precise timing(&lt;35ps) for forward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PMT choice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Photonis or </a:t>
                      </a:r>
                      <a:r>
                        <a:rPr kumimoji="1" lang="en-US" altLang="ja-JP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SBA SL10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SL10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Construction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Mirror alignment?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m 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Tracking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Affected (&lt;2mrad)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UI Gothic" pitchFamily="50" charset="-128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UI Gothic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1</a:t>
            </a:r>
            <a:r>
              <a:rPr kumimoji="1" lang="en-US" altLang="ja-JP" dirty="0" smtClean="0"/>
              <a:t>. Introduction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 Black" pitchFamily="34" charset="0"/>
                <a:ea typeface="ＭＳ Ｐゴシック" pitchFamily="50" charset="-128"/>
              </a:rPr>
              <a:t>Machine parameters</a:t>
            </a:r>
            <a:endParaRPr lang="ja-JP" altLang="en-US" dirty="0" smtClean="0">
              <a:latin typeface="Arial Black" pitchFamily="34" charset="0"/>
              <a:ea typeface="ＭＳ Ｐゴシック" pitchFamily="50" charset="-128"/>
            </a:endParaRPr>
          </a:p>
        </p:txBody>
      </p:sp>
      <p:sp>
        <p:nvSpPr>
          <p:cNvPr id="50270" name="スライド番号プレースホルダ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2597F1A-B0EB-4517-AC30-42629FFE7B3B}" type="slidenum">
              <a:rPr lang="ja-JP" altLang="en-US"/>
              <a:pPr/>
              <a:t>30</a:t>
            </a:fld>
            <a:endParaRPr lang="ja-JP" alt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500035" y="1071546"/>
          <a:ext cx="8153400" cy="5151286"/>
        </p:xfrm>
        <a:graphic>
          <a:graphicData uri="http://schemas.openxmlformats.org/drawingml/2006/table">
            <a:tbl>
              <a:tblPr/>
              <a:tblGrid>
                <a:gridCol w="2438400"/>
                <a:gridCol w="822325"/>
                <a:gridCol w="1836738"/>
                <a:gridCol w="1836737"/>
                <a:gridCol w="1219200"/>
              </a:tblGrid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LER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HER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Emittance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endParaRPr kumimoji="1" lang="ja-JP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3.2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1.7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Coupling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y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/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endParaRPr kumimoji="1" lang="ja-JP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0.40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0.48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%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Horizontal beta at IP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b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Vertical beta at IP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b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y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0.27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0.42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Horizontal beam size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x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10.1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10.1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Vertical beam size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y</a:t>
                      </a:r>
                      <a:r>
                        <a:rPr kumimoji="1" lang="en-US" altLang="ja-JP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*</a:t>
                      </a:r>
                      <a:endParaRPr kumimoji="1" lang="ja-JP" alt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0.059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0.059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m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Bunch length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z</a:t>
                      </a:r>
                      <a:endParaRPr kumimoji="1" lang="ja-JP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6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mm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Half crossing angle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f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Symbol" pitchFamily="18" charset="2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41.3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mrad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Beam Energy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4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7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GeV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Beam Current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I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3.6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2.6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A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Number of bunches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en-US" altLang="ja-JP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</a:t>
                      </a:r>
                      <a:endParaRPr kumimoji="1" lang="ja-JP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2500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Beam-beam parameter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ea typeface="ＭＳ Ｐゴシック" pitchFamily="50" charset="-128"/>
                        </a:rPr>
                        <a:t>x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y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0.09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0.09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7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Luminosity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L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8x10</a:t>
                      </a:r>
                      <a:r>
                        <a:rPr kumimoji="1" lang="en-US" altLang="ja-JP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35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cm</a:t>
                      </a:r>
                      <a:r>
                        <a:rPr kumimoji="1" lang="en-US" altLang="ja-JP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-2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-1</a:t>
                      </a:r>
                      <a:endParaRPr kumimoji="1" lang="ja-JP" alt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1428728" y="1071549"/>
            <a:ext cx="7333672" cy="5053419"/>
          </a:xfrm>
        </p:spPr>
        <p:txBody>
          <a:bodyPr/>
          <a:lstStyle/>
          <a:p>
            <a:r>
              <a:rPr kumimoji="1" lang="en-US" altLang="ja-JP" dirty="0" smtClean="0"/>
              <a:t>t0</a:t>
            </a:r>
            <a:r>
              <a:rPr kumimoji="1" lang="ja-JP" altLang="en-US" dirty="0" smtClean="0"/>
              <a:t>の要因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 RF clock</a:t>
            </a:r>
            <a:r>
              <a:rPr lang="ja-JP" altLang="en-US" dirty="0" smtClean="0"/>
              <a:t>：</a:t>
            </a:r>
            <a:r>
              <a:rPr lang="en-US" altLang="ja-JP" dirty="0" smtClean="0"/>
              <a:t>10ps</a:t>
            </a:r>
          </a:p>
          <a:p>
            <a:pPr lvl="1"/>
            <a:r>
              <a:rPr lang="en-US" altLang="ja-JP" dirty="0" smtClean="0"/>
              <a:t> </a:t>
            </a:r>
            <a:r>
              <a:rPr lang="ja-JP" altLang="en-US" dirty="0" smtClean="0"/>
              <a:t>バンチの広がり</a:t>
            </a:r>
            <a:r>
              <a:rPr lang="en-US" altLang="ja-JP" dirty="0" smtClean="0"/>
              <a:t>(6mm)</a:t>
            </a:r>
            <a:r>
              <a:rPr lang="ja-JP" altLang="en-US" dirty="0" smtClean="0"/>
              <a:t>：</a:t>
            </a:r>
            <a:r>
              <a:rPr lang="en-US" altLang="ja-JP" dirty="0" smtClean="0"/>
              <a:t>20ps</a:t>
            </a:r>
          </a:p>
          <a:p>
            <a:pPr lvl="1"/>
            <a:r>
              <a:rPr kumimoji="1" lang="en-US" altLang="ja-JP" dirty="0" smtClean="0"/>
              <a:t> TOF calculation</a:t>
            </a:r>
            <a:r>
              <a:rPr kumimoji="1" lang="ja-JP" altLang="en-US" dirty="0" smtClean="0"/>
              <a:t>：</a:t>
            </a:r>
            <a:r>
              <a:rPr lang="en-US" altLang="ja-JP" dirty="0" smtClean="0"/>
              <a:t>10ps</a:t>
            </a:r>
          </a:p>
          <a:p>
            <a:pPr lvl="1"/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読み出し</a:t>
            </a:r>
            <a:r>
              <a:rPr kumimoji="1" lang="en-US" altLang="ja-JP" dirty="0" smtClean="0"/>
              <a:t>(BLAB3)</a:t>
            </a:r>
            <a:r>
              <a:rPr kumimoji="1" lang="ja-JP" altLang="en-US" dirty="0" smtClean="0"/>
              <a:t>：</a:t>
            </a:r>
            <a:r>
              <a:rPr lang="en-US" altLang="ja-JP" dirty="0" smtClean="0"/>
              <a:t>5</a:t>
            </a:r>
            <a:r>
              <a:rPr kumimoji="1" lang="en-US" altLang="ja-JP" dirty="0" smtClean="0"/>
              <a:t>ps</a:t>
            </a:r>
            <a:endParaRPr lang="en-US" altLang="ja-JP" dirty="0" smtClean="0"/>
          </a:p>
          <a:p>
            <a:r>
              <a:rPr lang="ja-JP" altLang="en-US" dirty="0" smtClean="0"/>
              <a:t>別の要因があれば</a:t>
            </a:r>
            <a:r>
              <a:rPr lang="en-US" altLang="ja-JP" dirty="0" smtClean="0"/>
              <a:t>σ(t</a:t>
            </a:r>
            <a:r>
              <a:rPr lang="en-US" altLang="ja-JP" baseline="-25000" dirty="0" smtClean="0"/>
              <a:t>0</a:t>
            </a:r>
            <a:r>
              <a:rPr lang="en-US" altLang="ja-JP" dirty="0" smtClean="0"/>
              <a:t>) &gt; 25ps</a:t>
            </a:r>
            <a:endParaRPr kumimoji="1" lang="en-US" altLang="ja-JP" dirty="0" smtClean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t0</a:t>
            </a:r>
            <a:r>
              <a:rPr kumimoji="1" lang="ja-JP" altLang="en-US" dirty="0" smtClean="0"/>
              <a:t>について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81600" y="4000507"/>
            <a:ext cx="8380800" cy="212446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SBA</a:t>
            </a:r>
            <a:r>
              <a:rPr kumimoji="1" lang="ja-JP" altLang="en-US" dirty="0" smtClean="0"/>
              <a:t>にすると</a:t>
            </a:r>
            <a:endParaRPr kumimoji="1" lang="ja-JP" altLang="en-US" dirty="0"/>
          </a:p>
        </p:txBody>
      </p:sp>
      <p:pic>
        <p:nvPicPr>
          <p:cNvPr id="8" name="図 7" descr="rates_comparison.n-bar.flavor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35"/>
            <a:ext cx="4246656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 idx="1"/>
          </p:nvPr>
        </p:nvSpPr>
        <p:spPr>
          <a:xfrm>
            <a:off x="381600" y="4143383"/>
            <a:ext cx="8380800" cy="198158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SBA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σ(t0) = 50ps </a:t>
            </a:r>
            <a:r>
              <a:rPr kumimoji="1" lang="ja-JP" altLang="en-US" dirty="0" smtClean="0"/>
              <a:t>になると</a:t>
            </a:r>
            <a:endParaRPr kumimoji="1" lang="ja-JP" altLang="en-US" dirty="0"/>
          </a:p>
        </p:txBody>
      </p:sp>
      <p:pic>
        <p:nvPicPr>
          <p:cNvPr id="9" name="図 8" descr="rates_comparison.n-bar.flavor2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142987"/>
            <a:ext cx="3786214" cy="490429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4417" y="142853"/>
            <a:ext cx="7764019" cy="571504"/>
          </a:xfrm>
        </p:spPr>
        <p:txBody>
          <a:bodyPr/>
          <a:lstStyle/>
          <a:p>
            <a:r>
              <a:rPr lang="ja-JP" altLang="en-US" dirty="0" smtClean="0"/>
              <a:t>石英の面取りを入れた時の性能変化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600" y="1518930"/>
            <a:ext cx="1761508" cy="4124725"/>
          </a:xfrm>
        </p:spPr>
        <p:txBody>
          <a:bodyPr/>
          <a:lstStyle/>
          <a:p>
            <a:r>
              <a:rPr lang="en-US" altLang="ja-JP" sz="2000" dirty="0" smtClean="0"/>
              <a:t>Efficiencies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endParaRPr lang="en-US" altLang="ja-JP" sz="2000" dirty="0" smtClean="0"/>
          </a:p>
          <a:p>
            <a:r>
              <a:rPr lang="en-US" altLang="ja-JP" sz="2000" dirty="0" smtClean="0"/>
              <a:t>Fake rates</a:t>
            </a:r>
            <a:endParaRPr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10" name="図 9" descr="eps.chamfering.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643314"/>
            <a:ext cx="3054882" cy="2071702"/>
          </a:xfrm>
          <a:prstGeom prst="rect">
            <a:avLst/>
          </a:prstGeom>
        </p:spPr>
      </p:pic>
      <p:pic>
        <p:nvPicPr>
          <p:cNvPr id="11" name="図 10" descr="eps.chamfering.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571613"/>
            <a:ext cx="3000396" cy="203475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42912" y="5786454"/>
            <a:ext cx="8045792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ja-JP" altLang="en-US" dirty="0" smtClean="0"/>
              <a:t>面取りでの乱反射によるリングイメージの乱れがおきる。バックグラウンドの増加</a:t>
            </a:r>
            <a:endParaRPr kumimoji="1" lang="ja-JP" altLang="en-US" dirty="0"/>
          </a:p>
        </p:txBody>
      </p:sp>
      <p:pic>
        <p:nvPicPr>
          <p:cNvPr id="14" name="図 13" descr="eps.chamfering.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8284" y="3655457"/>
            <a:ext cx="3036721" cy="2059385"/>
          </a:xfrm>
          <a:prstGeom prst="rect">
            <a:avLst/>
          </a:prstGeom>
        </p:spPr>
      </p:pic>
      <p:pic>
        <p:nvPicPr>
          <p:cNvPr id="15" name="図 14" descr="eps.chamfering.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4606" y="1583753"/>
            <a:ext cx="3000396" cy="203475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000628" y="857233"/>
            <a:ext cx="955296" cy="371541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kumimoji="1" lang="en-US" altLang="ja-JP" dirty="0" smtClean="0"/>
              <a:t>4GeV/c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28992" y="1357298"/>
            <a:ext cx="720069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kumimoji="1" lang="en-US" altLang="ja-JP" dirty="0" smtClean="0"/>
              <a:t>1-bar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17" y="1357298"/>
            <a:ext cx="720069" cy="36933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kumimoji="1" lang="en-US" altLang="ja-JP" dirty="0" smtClean="0"/>
              <a:t>2-bar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 6" descr="conf.000.20091208.BKp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948" y="990601"/>
            <a:ext cx="6938105" cy="5133975"/>
          </a:xfrm>
        </p:spPr>
      </p:pic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Kπ</a:t>
            </a:r>
            <a:r>
              <a:rPr kumimoji="1" lang="en-US" altLang="ja-JP" dirty="0" smtClean="0">
                <a:sym typeface="Wingdings" pitchFamily="2" charset="2"/>
              </a:rPr>
              <a:t>, 1-bar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 </a:t>
            </a:r>
            <a:r>
              <a:rPr kumimoji="1" lang="en-US" altLang="ja-JP" dirty="0" smtClean="0">
                <a:sym typeface="Wingdings" pitchFamily="2" charset="2"/>
              </a:rPr>
              <a:t> </a:t>
            </a:r>
            <a:r>
              <a:rPr kumimoji="1" lang="en-US" altLang="ja-JP" dirty="0" err="1" smtClean="0">
                <a:sym typeface="Wingdings" pitchFamily="2" charset="2"/>
              </a:rPr>
              <a:t>Kπ</a:t>
            </a:r>
            <a:r>
              <a:rPr kumimoji="1" lang="en-US" altLang="ja-JP" dirty="0" smtClean="0">
                <a:sym typeface="Wingdings" pitchFamily="2" charset="2"/>
              </a:rPr>
              <a:t>, 2-bar</a:t>
            </a:r>
            <a:endParaRPr kumimoji="1" lang="ja-JP" altLang="en-US" dirty="0"/>
          </a:p>
        </p:txBody>
      </p:sp>
      <p:pic>
        <p:nvPicPr>
          <p:cNvPr id="9" name="コンテンツ プレースホルダ 8" descr="conf.000.20091203.BKp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948" y="990601"/>
            <a:ext cx="6938105" cy="5133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0166" y="116977"/>
            <a:ext cx="7478267" cy="606451"/>
          </a:xfrm>
        </p:spPr>
        <p:txBody>
          <a:bodyPr/>
          <a:lstStyle/>
          <a:p>
            <a:r>
              <a:rPr kumimoji="1" lang="en-US" altLang="ja-JP" dirty="0" smtClean="0"/>
              <a:t>Belle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4898460"/>
            <a:ext cx="8333804" cy="571504"/>
          </a:xfrm>
        </p:spPr>
        <p:txBody>
          <a:bodyPr/>
          <a:lstStyle/>
          <a:p>
            <a:r>
              <a:rPr lang="en-US" altLang="ja-JP" dirty="0" smtClean="0"/>
              <a:t>Our target of development : Belle-II experiment</a:t>
            </a:r>
            <a:endParaRPr lang="ja-JP" altLang="en-US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9" y="1350945"/>
            <a:ext cx="4323520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1325541" y="922321"/>
            <a:ext cx="1698323" cy="399462"/>
          </a:xfrm>
          <a:prstGeom prst="rect">
            <a:avLst/>
          </a:prstGeom>
          <a:noFill/>
        </p:spPr>
        <p:txBody>
          <a:bodyPr wrap="none" lIns="91390" tIns="45697" rIns="91390" bIns="45697" rtlCol="0">
            <a:spAutoFit/>
          </a:bodyPr>
          <a:lstStyle/>
          <a:p>
            <a:r>
              <a:rPr lang="en-US" altLang="ja-JP" sz="2000" dirty="0" smtClean="0"/>
              <a:t>Belle detector</a:t>
            </a:r>
            <a:endParaRPr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3428992" y="5381274"/>
            <a:ext cx="5214974" cy="9052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0" tIns="45697" rIns="91390" bIns="45697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621296" y="5369132"/>
            <a:ext cx="4379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90" tIns="45697" rIns="91390" bIns="45697">
            <a:spAutoFit/>
          </a:bodyPr>
          <a:lstStyle/>
          <a:p>
            <a:r>
              <a:rPr lang="en-US" altLang="ja-JP" dirty="0" smtClean="0">
                <a:latin typeface="+mn-ea"/>
              </a:rPr>
              <a:t>Higher statistics</a:t>
            </a:r>
            <a:r>
              <a:rPr lang="ja-JP" altLang="en-US" dirty="0" smtClean="0">
                <a:latin typeface="+mn-ea"/>
              </a:rPr>
              <a:t>： </a:t>
            </a:r>
            <a:r>
              <a:rPr lang="en-US" altLang="ja-JP" dirty="0" smtClean="0">
                <a:latin typeface="+mn-ea"/>
              </a:rPr>
              <a:t>Higher luminosity ×~50</a:t>
            </a:r>
            <a:endParaRPr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6469" y="5435724"/>
            <a:ext cx="2217173" cy="707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390" tIns="45697" rIns="91390" bIns="45697" rtlCol="0">
            <a:spAutoFit/>
          </a:bodyPr>
          <a:lstStyle/>
          <a:p>
            <a:r>
              <a:rPr lang="en-US" altLang="ja-JP" sz="2000" b="1" dirty="0" smtClean="0"/>
              <a:t>B-factory</a:t>
            </a:r>
          </a:p>
          <a:p>
            <a:r>
              <a:rPr lang="ja-JP" altLang="en-US" sz="2000" b="1" dirty="0" smtClean="0"/>
              <a:t>⇒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Super B-factory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01539" y="5909861"/>
            <a:ext cx="4434126" cy="400063"/>
          </a:xfrm>
          <a:prstGeom prst="rect">
            <a:avLst/>
          </a:prstGeom>
        </p:spPr>
        <p:txBody>
          <a:bodyPr wrap="none" lIns="91390" tIns="45697" rIns="91390" bIns="45697">
            <a:spAutoFit/>
          </a:bodyPr>
          <a:lstStyle/>
          <a:p>
            <a:r>
              <a:rPr lang="en-US" altLang="ja-JP" dirty="0" smtClean="0">
                <a:latin typeface="+mn-ea"/>
              </a:rPr>
              <a:t>Higher accuracy</a:t>
            </a:r>
            <a:r>
              <a:rPr lang="ja-JP" altLang="en-US" dirty="0" smtClean="0">
                <a:latin typeface="+mn-ea"/>
              </a:rPr>
              <a:t> ：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Belle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2000" u="sng" dirty="0" smtClean="0">
                <a:solidFill>
                  <a:srgbClr val="FF0000"/>
                </a:solidFill>
              </a:rPr>
              <a:t>detector upgrade</a:t>
            </a:r>
            <a:endParaRPr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32927" y="5694444"/>
            <a:ext cx="441146" cy="400110"/>
          </a:xfrm>
          <a:prstGeom prst="rect">
            <a:avLst/>
          </a:prstGeom>
          <a:noFill/>
        </p:spPr>
        <p:txBody>
          <a:bodyPr wrap="none" lIns="91390" tIns="45697" rIns="91390" bIns="45697" rtlCol="0">
            <a:spAutoFit/>
          </a:bodyPr>
          <a:lstStyle/>
          <a:p>
            <a:r>
              <a:rPr lang="ja-JP" altLang="en-US" sz="2000" dirty="0" smtClean="0"/>
              <a:t>＆</a:t>
            </a:r>
            <a:endParaRPr lang="ja-JP" altLang="en-US" sz="20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2925593" y="5532592"/>
            <a:ext cx="484632" cy="4920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714882" y="714356"/>
            <a:ext cx="2852063" cy="1231106"/>
            <a:chOff x="4714876" y="714356"/>
            <a:chExt cx="2852063" cy="123110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714876" y="714356"/>
              <a:ext cx="2852063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err="1" smtClean="0">
                  <a:latin typeface="+mn-ea"/>
                </a:rPr>
                <a:t>e</a:t>
              </a:r>
              <a:r>
                <a:rPr lang="en-US" altLang="ja-JP" sz="2000" baseline="30000" dirty="0" err="1" smtClean="0">
                  <a:latin typeface="+mn-ea"/>
                </a:rPr>
                <a:t>+</a:t>
              </a:r>
              <a:r>
                <a:rPr lang="en-US" altLang="ja-JP" sz="2000" dirty="0" err="1" smtClean="0">
                  <a:latin typeface="+mn-ea"/>
                </a:rPr>
                <a:t>e</a:t>
              </a:r>
              <a:r>
                <a:rPr lang="en-US" altLang="ja-JP" sz="2000" baseline="30000" dirty="0" smtClean="0">
                  <a:latin typeface="+mn-ea"/>
                </a:rPr>
                <a:t>-</a:t>
              </a:r>
              <a:r>
                <a:rPr lang="en-US" altLang="ja-JP" sz="2000" dirty="0" smtClean="0">
                  <a:latin typeface="+mn-ea"/>
                </a:rPr>
                <a:t> asymmetric collision</a:t>
              </a:r>
            </a:p>
            <a:p>
              <a:r>
                <a:rPr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e</a:t>
              </a:r>
              <a:r>
                <a:rPr lang="en-US" altLang="ja-JP" baseline="30000" dirty="0" smtClean="0">
                  <a:solidFill>
                    <a:schemeClr val="tx1"/>
                  </a:solidFill>
                  <a:latin typeface="+mn-ea"/>
                  <a:ea typeface="+mn-ea"/>
                </a:rPr>
                <a:t>+</a:t>
              </a:r>
              <a:r>
                <a:rPr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 : 3.5GeV</a:t>
              </a:r>
            </a:p>
            <a:p>
              <a:r>
                <a:rPr kumimoji="1"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e</a:t>
              </a:r>
              <a:r>
                <a:rPr kumimoji="1" lang="en-US" altLang="ja-JP" baseline="30000" dirty="0" smtClean="0">
                  <a:solidFill>
                    <a:schemeClr val="tx1"/>
                  </a:solidFill>
                  <a:latin typeface="+mn-ea"/>
                  <a:ea typeface="+mn-ea"/>
                </a:rPr>
                <a:t>-</a:t>
              </a:r>
              <a:r>
                <a:rPr kumimoji="1"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 : 8.0GeV</a:t>
              </a:r>
            </a:p>
            <a:p>
              <a:r>
                <a:rPr lang="en-US" altLang="ja-JP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e</a:t>
              </a:r>
              <a:r>
                <a:rPr lang="en-US" altLang="ja-JP" baseline="30000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+</a:t>
              </a:r>
              <a:r>
                <a:rPr lang="en-US" altLang="ja-JP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e</a:t>
              </a:r>
              <a:r>
                <a:rPr lang="en-US" altLang="ja-JP" baseline="30000" dirty="0" smtClean="0">
                  <a:solidFill>
                    <a:schemeClr val="tx1"/>
                  </a:solidFill>
                  <a:latin typeface="+mn-ea"/>
                  <a:ea typeface="+mn-ea"/>
                </a:rPr>
                <a:t>-</a:t>
              </a:r>
              <a:r>
                <a:rPr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 </a:t>
              </a:r>
              <a:r>
                <a:rPr lang="ja-JP" altLang="en-US" dirty="0" smtClean="0">
                  <a:solidFill>
                    <a:schemeClr val="tx1"/>
                  </a:solidFill>
                  <a:latin typeface="+mn-ea"/>
                  <a:ea typeface="+mn-ea"/>
                </a:rPr>
                <a:t>→ </a:t>
              </a:r>
              <a:r>
                <a:rPr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Υ(4S) </a:t>
              </a:r>
              <a:r>
                <a:rPr lang="ja-JP" altLang="en-US" dirty="0" smtClean="0">
                  <a:solidFill>
                    <a:schemeClr val="tx1"/>
                  </a:solidFill>
                  <a:latin typeface="+mn-ea"/>
                  <a:ea typeface="+mn-ea"/>
                </a:rPr>
                <a:t>→ </a:t>
              </a:r>
              <a:r>
                <a:rPr lang="en-US" altLang="ja-JP" dirty="0" smtClean="0">
                  <a:solidFill>
                    <a:schemeClr val="tx1"/>
                  </a:solidFill>
                  <a:latin typeface="+mn-ea"/>
                  <a:ea typeface="+mn-ea"/>
                </a:rPr>
                <a:t>BB</a:t>
              </a:r>
              <a:endParaRPr kumimoji="1" lang="ja-JP" altLang="en-US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6672170" y="1668928"/>
              <a:ext cx="1428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テキスト ボックス 18"/>
          <p:cNvSpPr txBox="1"/>
          <p:nvPr/>
        </p:nvSpPr>
        <p:spPr>
          <a:xfrm>
            <a:off x="4786314" y="1928802"/>
            <a:ext cx="4032250" cy="369332"/>
          </a:xfrm>
          <a:prstGeom prst="rect">
            <a:avLst/>
          </a:prstGeom>
          <a:noFill/>
        </p:spPr>
        <p:txBody>
          <a:bodyPr wrap="square" lIns="91390" tIns="45697" rIns="91390" bIns="45697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+mn-ea"/>
                <a:ea typeface="+mn-ea"/>
              </a:rPr>
              <a:t>π/K ID is key device </a:t>
            </a:r>
            <a:r>
              <a:rPr lang="en-US" altLang="ja-JP" dirty="0" smtClean="0">
                <a:solidFill>
                  <a:schemeClr val="tx1"/>
                </a:solidFill>
                <a:latin typeface="+mn-ea"/>
                <a:ea typeface="+mn-ea"/>
              </a:rPr>
              <a:t>for flavor tag</a:t>
            </a:r>
            <a:endParaRPr kumimoji="1"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0" name="Picture 3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21" y="2285994"/>
            <a:ext cx="2928959" cy="272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Motivation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30369" y="836713"/>
            <a:ext cx="4341630" cy="557393"/>
          </a:xfrm>
        </p:spPr>
        <p:txBody>
          <a:bodyPr/>
          <a:lstStyle/>
          <a:p>
            <a:r>
              <a:rPr lang="en-US" altLang="ja-JP" sz="2500" dirty="0" smtClean="0"/>
              <a:t>Current PID system of Belle</a:t>
            </a:r>
          </a:p>
        </p:txBody>
      </p:sp>
      <p:sp>
        <p:nvSpPr>
          <p:cNvPr id="33" name="コンテンツ プレースホルダ 32"/>
          <p:cNvSpPr>
            <a:spLocks noGrp="1"/>
          </p:cNvSpPr>
          <p:nvPr>
            <p:ph sz="half" idx="2"/>
          </p:nvPr>
        </p:nvSpPr>
        <p:spPr>
          <a:xfrm>
            <a:off x="4607968" y="901520"/>
            <a:ext cx="4536032" cy="2009024"/>
          </a:xfrm>
        </p:spPr>
        <p:txBody>
          <a:bodyPr/>
          <a:lstStyle/>
          <a:p>
            <a:pPr lvl="0">
              <a:defRPr/>
            </a:pPr>
            <a:r>
              <a:rPr lang="en-US" altLang="ja-JP" sz="2400" dirty="0" smtClean="0"/>
              <a:t>For B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→ </a:t>
            </a:r>
            <a:r>
              <a:rPr lang="en-US" altLang="ja-JP" sz="2400" dirty="0" err="1" smtClean="0"/>
              <a:t>π</a:t>
            </a:r>
            <a:r>
              <a:rPr lang="en-US" altLang="ja-JP" sz="2400" baseline="30000" dirty="0" err="1" smtClean="0"/>
              <a:t>+</a:t>
            </a:r>
            <a:r>
              <a:rPr lang="en-US" altLang="ja-JP" sz="2400" dirty="0" err="1" smtClean="0"/>
              <a:t>π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analysis</a:t>
            </a:r>
          </a:p>
          <a:p>
            <a:pPr lvl="1">
              <a:defRPr/>
            </a:pPr>
            <a:r>
              <a:rPr lang="en-US" altLang="ja-JP" sz="2000" dirty="0" smtClean="0"/>
              <a:t> B</a:t>
            </a:r>
            <a:r>
              <a:rPr lang="en-US" altLang="ja-JP" sz="2000" baseline="30000" dirty="0" smtClean="0"/>
              <a:t>0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→ </a:t>
            </a:r>
            <a:r>
              <a:rPr lang="en-US" altLang="ja-JP" sz="2000" i="1" dirty="0" smtClean="0"/>
              <a:t>K</a:t>
            </a:r>
            <a:r>
              <a:rPr lang="en-US" altLang="ja-JP" sz="2000" dirty="0" smtClean="0"/>
              <a:t> </a:t>
            </a:r>
            <a:r>
              <a:rPr lang="en-US" altLang="ja-JP" sz="2000" baseline="30000" dirty="0" smtClean="0"/>
              <a:t>+</a:t>
            </a:r>
            <a:r>
              <a:rPr lang="en-US" altLang="ja-JP" sz="2000" dirty="0" smtClean="0"/>
              <a:t>π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is big background</a:t>
            </a:r>
          </a:p>
          <a:p>
            <a:pPr>
              <a:defRPr/>
            </a:pPr>
            <a:r>
              <a:rPr lang="en-US" altLang="ja-JP" sz="2400" dirty="0" smtClean="0"/>
              <a:t>If separation power : 4σ</a:t>
            </a:r>
          </a:p>
          <a:p>
            <a:pPr lvl="1">
              <a:defRPr/>
            </a:pPr>
            <a:r>
              <a:rPr lang="ja-JP" altLang="en-US" sz="2000" u="sng" dirty="0" smtClean="0"/>
              <a:t> </a:t>
            </a:r>
            <a:r>
              <a:rPr lang="en-US" altLang="ja-JP" sz="2000" u="sng" dirty="0" smtClean="0"/>
              <a:t>S/N ×5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Sep 12, 2009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A48F4-BAA6-440E-86C2-B969243F90C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LEPS2 kick off meeting</a:t>
            </a:r>
            <a:endParaRPr lang="en-US" dirty="0"/>
          </a:p>
        </p:txBody>
      </p:sp>
      <p:sp>
        <p:nvSpPr>
          <p:cNvPr id="17" name="曲折矢印 16"/>
          <p:cNvSpPr/>
          <p:nvPr/>
        </p:nvSpPr>
        <p:spPr>
          <a:xfrm flipV="1">
            <a:off x="985559" y="1279152"/>
            <a:ext cx="388803" cy="38884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18" tIns="41460" rIns="82918" bIns="4146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5233" y="1419976"/>
            <a:ext cx="2900631" cy="36075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r>
              <a:rPr lang="en-US" altLang="ja-JP" dirty="0" smtClean="0">
                <a:latin typeface="+mn-ea"/>
              </a:rPr>
              <a:t>π/</a:t>
            </a:r>
            <a:r>
              <a:rPr lang="en-US" altLang="ja-JP" i="1" dirty="0" smtClean="0">
                <a:latin typeface="+mn-ea"/>
              </a:rPr>
              <a:t>K </a:t>
            </a:r>
            <a:r>
              <a:rPr lang="en-US" altLang="ja-JP" dirty="0" smtClean="0">
                <a:latin typeface="+mn-ea"/>
              </a:rPr>
              <a:t>separation power : 3σ</a:t>
            </a:r>
            <a:endParaRPr lang="ja-JP" altLang="en-US" dirty="0">
              <a:latin typeface="+mn-ea"/>
            </a:endParaRPr>
          </a:p>
        </p:txBody>
      </p:sp>
      <p:grpSp>
        <p:nvGrpSpPr>
          <p:cNvPr id="7" name="グループ化 29"/>
          <p:cNvGrpSpPr/>
          <p:nvPr/>
        </p:nvGrpSpPr>
        <p:grpSpPr>
          <a:xfrm>
            <a:off x="230369" y="2928935"/>
            <a:ext cx="5574606" cy="3484702"/>
            <a:chOff x="3611552" y="3097875"/>
            <a:chExt cx="6145616" cy="3841237"/>
          </a:xfrm>
        </p:grpSpPr>
        <p:grpSp>
          <p:nvGrpSpPr>
            <p:cNvPr id="8" name="グループ化 17"/>
            <p:cNvGrpSpPr/>
            <p:nvPr/>
          </p:nvGrpSpPr>
          <p:grpSpPr>
            <a:xfrm>
              <a:off x="3611552" y="3531156"/>
              <a:ext cx="6145616" cy="3357586"/>
              <a:chOff x="1358357" y="957240"/>
              <a:chExt cx="7175976" cy="4003675"/>
            </a:xfrm>
          </p:grpSpPr>
          <p:pic>
            <p:nvPicPr>
              <p:cNvPr id="49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58877" y="957240"/>
                <a:ext cx="7004050" cy="400367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3051140" y="3778228"/>
                <a:ext cx="3973512" cy="1587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4464268" y="3445389"/>
                <a:ext cx="848988" cy="4276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spcBef>
                    <a:spcPts val="907"/>
                  </a:spcBef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latin typeface="Tahoma" pitchFamily="32" charset="0"/>
                  </a:rPr>
                  <a:t>2.6m</a:t>
                </a: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 flipV="1">
                <a:off x="3884577" y="2746353"/>
                <a:ext cx="1588" cy="1441450"/>
              </a:xfrm>
              <a:prstGeom prst="line">
                <a:avLst/>
              </a:prstGeom>
              <a:noFill/>
              <a:ln w="12600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3841715" y="3035278"/>
                <a:ext cx="828675" cy="4276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907"/>
                  </a:spcBef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latin typeface="Tahoma" pitchFamily="32" charset="0"/>
                  </a:rPr>
                  <a:t>1.2m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1358357" y="3471796"/>
                <a:ext cx="1474852" cy="7715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2" charset="0"/>
                  </a:rPr>
                  <a:t>e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Tahoma" pitchFamily="32" charset="0"/>
                  </a:rPr>
                  <a:t>-</a:t>
                </a:r>
              </a:p>
              <a:p>
                <a:pPr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600" dirty="0" smtClean="0">
                    <a:solidFill>
                      <a:srgbClr val="000000"/>
                    </a:solidFill>
                    <a:latin typeface="Tahoma" pitchFamily="32" charset="0"/>
                  </a:rPr>
                  <a:t>7.0GeV</a:t>
                </a:r>
                <a:endParaRPr lang="en-US" sz="1600" dirty="0">
                  <a:solidFill>
                    <a:srgbClr val="000000"/>
                  </a:solidFill>
                  <a:latin typeface="Tahoma" pitchFamily="32" charset="0"/>
                </a:endParaRPr>
              </a:p>
            </p:txBody>
          </p:sp>
          <p:sp>
            <p:nvSpPr>
              <p:cNvPr id="55" name="Text Box 11"/>
              <p:cNvSpPr txBox="1">
                <a:spLocks noChangeArrowheads="1"/>
              </p:cNvSpPr>
              <p:nvPr/>
            </p:nvSpPr>
            <p:spPr bwMode="auto">
              <a:xfrm>
                <a:off x="7396118" y="3475996"/>
                <a:ext cx="1138215" cy="7715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 algn="r">
                  <a:spcBef>
                    <a:spcPts val="1020"/>
                  </a:spcBef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600" dirty="0">
                    <a:solidFill>
                      <a:srgbClr val="000000"/>
                    </a:solidFill>
                    <a:latin typeface="Tahoma" pitchFamily="32" charset="0"/>
                  </a:rPr>
                  <a:t>e</a:t>
                </a:r>
                <a:r>
                  <a:rPr lang="en-US" sz="1600" baseline="30000" dirty="0">
                    <a:solidFill>
                      <a:srgbClr val="000000"/>
                    </a:solidFill>
                    <a:latin typeface="Tahoma" pitchFamily="32" charset="0"/>
                  </a:rPr>
                  <a:t>+</a:t>
                </a:r>
              </a:p>
              <a:p>
                <a:pPr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600" dirty="0" smtClean="0">
                    <a:solidFill>
                      <a:srgbClr val="000000"/>
                    </a:solidFill>
                    <a:latin typeface="Tahoma" pitchFamily="32" charset="0"/>
                  </a:rPr>
                  <a:t>4.0GeV</a:t>
                </a:r>
                <a:endParaRPr lang="en-US" sz="1600" dirty="0">
                  <a:solidFill>
                    <a:srgbClr val="000000"/>
                  </a:solidFill>
                  <a:latin typeface="Tahoma" pitchFamily="32" charset="0"/>
                </a:endParaRPr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 rot="-60000">
                <a:off x="1456055" y="4235578"/>
                <a:ext cx="2928958" cy="45719"/>
              </a:xfrm>
              <a:prstGeom prst="line">
                <a:avLst/>
              </a:prstGeom>
              <a:noFill/>
              <a:ln w="19080">
                <a:solidFill>
                  <a:srgbClr val="FF0000"/>
                </a:solidFill>
                <a:miter lim="800000"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4385305" y="4250270"/>
                <a:ext cx="3854450" cy="3175"/>
              </a:xfrm>
              <a:prstGeom prst="line">
                <a:avLst/>
              </a:prstGeom>
              <a:noFill/>
              <a:ln w="19080">
                <a:solidFill>
                  <a:srgbClr val="FF0000"/>
                </a:solidFill>
                <a:miter lim="800000"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8" name="Text Box 14"/>
              <p:cNvSpPr txBox="1">
                <a:spLocks noChangeArrowheads="1"/>
              </p:cNvSpPr>
              <p:nvPr/>
            </p:nvSpPr>
            <p:spPr bwMode="auto">
              <a:xfrm>
                <a:off x="5538752" y="2832078"/>
                <a:ext cx="828675" cy="4276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ts val="907"/>
                  </a:spcBef>
                  <a:tabLst>
                    <a:tab pos="0" algn="l"/>
                    <a:tab pos="829194" algn="l"/>
                    <a:tab pos="1658388" algn="l"/>
                    <a:tab pos="2487583" algn="l"/>
                    <a:tab pos="3316777" algn="l"/>
                    <a:tab pos="4145971" algn="l"/>
                    <a:tab pos="4975165" algn="l"/>
                    <a:tab pos="5804361" algn="l"/>
                    <a:tab pos="6633554" algn="l"/>
                    <a:tab pos="7462748" algn="l"/>
                    <a:tab pos="8291944" algn="l"/>
                    <a:tab pos="9121137" algn="l"/>
                  </a:tabLst>
                </a:pPr>
                <a:r>
                  <a:rPr lang="en-US" sz="1500" dirty="0">
                    <a:solidFill>
                      <a:srgbClr val="000000"/>
                    </a:solidFill>
                    <a:latin typeface="Tahoma" pitchFamily="32" charset="0"/>
                  </a:rPr>
                  <a:t>1.5T</a:t>
                </a:r>
              </a:p>
            </p:txBody>
          </p:sp>
          <p:sp>
            <p:nvSpPr>
              <p:cNvPr id="59" name="AutoShape 15"/>
              <p:cNvSpPr>
                <a:spLocks noChangeArrowheads="1"/>
              </p:cNvSpPr>
              <p:nvPr/>
            </p:nvSpPr>
            <p:spPr bwMode="auto">
              <a:xfrm>
                <a:off x="5637176" y="3097190"/>
                <a:ext cx="559258" cy="201013"/>
              </a:xfrm>
              <a:prstGeom prst="rightArrow">
                <a:avLst>
                  <a:gd name="adj1" fmla="val 50000"/>
                  <a:gd name="adj2" fmla="val 58571"/>
                </a:avLst>
              </a:pr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32" name="Line 2"/>
            <p:cNvSpPr>
              <a:spLocks noChangeShapeType="1"/>
            </p:cNvSpPr>
            <p:nvPr/>
          </p:nvSpPr>
          <p:spPr bwMode="auto">
            <a:xfrm flipH="1">
              <a:off x="6111881" y="3334115"/>
              <a:ext cx="789663" cy="1588731"/>
            </a:xfrm>
            <a:prstGeom prst="line">
              <a:avLst/>
            </a:prstGeom>
            <a:noFill/>
            <a:ln w="31680">
              <a:solidFill>
                <a:srgbClr val="0000FF"/>
              </a:solidFill>
              <a:miter lim="800000"/>
              <a:headEnd type="oval" w="med" len="med"/>
              <a:tailEnd type="stealth" w="lg" len="lg"/>
            </a:ln>
            <a:effectLst/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712920" y="6565919"/>
              <a:ext cx="655985" cy="37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前方</a:t>
              </a:r>
              <a:endParaRPr lang="ja-JP" altLang="en-US" sz="1600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682990" y="6565919"/>
              <a:ext cx="655985" cy="373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/>
                <a:t>後方</a:t>
              </a:r>
              <a:endParaRPr lang="ja-JP" altLang="en-US" sz="1600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901545" y="3097875"/>
              <a:ext cx="2839040" cy="7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Install here</a:t>
              </a:r>
            </a:p>
            <a:p>
              <a:r>
                <a:rPr lang="en-US" altLang="ja-JP" dirty="0" smtClean="0"/>
                <a:t>(10cm gap of barrel part)</a:t>
              </a:r>
              <a:endParaRPr lang="ja-JP" altLang="en-US" dirty="0"/>
            </a:p>
          </p:txBody>
        </p:sp>
      </p:grpSp>
      <p:sp>
        <p:nvSpPr>
          <p:cNvPr id="61" name="コンテンツ プレースホルダ 32"/>
          <p:cNvSpPr txBox="1">
            <a:spLocks/>
          </p:cNvSpPr>
          <p:nvPr/>
        </p:nvSpPr>
        <p:spPr bwMode="auto">
          <a:xfrm>
            <a:off x="5932812" y="3132987"/>
            <a:ext cx="3211191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marL="342619" indent="-342619" defTabSz="829194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  <a:defRPr/>
            </a:pPr>
            <a:r>
              <a:rPr lang="en-US" altLang="ja-JP" sz="2500" kern="0" dirty="0" smtClean="0">
                <a:solidFill>
                  <a:srgbClr val="272776"/>
                </a:solidFill>
              </a:rPr>
              <a:t>Separation power</a:t>
            </a:r>
          </a:p>
          <a:p>
            <a:pPr marL="741380" lvl="1" indent="-285034" defTabSz="829194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u"/>
              <a:defRPr/>
            </a:pPr>
            <a:r>
              <a:rPr lang="en-US" altLang="ja-JP" kern="0" dirty="0" smtClean="0">
                <a:solidFill>
                  <a:srgbClr val="272776"/>
                </a:solidFill>
              </a:rPr>
              <a:t> 3σ </a:t>
            </a:r>
            <a:r>
              <a:rPr lang="ja-JP" altLang="en-US" kern="0" dirty="0" smtClean="0">
                <a:solidFill>
                  <a:srgbClr val="272776"/>
                </a:solidFill>
              </a:rPr>
              <a:t>⇒ </a:t>
            </a:r>
            <a:r>
              <a:rPr lang="en-US" altLang="ja-JP" kern="0" dirty="0" smtClean="0">
                <a:solidFill>
                  <a:srgbClr val="272776"/>
                </a:solidFill>
              </a:rPr>
              <a:t>4σ</a:t>
            </a:r>
          </a:p>
          <a:p>
            <a:pPr marL="741380" lvl="1" indent="-285034" defTabSz="829194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Char char="u"/>
              <a:defRPr/>
            </a:pPr>
            <a:r>
              <a:rPr lang="en-US" altLang="ja-JP" kern="0" dirty="0" smtClean="0">
                <a:solidFill>
                  <a:srgbClr val="272776"/>
                </a:solidFill>
                <a:latin typeface="+mn-lt"/>
                <a:ea typeface="+mn-ea"/>
              </a:rPr>
              <a:t> 0.6 &lt; </a:t>
            </a:r>
            <a:r>
              <a:rPr lang="en-US" altLang="ja-JP" i="1" kern="0" dirty="0" smtClean="0">
                <a:solidFill>
                  <a:srgbClr val="272776"/>
                </a:solidFill>
                <a:latin typeface="+mn-lt"/>
                <a:ea typeface="+mn-ea"/>
              </a:rPr>
              <a:t>p </a:t>
            </a:r>
            <a:r>
              <a:rPr lang="en-US" altLang="ja-JP" kern="0" dirty="0" smtClean="0">
                <a:solidFill>
                  <a:srgbClr val="272776"/>
                </a:solidFill>
                <a:latin typeface="+mn-lt"/>
                <a:ea typeface="+mn-ea"/>
              </a:rPr>
              <a:t>&lt; 4 </a:t>
            </a:r>
            <a:r>
              <a:rPr lang="en-US" altLang="ja-JP" kern="0" dirty="0" err="1" smtClean="0">
                <a:solidFill>
                  <a:srgbClr val="272776"/>
                </a:solidFill>
                <a:latin typeface="+mn-lt"/>
                <a:ea typeface="+mn-ea"/>
              </a:rPr>
              <a:t>GeV</a:t>
            </a:r>
            <a:r>
              <a:rPr lang="en-US" altLang="ja-JP" kern="0" dirty="0" smtClean="0">
                <a:solidFill>
                  <a:srgbClr val="272776"/>
                </a:solidFill>
                <a:latin typeface="+mn-lt"/>
                <a:ea typeface="+mn-ea"/>
              </a:rPr>
              <a:t>/</a:t>
            </a:r>
            <a:r>
              <a:rPr lang="en-US" altLang="ja-JP" i="1" kern="0" dirty="0" smtClean="0">
                <a:solidFill>
                  <a:srgbClr val="272776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62" name="下矢印 61"/>
          <p:cNvSpPr/>
          <p:nvPr/>
        </p:nvSpPr>
        <p:spPr>
          <a:xfrm>
            <a:off x="6969616" y="5178795"/>
            <a:ext cx="518404" cy="453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18" tIns="41460" rIns="82918" bIns="41460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321612" y="4592457"/>
            <a:ext cx="2608829" cy="576172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r>
              <a:rPr lang="en-US" altLang="ja-JP" sz="1600" dirty="0" smtClean="0">
                <a:latin typeface="+mn-ea"/>
              </a:rPr>
              <a:t>(</a:t>
            </a:r>
            <a:r>
              <a:rPr lang="en-US" altLang="ja-JP" sz="1600" dirty="0" err="1" smtClean="0">
                <a:latin typeface="+mn-ea"/>
              </a:rPr>
              <a:t>ACC:Threshold</a:t>
            </a:r>
            <a:r>
              <a:rPr lang="en-US" altLang="ja-JP" sz="1600" dirty="0" smtClean="0">
                <a:latin typeface="+mn-ea"/>
              </a:rPr>
              <a:t> type</a:t>
            </a:r>
          </a:p>
          <a:p>
            <a:r>
              <a:rPr lang="en-US" altLang="ja-JP" sz="1600" dirty="0" smtClean="0">
                <a:latin typeface="+mn-ea"/>
              </a:rPr>
              <a:t> aerogel Cherenkov counter)</a:t>
            </a:r>
            <a:endParaRPr lang="ja-JP" altLang="en-US" sz="1600" dirty="0">
              <a:latin typeface="+mn-ea"/>
            </a:endParaRPr>
          </a:p>
        </p:txBody>
      </p:sp>
      <p:sp>
        <p:nvSpPr>
          <p:cNvPr id="64" name="コンテンツ プレースホルダ 2"/>
          <p:cNvSpPr txBox="1">
            <a:spLocks/>
          </p:cNvSpPr>
          <p:nvPr/>
        </p:nvSpPr>
        <p:spPr bwMode="auto">
          <a:xfrm>
            <a:off x="5932809" y="4203616"/>
            <a:ext cx="2138415" cy="5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marL="342619" indent="-342619" defTabSz="829194" fontAlgn="base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  <a:defRPr/>
            </a:pPr>
            <a:r>
              <a:rPr lang="en-US" altLang="ja-JP" sz="2500" kern="0" dirty="0" smtClean="0">
                <a:solidFill>
                  <a:srgbClr val="272776"/>
                </a:solidFill>
              </a:rPr>
              <a:t>TOF + ACC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97586" y="5632447"/>
            <a:ext cx="1421058" cy="36075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FF0000"/>
                </a:solidFill>
              </a:rPr>
              <a:t>TOP counter</a:t>
            </a:r>
            <a:endParaRPr kumimoji="1" lang="ja-JP" altLang="en-US" u="sng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215077" y="5891676"/>
            <a:ext cx="2285077" cy="36075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+mn-ea"/>
                <a:ea typeface="+mn-ea"/>
              </a:rPr>
              <a:t>Only suitable solution!</a:t>
            </a:r>
            <a:endParaRPr kumimoji="1" lang="ja-JP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831996" y="2928937"/>
            <a:ext cx="954585" cy="360755"/>
          </a:xfrm>
          <a:prstGeom prst="rect">
            <a:avLst/>
          </a:prstGeom>
          <a:noFill/>
        </p:spPr>
        <p:txBody>
          <a:bodyPr wrap="none" lIns="82918" tIns="41460" rIns="82918" bIns="41460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Upgrade</a:t>
            </a:r>
            <a:endParaRPr kumimoji="1" lang="ja-JP" altLang="en-US" u="sng" dirty="0">
              <a:solidFill>
                <a:schemeClr val="tx1"/>
              </a:solidFill>
            </a:endParaRPr>
          </a:p>
        </p:txBody>
      </p:sp>
      <p:pic>
        <p:nvPicPr>
          <p:cNvPr id="35" name="Picture 6" descr="C:\kenji\doc\pid\top\20050322\fig\detector_z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1483" y="2110495"/>
            <a:ext cx="1865940" cy="146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Principle of TOP counter</a:t>
            </a:r>
            <a:endParaRPr kumimoji="1" lang="ja-JP" altLang="en-US" dirty="0"/>
          </a:p>
        </p:txBody>
      </p:sp>
      <p:sp>
        <p:nvSpPr>
          <p:cNvPr id="15" name="コンテンツ プレースホルダ 14"/>
          <p:cNvSpPr>
            <a:spLocks noGrp="1"/>
          </p:cNvSpPr>
          <p:nvPr>
            <p:ph sz="half" idx="1"/>
          </p:nvPr>
        </p:nvSpPr>
        <p:spPr>
          <a:xfrm>
            <a:off x="4429124" y="4623764"/>
            <a:ext cx="4214842" cy="642942"/>
          </a:xfrm>
        </p:spPr>
        <p:txBody>
          <a:bodyPr/>
          <a:lstStyle/>
          <a:p>
            <a:r>
              <a:rPr lang="en-US" altLang="ja-JP" sz="2200" dirty="0" smtClean="0"/>
              <a:t>time includes TOF information</a:t>
            </a:r>
            <a:endParaRPr lang="ja-JP" altLang="en-US" sz="2200" dirty="0"/>
          </a:p>
        </p:txBody>
      </p:sp>
      <p:sp>
        <p:nvSpPr>
          <p:cNvPr id="26" name="コンテンツ プレースホルダ 25"/>
          <p:cNvSpPr>
            <a:spLocks noGrp="1"/>
          </p:cNvSpPr>
          <p:nvPr>
            <p:ph sz="half" idx="2"/>
          </p:nvPr>
        </p:nvSpPr>
        <p:spPr>
          <a:xfrm>
            <a:off x="214282" y="928671"/>
            <a:ext cx="8215370" cy="1428759"/>
          </a:xfrm>
        </p:spPr>
        <p:txBody>
          <a:bodyPr/>
          <a:lstStyle/>
          <a:p>
            <a:pPr marL="342722" indent="-342722" defTabSz="829108">
              <a:defRPr/>
            </a:pPr>
            <a:r>
              <a:rPr lang="en-US" altLang="ja-JP" sz="2000" dirty="0" smtClean="0"/>
              <a:t>TOP(Time Of Propagation) counter: new type of RICH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counter</a:t>
            </a:r>
          </a:p>
          <a:p>
            <a:pPr marL="742565" lvl="1" indent="-285600" defTabSz="829108">
              <a:defRPr/>
            </a:pPr>
            <a:r>
              <a:rPr lang="en-US" altLang="ja-JP" sz="1800" dirty="0" smtClean="0"/>
              <a:t>Cherenkov radiator + time sensitive screen</a:t>
            </a:r>
          </a:p>
          <a:p>
            <a:pPr marL="1142685" lvl="2" indent="-285600" defTabSz="829108">
              <a:defRPr/>
            </a:pPr>
            <a:r>
              <a:rPr lang="en-US" altLang="ja-JP" sz="1400" u="sng" dirty="0" smtClean="0">
                <a:solidFill>
                  <a:srgbClr val="FF0000"/>
                </a:solidFill>
              </a:rPr>
              <a:t>RICH: Position (x, y) </a:t>
            </a:r>
            <a:r>
              <a:rPr lang="en-US" altLang="ja-JP" sz="1400" u="sng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ja-JP" altLang="en-US" sz="1400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1400" u="sng" dirty="0" smtClean="0">
                <a:solidFill>
                  <a:srgbClr val="FF0000"/>
                </a:solidFill>
              </a:rPr>
              <a:t>TOP: Position + time (x, t)</a:t>
            </a:r>
          </a:p>
          <a:p>
            <a:pPr marL="1142685" lvl="2" indent="-285600" defTabSz="829108">
              <a:defRPr/>
            </a:pPr>
            <a:r>
              <a:rPr lang="en-US" altLang="ja-JP" sz="1400" u="sng" dirty="0" smtClean="0">
                <a:solidFill>
                  <a:srgbClr val="FF0000"/>
                </a:solidFill>
              </a:rPr>
              <a:t>Very compact &amp; simple</a:t>
            </a:r>
            <a:endParaRPr lang="en-US" altLang="ja-JP" u="sng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Sep 12, 2009</a:t>
            </a:r>
            <a:endParaRPr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A48F4-BAA6-440E-86C2-B969243F90C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LEPS2 kick off meeting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726" y="1428736"/>
            <a:ext cx="3811868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5245656" y="5372648"/>
            <a:ext cx="2515179" cy="637754"/>
          </a:xfrm>
          <a:prstGeom prst="rect">
            <a:avLst/>
          </a:prstGeom>
          <a:noFill/>
        </p:spPr>
        <p:txBody>
          <a:bodyPr wrap="square" lIns="82910" tIns="41455" rIns="82910" bIns="41455" rtlCol="0">
            <a:spAutoFit/>
          </a:bodyPr>
          <a:lstStyle/>
          <a:p>
            <a:r>
              <a:rPr lang="en-US" altLang="ja-JP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counter measures</a:t>
            </a:r>
          </a:p>
          <a:p>
            <a:pPr algn="ctr"/>
            <a:r>
              <a:rPr lang="en-US" altLang="ja-JP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 + RICH</a:t>
            </a:r>
            <a:endParaRPr kumimoji="1" lang="ja-JP" alt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72069" y="5955208"/>
            <a:ext cx="2857349" cy="360755"/>
          </a:xfrm>
          <a:prstGeom prst="rect">
            <a:avLst/>
          </a:prstGeom>
          <a:noFill/>
        </p:spPr>
        <p:txBody>
          <a:bodyPr wrap="none" lIns="82910" tIns="41455" rIns="82910" bIns="41455" rtlCol="0">
            <a:spAutoFit/>
          </a:bodyPr>
          <a:lstStyle/>
          <a:p>
            <a:r>
              <a:rPr lang="en-US" altLang="ja-JP" u="sng" dirty="0" smtClean="0"/>
              <a:t>High performance expected!</a:t>
            </a:r>
            <a:endParaRPr lang="ja-JP" altLang="en-US" u="sng" dirty="0"/>
          </a:p>
        </p:txBody>
      </p:sp>
      <p:sp>
        <p:nvSpPr>
          <p:cNvPr id="35" name="下矢印 34"/>
          <p:cNvSpPr/>
          <p:nvPr/>
        </p:nvSpPr>
        <p:spPr>
          <a:xfrm>
            <a:off x="6072199" y="5040420"/>
            <a:ext cx="777605" cy="38884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10" tIns="41455" rIns="82910" bIns="41455"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9" name="グループ化 28"/>
          <p:cNvGrpSpPr>
            <a:grpSpLocks noChangeAspect="1"/>
          </p:cNvGrpSpPr>
          <p:nvPr/>
        </p:nvGrpSpPr>
        <p:grpSpPr>
          <a:xfrm>
            <a:off x="4786317" y="2428871"/>
            <a:ext cx="3696219" cy="2234581"/>
            <a:chOff x="125744" y="3786190"/>
            <a:chExt cx="4017628" cy="2428892"/>
          </a:xfrm>
        </p:grpSpPr>
        <p:grpSp>
          <p:nvGrpSpPr>
            <p:cNvPr id="3" name="グループ化 33"/>
            <p:cNvGrpSpPr/>
            <p:nvPr/>
          </p:nvGrpSpPr>
          <p:grpSpPr>
            <a:xfrm>
              <a:off x="125744" y="3882021"/>
              <a:ext cx="4017628" cy="2333061"/>
              <a:chOff x="1325536" y="4208465"/>
              <a:chExt cx="3455112" cy="1738304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25536" y="4208465"/>
                <a:ext cx="3455112" cy="173830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cxnSp>
            <p:nvCxnSpPr>
              <p:cNvPr id="17" name="直線矢印コネクタ 16"/>
              <p:cNvCxnSpPr/>
              <p:nvPr/>
            </p:nvCxnSpPr>
            <p:spPr>
              <a:xfrm rot="5400000" flipH="1" flipV="1">
                <a:off x="2899440" y="5273231"/>
                <a:ext cx="133200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7"/>
              <p:cNvSpPr txBox="1"/>
              <p:nvPr/>
            </p:nvSpPr>
            <p:spPr>
              <a:xfrm>
                <a:off x="3518546" y="4994284"/>
                <a:ext cx="816281" cy="29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  <a:latin typeface="+mn-ea"/>
                    <a:ea typeface="+mn-ea"/>
                  </a:rPr>
                  <a:t>1.18m</a:t>
                </a:r>
                <a:endParaRPr kumimoji="1" lang="ja-JP" altLang="en-US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19" name="直線矢印コネクタ 18"/>
              <p:cNvCxnSpPr/>
              <p:nvPr/>
            </p:nvCxnSpPr>
            <p:spPr>
              <a:xfrm rot="5400000" flipH="1" flipV="1">
                <a:off x="3566234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rot="16200000" flipH="1">
                <a:off x="3709110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rot="5400000" flipH="1" flipV="1">
                <a:off x="3851986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 rot="16200000" flipH="1">
                <a:off x="3994862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rot="5400000" flipH="1" flipV="1">
                <a:off x="4137738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rot="16200000" flipH="1">
                <a:off x="4280614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 rot="5400000" flipH="1" flipV="1">
                <a:off x="4423490" y="4494217"/>
                <a:ext cx="142876" cy="142876"/>
              </a:xfrm>
              <a:prstGeom prst="straightConnector1">
                <a:avLst/>
              </a:prstGeom>
              <a:ln w="25400">
                <a:solidFill>
                  <a:srgbClr val="33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テキスト ボックス 35"/>
            <p:cNvSpPr txBox="1"/>
            <p:nvPr/>
          </p:nvSpPr>
          <p:spPr>
            <a:xfrm>
              <a:off x="2174384" y="4499547"/>
              <a:ext cx="645533" cy="392116"/>
            </a:xfrm>
            <a:prstGeom prst="rect">
              <a:avLst/>
            </a:prstGeom>
            <a:noFill/>
          </p:spPr>
          <p:txBody>
            <a:bodyPr wrap="none" lIns="82936" tIns="41469" rIns="82936" bIns="41469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ＭＳ Ｐゴシック" pitchFamily="50" charset="-128"/>
                </a:rPr>
                <a:t>TOF</a:t>
              </a:r>
              <a:endParaRPr kumimoji="1" lang="ja-JP" altLang="en-US" dirty="0">
                <a:solidFill>
                  <a:srgbClr val="FF0000"/>
                </a:solidFill>
                <a:latin typeface="ＭＳ Ｐゴシック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071802" y="3786190"/>
              <a:ext cx="662957" cy="392116"/>
            </a:xfrm>
            <a:prstGeom prst="rect">
              <a:avLst/>
            </a:prstGeom>
            <a:noFill/>
          </p:spPr>
          <p:txBody>
            <a:bodyPr wrap="none" lIns="82936" tIns="41469" rIns="82936" bIns="41469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5BF0"/>
                  </a:solidFill>
                  <a:latin typeface="+mn-ea"/>
                  <a:ea typeface="+mn-ea"/>
                </a:rPr>
                <a:t>TOP</a:t>
              </a:r>
              <a:endParaRPr kumimoji="1" lang="ja-JP" altLang="en-US" dirty="0">
                <a:solidFill>
                  <a:srgbClr val="005BF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603616" y="2214554"/>
            <a:ext cx="3754073" cy="1571636"/>
            <a:chOff x="142843" y="2357430"/>
            <a:chExt cx="3754073" cy="1571636"/>
          </a:xfrm>
        </p:grpSpPr>
        <p:pic>
          <p:nvPicPr>
            <p:cNvPr id="28" name="Picture 5" descr="C:\Documents and Settings\kuriyama\My Documents\top_2002_beam_test\学会\side_view_of_crystal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43" y="2500306"/>
              <a:ext cx="3754073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428860" y="2357430"/>
            <a:ext cx="1425574" cy="357836"/>
          </p:xfrm>
          <a:graphic>
            <a:graphicData uri="http://schemas.openxmlformats.org/presentationml/2006/ole">
              <p:oleObj spid="_x0000_s1026" name="数式" r:id="rId6" imgW="914400" imgH="228600" progId="Equation.3">
                <p:embed/>
              </p:oleObj>
            </a:graphicData>
          </a:graphic>
        </p:graphicFrame>
      </p:grpSp>
      <p:grpSp>
        <p:nvGrpSpPr>
          <p:cNvPr id="34" name="グループ化 33"/>
          <p:cNvGrpSpPr/>
          <p:nvPr/>
        </p:nvGrpSpPr>
        <p:grpSpPr>
          <a:xfrm>
            <a:off x="214282" y="3786190"/>
            <a:ext cx="4071966" cy="2428892"/>
            <a:chOff x="214282" y="3786190"/>
            <a:chExt cx="3937617" cy="2286016"/>
          </a:xfrm>
        </p:grpSpPr>
        <p:pic>
          <p:nvPicPr>
            <p:cNvPr id="30" name="図 29" descr="h2_t_ch.2.0.00.90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82" y="3786190"/>
              <a:ext cx="3937617" cy="2286016"/>
            </a:xfrm>
            <a:prstGeom prst="rect">
              <a:avLst/>
            </a:prstGeom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3727874" y="3988362"/>
              <a:ext cx="401789" cy="347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π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775288" y="4314564"/>
              <a:ext cx="311883" cy="347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K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285852" y="6078405"/>
            <a:ext cx="1651700" cy="338526"/>
          </a:xfrm>
          <a:prstGeom prst="rect">
            <a:avLst/>
          </a:prstGeom>
          <a:solidFill>
            <a:schemeClr val="bg1"/>
          </a:solidFill>
        </p:spPr>
        <p:txBody>
          <a:bodyPr wrap="square" lIns="91410" tIns="45706" rIns="91410" bIns="45706" rtlCol="0">
            <a:spAutoFit/>
          </a:bodyPr>
          <a:lstStyle/>
          <a:p>
            <a:r>
              <a:rPr lang="ja-JP" altLang="en-US" sz="1600" dirty="0" smtClean="0"/>
              <a:t>⊿</a:t>
            </a:r>
            <a:r>
              <a:rPr lang="en-US" altLang="ja-JP" sz="1600" dirty="0" smtClean="0"/>
              <a:t> t </a:t>
            </a:r>
            <a:r>
              <a:rPr lang="ja-JP" altLang="en-US" sz="1600" dirty="0" smtClean="0"/>
              <a:t>～ </a:t>
            </a:r>
            <a:r>
              <a:rPr lang="en-US" altLang="ja-JP" sz="1600" dirty="0" smtClean="0"/>
              <a:t>O(100ps)</a:t>
            </a:r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Expected Performance</a:t>
            </a:r>
            <a:endParaRPr kumimoji="1" lang="ja-JP" altLang="en-US" dirty="0"/>
          </a:p>
        </p:txBody>
      </p:sp>
      <p:pic>
        <p:nvPicPr>
          <p:cNvPr id="10" name="コンテンツ プレースホルダ 9" descr="rates.5000000.10000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4114800" cy="3714776"/>
          </a:xfrm>
        </p:spPr>
      </p:pic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1"/>
          </p:nvPr>
        </p:nvSpPr>
        <p:spPr>
          <a:xfrm>
            <a:off x="71406" y="990606"/>
            <a:ext cx="8572560" cy="723885"/>
          </a:xfrm>
        </p:spPr>
        <p:txBody>
          <a:bodyPr/>
          <a:lstStyle/>
          <a:p>
            <a:r>
              <a:rPr kumimoji="1" lang="en-US" altLang="ja-JP" sz="2000" dirty="0" smtClean="0"/>
              <a:t>2-bar + focusing mirror, multi-alkali photo-cathode</a:t>
            </a:r>
            <a:endParaRPr kumimoji="1" lang="ja-JP" altLang="en-US" sz="2000" dirty="0"/>
          </a:p>
        </p:txBody>
      </p:sp>
      <p:pic>
        <p:nvPicPr>
          <p:cNvPr id="12" name="コンテンツ プレースホルダ 8" descr="separation-power.5000000.100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2" y="1857365"/>
            <a:ext cx="4114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928663" y="5786454"/>
            <a:ext cx="3004349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4σ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separation up to 4GeV/c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6314" y="5929330"/>
            <a:ext cx="3246402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&lt;3% fake rates in forward region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43900" y="5857892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86712" y="5000636"/>
            <a:ext cx="646331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kumimoji="1" lang="ja-JP" altLang="en-US" dirty="0" smtClean="0"/>
              <a:t>前方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86382" y="4857760"/>
            <a:ext cx="646331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kumimoji="1" lang="ja-JP" altLang="en-US" dirty="0" smtClean="0"/>
              <a:t>後方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56862" y="5214951"/>
            <a:ext cx="700836" cy="343620"/>
          </a:xfrm>
          <a:prstGeom prst="rect">
            <a:avLst/>
          </a:prstGeom>
          <a:solidFill>
            <a:schemeClr val="bg1"/>
          </a:solidFill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sz="1600" dirty="0" err="1" smtClean="0"/>
              <a:t>cosθ</a:t>
            </a:r>
            <a:endParaRPr lang="ja-JP" altLang="en-US" sz="1600" dirty="0"/>
          </a:p>
        </p:txBody>
      </p:sp>
      <p:pic>
        <p:nvPicPr>
          <p:cNvPr id="19" name="Picture 3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8425" y="0"/>
            <a:ext cx="2594169" cy="241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2</a:t>
            </a:r>
            <a:r>
              <a:rPr kumimoji="1" lang="en-US" altLang="ja-JP" dirty="0" smtClean="0"/>
              <a:t>. Current status of R&amp;D</a:t>
            </a:r>
            <a:endParaRPr kumimoji="1"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2010/2/23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1" lang="ja-JP" altLang="en-US" smtClean="0"/>
              <a:t>特定領域「フレーバー物理の新展開」研究会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2009/3/9-10</a:t>
            </a:r>
          </a:p>
        </p:txBody>
      </p:sp>
      <p:sp>
        <p:nvSpPr>
          <p:cNvPr id="4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DD1A-7557-4CE4-AEC2-8DFD909007DB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Quartz radiator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4"/>
            <a:ext cx="4560918" cy="3086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 dirty="0" smtClean="0"/>
              <a:t>時間分解能測定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000" dirty="0"/>
              <a:t>Single photon pulse laser</a:t>
            </a:r>
          </a:p>
          <a:p>
            <a:pPr lvl="2">
              <a:lnSpc>
                <a:spcPct val="90000"/>
              </a:lnSpc>
            </a:pPr>
            <a:r>
              <a:rPr lang="en-US" altLang="ja-JP" sz="1800" dirty="0">
                <a:latin typeface="Symbol" pitchFamily="18" charset="2"/>
              </a:rPr>
              <a:t>l</a:t>
            </a:r>
            <a:r>
              <a:rPr lang="en-US" altLang="ja-JP" sz="1800" dirty="0"/>
              <a:t>=407nm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/>
              <a:t>MCP-PMT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/>
              <a:t>Several incident position</a:t>
            </a:r>
          </a:p>
          <a:p>
            <a:pPr>
              <a:lnSpc>
                <a:spcPct val="90000"/>
              </a:lnSpc>
              <a:buNone/>
            </a:pPr>
            <a:r>
              <a:rPr lang="en-US" altLang="ja-JP" sz="2400" dirty="0" smtClean="0">
                <a:sym typeface="Wingdings" pitchFamily="2" charset="2"/>
              </a:rPr>
              <a:t> TTS</a:t>
            </a:r>
            <a:r>
              <a:rPr lang="ja-JP" altLang="en-US" sz="2400" dirty="0" smtClean="0">
                <a:sym typeface="Wingdings" pitchFamily="2" charset="2"/>
              </a:rPr>
              <a:t>は</a:t>
            </a:r>
            <a:r>
              <a:rPr lang="en-US" altLang="ja-JP" sz="2400" dirty="0" smtClean="0">
                <a:sym typeface="Wingdings" pitchFamily="2" charset="2"/>
              </a:rPr>
              <a:t>PMT</a:t>
            </a:r>
            <a:r>
              <a:rPr lang="ja-JP" altLang="en-US" sz="2400" dirty="0" smtClean="0">
                <a:sym typeface="Wingdings" pitchFamily="2" charset="2"/>
              </a:rPr>
              <a:t>直接入射と同等</a:t>
            </a:r>
            <a:r>
              <a:rPr lang="en-US" altLang="ja-JP" sz="2400" dirty="0" smtClean="0">
                <a:sym typeface="Wingdings" pitchFamily="2" charset="2"/>
              </a:rPr>
              <a:t> </a:t>
            </a:r>
            <a:endParaRPr lang="en-US" altLang="ja-JP" sz="2400" dirty="0"/>
          </a:p>
          <a:p>
            <a:pPr lvl="1">
              <a:lnSpc>
                <a:spcPct val="90000"/>
              </a:lnSpc>
            </a:pPr>
            <a:r>
              <a:rPr lang="en-US" altLang="ja-JP" sz="2000" dirty="0" smtClean="0">
                <a:solidFill>
                  <a:schemeClr val="hlink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Quartz</a:t>
            </a:r>
            <a:r>
              <a:rPr lang="ja-JP" altLang="en-US" sz="2000" dirty="0" smtClean="0">
                <a:solidFill>
                  <a:srgbClr val="FF0000"/>
                </a:solidFill>
              </a:rPr>
              <a:t>の性能を確認！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484688" y="3595690"/>
            <a:ext cx="4659312" cy="3233737"/>
            <a:chOff x="175" y="2295"/>
            <a:chExt cx="2548" cy="1743"/>
          </a:xfrm>
        </p:grpSpPr>
        <p:pic>
          <p:nvPicPr>
            <p:cNvPr id="229380" name="図 73" descr="tmptmp_quartz_ana_tts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" y="2295"/>
              <a:ext cx="2506" cy="1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9381" name="テキスト ボックス 74"/>
            <p:cNvSpPr txBox="1">
              <a:spLocks noChangeArrowheads="1"/>
            </p:cNvSpPr>
            <p:nvPr/>
          </p:nvSpPr>
          <p:spPr bwMode="auto">
            <a:xfrm>
              <a:off x="903" y="3840"/>
              <a:ext cx="1407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 dirty="0">
                  <a:latin typeface="Calibri" pitchFamily="34" charset="0"/>
                </a:rPr>
                <a:t>Propagation length [mm]</a:t>
              </a:r>
            </a:p>
          </p:txBody>
        </p:sp>
        <p:sp>
          <p:nvSpPr>
            <p:cNvPr id="229382" name="テキスト ボックス 75"/>
            <p:cNvSpPr txBox="1">
              <a:spLocks noChangeArrowheads="1"/>
            </p:cNvSpPr>
            <p:nvPr/>
          </p:nvSpPr>
          <p:spPr bwMode="auto">
            <a:xfrm rot="-5400000">
              <a:off x="-286" y="3037"/>
              <a:ext cx="1123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 dirty="0">
                  <a:latin typeface="Calibri" pitchFamily="34" charset="0"/>
                </a:rPr>
                <a:t>Time resolution [ps]</a:t>
              </a: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2019" y="2461"/>
              <a:ext cx="374" cy="44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sz="1600" b="1" dirty="0">
                  <a:solidFill>
                    <a:srgbClr val="FF0000"/>
                  </a:solidFill>
                  <a:latin typeface="Calibri" pitchFamily="34" charset="0"/>
                  <a:ea typeface="ＭＳ Ｐゴシック" pitchFamily="50" charset="-128"/>
                </a:rPr>
                <a:t>Line 1</a:t>
              </a:r>
            </a:p>
            <a:p>
              <a:pPr>
                <a:spcBef>
                  <a:spcPct val="0"/>
                </a:spcBef>
              </a:pPr>
              <a:r>
                <a:rPr lang="en-US" altLang="ja-JP" sz="1600" b="1" dirty="0">
                  <a:solidFill>
                    <a:srgbClr val="00B050"/>
                  </a:solidFill>
                  <a:latin typeface="Calibri" pitchFamily="34" charset="0"/>
                  <a:ea typeface="ＭＳ Ｐゴシック" pitchFamily="50" charset="-128"/>
                </a:rPr>
                <a:t>Line 2</a:t>
              </a:r>
            </a:p>
            <a:p>
              <a:pPr>
                <a:spcBef>
                  <a:spcPct val="0"/>
                </a:spcBef>
              </a:pPr>
              <a:r>
                <a:rPr lang="en-US" altLang="ja-JP" sz="1600" b="1" dirty="0">
                  <a:solidFill>
                    <a:srgbClr val="3333CC"/>
                  </a:solidFill>
                  <a:latin typeface="Calibri" pitchFamily="34" charset="0"/>
                  <a:ea typeface="ＭＳ Ｐゴシック" pitchFamily="50" charset="-128"/>
                </a:rPr>
                <a:t>Line 3</a:t>
              </a:r>
            </a:p>
          </p:txBody>
        </p:sp>
        <p:sp>
          <p:nvSpPr>
            <p:cNvPr id="229384" name="テキスト ボックス 81"/>
            <p:cNvSpPr txBox="1">
              <a:spLocks noChangeArrowheads="1"/>
            </p:cNvSpPr>
            <p:nvPr/>
          </p:nvSpPr>
          <p:spPr bwMode="auto">
            <a:xfrm>
              <a:off x="858" y="2685"/>
              <a:ext cx="61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sz="2400" b="1" u="sng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ja-JP" sz="2400" b="1" u="sng" dirty="0">
                  <a:solidFill>
                    <a:srgbClr val="FF0000"/>
                  </a:solidFill>
                  <a:latin typeface="Calibri" pitchFamily="34" charset="0"/>
                </a:rPr>
                <a:t>&lt;40ps</a:t>
              </a:r>
            </a:p>
          </p:txBody>
        </p:sp>
      </p:grpSp>
      <p:pic>
        <p:nvPicPr>
          <p:cNvPr id="229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4217988"/>
            <a:ext cx="35687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008565" y="2674940"/>
            <a:ext cx="3671887" cy="1000125"/>
            <a:chOff x="3195" y="2115"/>
            <a:chExt cx="2313" cy="630"/>
          </a:xfrm>
        </p:grpSpPr>
        <p:sp>
          <p:nvSpPr>
            <p:cNvPr id="43" name="正方形/長方形 42"/>
            <p:cNvSpPr/>
            <p:nvPr/>
          </p:nvSpPr>
          <p:spPr>
            <a:xfrm>
              <a:off x="3195" y="2521"/>
              <a:ext cx="2070" cy="224"/>
            </a:xfrm>
            <a:prstGeom prst="rect">
              <a:avLst/>
            </a:prstGeom>
            <a:solidFill>
              <a:srgbClr val="A3ECFB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29387" name="Rectangle 25"/>
            <p:cNvSpPr>
              <a:spLocks noChangeArrowheads="1"/>
            </p:cNvSpPr>
            <p:nvPr/>
          </p:nvSpPr>
          <p:spPr bwMode="auto">
            <a:xfrm>
              <a:off x="5265" y="2505"/>
              <a:ext cx="96" cy="240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ja-JP" altLang="ja-JP" dirty="0">
                <a:latin typeface="Calibri" pitchFamily="34" charset="0"/>
              </a:endParaRPr>
            </a:p>
          </p:txBody>
        </p:sp>
        <p:sp>
          <p:nvSpPr>
            <p:cNvPr id="229388" name="Rectangle 26"/>
            <p:cNvSpPr>
              <a:spLocks noChangeArrowheads="1"/>
            </p:cNvSpPr>
            <p:nvPr/>
          </p:nvSpPr>
          <p:spPr bwMode="auto">
            <a:xfrm>
              <a:off x="5361" y="2505"/>
              <a:ext cx="48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ja-JP" altLang="ja-JP" dirty="0">
                <a:latin typeface="Calibri" pitchFamily="34" charset="0"/>
              </a:endParaRPr>
            </a:p>
          </p:txBody>
        </p:sp>
        <p:sp>
          <p:nvSpPr>
            <p:cNvPr id="229389" name="Line 27"/>
            <p:cNvSpPr>
              <a:spLocks noChangeShapeType="1"/>
            </p:cNvSpPr>
            <p:nvPr/>
          </p:nvSpPr>
          <p:spPr bwMode="auto">
            <a:xfrm>
              <a:off x="5409" y="2553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0" name="Line 28"/>
            <p:cNvSpPr>
              <a:spLocks noChangeShapeType="1"/>
            </p:cNvSpPr>
            <p:nvPr/>
          </p:nvSpPr>
          <p:spPr bwMode="auto">
            <a:xfrm>
              <a:off x="5409" y="2601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1" name="Line 29"/>
            <p:cNvSpPr>
              <a:spLocks noChangeShapeType="1"/>
            </p:cNvSpPr>
            <p:nvPr/>
          </p:nvSpPr>
          <p:spPr bwMode="auto">
            <a:xfrm>
              <a:off x="5412" y="2649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2" name="Line 30"/>
            <p:cNvSpPr>
              <a:spLocks noChangeShapeType="1"/>
            </p:cNvSpPr>
            <p:nvPr/>
          </p:nvSpPr>
          <p:spPr bwMode="auto">
            <a:xfrm>
              <a:off x="5409" y="2697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二等辺三角形 49"/>
            <p:cNvSpPr/>
            <p:nvPr/>
          </p:nvSpPr>
          <p:spPr>
            <a:xfrm>
              <a:off x="4005" y="2250"/>
              <a:ext cx="392" cy="27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229394" name="Line 10"/>
            <p:cNvSpPr>
              <a:spLocks noChangeShapeType="1"/>
            </p:cNvSpPr>
            <p:nvPr/>
          </p:nvSpPr>
          <p:spPr bwMode="auto">
            <a:xfrm>
              <a:off x="3780" y="2115"/>
              <a:ext cx="315" cy="27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5" name="Line 10"/>
            <p:cNvSpPr>
              <a:spLocks noChangeShapeType="1"/>
            </p:cNvSpPr>
            <p:nvPr/>
          </p:nvSpPr>
          <p:spPr bwMode="auto">
            <a:xfrm>
              <a:off x="4095" y="2385"/>
              <a:ext cx="405" cy="36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6" name="Line 10"/>
            <p:cNvSpPr>
              <a:spLocks noChangeShapeType="1"/>
            </p:cNvSpPr>
            <p:nvPr/>
          </p:nvSpPr>
          <p:spPr bwMode="auto">
            <a:xfrm flipV="1">
              <a:off x="4500" y="2520"/>
              <a:ext cx="225" cy="225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7" name="Line 10"/>
            <p:cNvSpPr>
              <a:spLocks noChangeShapeType="1"/>
            </p:cNvSpPr>
            <p:nvPr/>
          </p:nvSpPr>
          <p:spPr bwMode="auto">
            <a:xfrm flipV="1">
              <a:off x="4950" y="2520"/>
              <a:ext cx="225" cy="225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8" name="Line 10"/>
            <p:cNvSpPr>
              <a:spLocks noChangeShapeType="1"/>
            </p:cNvSpPr>
            <p:nvPr/>
          </p:nvSpPr>
          <p:spPr bwMode="auto">
            <a:xfrm>
              <a:off x="4725" y="2520"/>
              <a:ext cx="225" cy="225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99" name="Line 10"/>
            <p:cNvSpPr>
              <a:spLocks noChangeShapeType="1"/>
            </p:cNvSpPr>
            <p:nvPr/>
          </p:nvSpPr>
          <p:spPr bwMode="auto">
            <a:xfrm>
              <a:off x="5175" y="2520"/>
              <a:ext cx="90" cy="90"/>
            </a:xfrm>
            <a:prstGeom prst="line">
              <a:avLst/>
            </a:prstGeom>
            <a:noFill/>
            <a:ln w="5080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401" name="テキスト ボックス 57"/>
            <p:cNvSpPr txBox="1">
              <a:spLocks noChangeArrowheads="1"/>
            </p:cNvSpPr>
            <p:nvPr/>
          </p:nvSpPr>
          <p:spPr bwMode="auto">
            <a:xfrm>
              <a:off x="3240" y="2512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 dirty="0">
                  <a:latin typeface="Calibri" pitchFamily="34" charset="0"/>
                </a:rPr>
                <a:t>Quartz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06977" y="127000"/>
            <a:ext cx="3973513" cy="2579688"/>
            <a:chOff x="1594" y="1267"/>
            <a:chExt cx="1491" cy="998"/>
          </a:xfrm>
        </p:grpSpPr>
        <p:grpSp>
          <p:nvGrpSpPr>
            <p:cNvPr id="5" name="グループ化 70"/>
            <p:cNvGrpSpPr>
              <a:grpSpLocks/>
            </p:cNvGrpSpPr>
            <p:nvPr/>
          </p:nvGrpSpPr>
          <p:grpSpPr bwMode="auto">
            <a:xfrm>
              <a:off x="1594" y="1267"/>
              <a:ext cx="1491" cy="998"/>
              <a:chOff x="4352892" y="2000240"/>
              <a:chExt cx="2366226" cy="1584321"/>
            </a:xfrm>
          </p:grpSpPr>
          <p:pic>
            <p:nvPicPr>
              <p:cNvPr id="229404" name="Picture 28" descr="C:\Documents and Settings\Ken Kurimoto\Desktop\quartz_pics\pics_quartz\DSC_0143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2892" y="2000240"/>
                <a:ext cx="2366226" cy="1584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405" name="Line 10"/>
              <p:cNvSpPr>
                <a:spLocks noChangeShapeType="1"/>
              </p:cNvSpPr>
              <p:nvPr/>
            </p:nvSpPr>
            <p:spPr bwMode="auto">
              <a:xfrm>
                <a:off x="4686144" y="3476688"/>
                <a:ext cx="204790" cy="6191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06" name="Line 10"/>
              <p:cNvSpPr>
                <a:spLocks noChangeShapeType="1"/>
              </p:cNvSpPr>
              <p:nvPr/>
            </p:nvSpPr>
            <p:spPr bwMode="auto">
              <a:xfrm flipV="1">
                <a:off x="4900458" y="3333812"/>
                <a:ext cx="71438" cy="21431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07" name="Line 10"/>
              <p:cNvSpPr>
                <a:spLocks noChangeShapeType="1"/>
              </p:cNvSpPr>
              <p:nvPr/>
            </p:nvSpPr>
            <p:spPr bwMode="auto">
              <a:xfrm>
                <a:off x="4969545" y="3345687"/>
                <a:ext cx="204790" cy="6191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08" name="Line 10"/>
              <p:cNvSpPr>
                <a:spLocks noChangeShapeType="1"/>
              </p:cNvSpPr>
              <p:nvPr/>
            </p:nvSpPr>
            <p:spPr bwMode="auto">
              <a:xfrm flipV="1">
                <a:off x="5174335" y="3179061"/>
                <a:ext cx="71438" cy="21431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09" name="Line 10"/>
              <p:cNvSpPr>
                <a:spLocks noChangeShapeType="1"/>
              </p:cNvSpPr>
              <p:nvPr/>
            </p:nvSpPr>
            <p:spPr bwMode="auto">
              <a:xfrm>
                <a:off x="5255297" y="3202811"/>
                <a:ext cx="204790" cy="61914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9410" name="Line 10"/>
              <p:cNvSpPr>
                <a:spLocks noChangeShapeType="1"/>
              </p:cNvSpPr>
              <p:nvPr/>
            </p:nvSpPr>
            <p:spPr bwMode="auto">
              <a:xfrm flipV="1">
                <a:off x="5424274" y="2976622"/>
                <a:ext cx="71438" cy="285752"/>
              </a:xfrm>
              <a:prstGeom prst="line">
                <a:avLst/>
              </a:prstGeom>
              <a:noFill/>
              <a:ln w="254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29411" name="テキスト ボックス 82"/>
            <p:cNvSpPr txBox="1">
              <a:spLocks noChangeArrowheads="1"/>
            </p:cNvSpPr>
            <p:nvPr/>
          </p:nvSpPr>
          <p:spPr bwMode="auto">
            <a:xfrm>
              <a:off x="2408" y="1582"/>
              <a:ext cx="42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b="1" dirty="0">
                  <a:solidFill>
                    <a:srgbClr val="92D050"/>
                  </a:solidFill>
                  <a:latin typeface="Calibri" pitchFamily="34" charset="0"/>
                </a:rPr>
                <a:t>MCP-PMT</a:t>
              </a:r>
            </a:p>
          </p:txBody>
        </p:sp>
        <p:cxnSp>
          <p:nvCxnSpPr>
            <p:cNvPr id="84" name="直線矢印コネクタ 83"/>
            <p:cNvCxnSpPr/>
            <p:nvPr/>
          </p:nvCxnSpPr>
          <p:spPr>
            <a:xfrm rot="10800000" flipV="1">
              <a:off x="2407" y="1762"/>
              <a:ext cx="180" cy="90"/>
            </a:xfrm>
            <a:prstGeom prst="straightConnector1">
              <a:avLst/>
            </a:prstGeom>
            <a:ln w="254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415" name="Text Box 39"/>
          <p:cNvSpPr txBox="1">
            <a:spLocks noChangeArrowheads="1"/>
          </p:cNvSpPr>
          <p:nvPr/>
        </p:nvSpPr>
        <p:spPr bwMode="auto">
          <a:xfrm>
            <a:off x="5238750" y="2895600"/>
            <a:ext cx="1144588" cy="34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spAutoFit/>
          </a:bodyPr>
          <a:lstStyle/>
          <a:p>
            <a:r>
              <a:rPr lang="en-US" altLang="ja-JP" sz="1600" dirty="0"/>
              <a:t>47.2 deg.</a:t>
            </a:r>
          </a:p>
        </p:txBody>
      </p:sp>
      <p:sp>
        <p:nvSpPr>
          <p:cNvPr id="229416" name="テキスト ボックス 58"/>
          <p:cNvSpPr txBox="1">
            <a:spLocks noChangeArrowheads="1"/>
          </p:cNvSpPr>
          <p:nvPr/>
        </p:nvSpPr>
        <p:spPr bwMode="auto">
          <a:xfrm>
            <a:off x="7862888" y="2878139"/>
            <a:ext cx="1148687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b="1" dirty="0">
                <a:latin typeface="Calibri" pitchFamily="34" charset="0"/>
              </a:rPr>
              <a:t>MCP-PMT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elvetica"/>
        <a:ea typeface="Osaka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leps2_kick-off.20090912.5.final</Template>
  <TotalTime>2238</TotalTime>
  <Words>1649</Words>
  <Application>Microsoft Office PowerPoint</Application>
  <PresentationFormat>画面に合わせる (4:3)</PresentationFormat>
  <Paragraphs>589</Paragraphs>
  <Slides>36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8" baseType="lpstr">
      <vt:lpstr>water</vt:lpstr>
      <vt:lpstr>数式</vt:lpstr>
      <vt:lpstr>Belle-II実験への導入に向けた TOPカウンターの研究開発</vt:lpstr>
      <vt:lpstr>Contents</vt:lpstr>
      <vt:lpstr>1. Introduction</vt:lpstr>
      <vt:lpstr>Belle Experiment</vt:lpstr>
      <vt:lpstr>Our Motivation</vt:lpstr>
      <vt:lpstr>Principle of TOP counter</vt:lpstr>
      <vt:lpstr>Expected Performance</vt:lpstr>
      <vt:lpstr>2. Current status of R&amp;D</vt:lpstr>
      <vt:lpstr>Quartz radiator</vt:lpstr>
      <vt:lpstr>Photo-detector: MCP-PMT</vt:lpstr>
      <vt:lpstr>Structure Design in Progress</vt:lpstr>
      <vt:lpstr>3. Configuration study</vt:lpstr>
      <vt:lpstr>Issues</vt:lpstr>
      <vt:lpstr>不定性を考慮にいれたときの性能</vt:lpstr>
      <vt:lpstr>Physics Case Study</vt:lpstr>
      <vt:lpstr>Robustness to tracking resolution</vt:lpstr>
      <vt:lpstr>Robustness to t0 jitter</vt:lpstr>
      <vt:lpstr>石英に面取りを入れた時の性能変化</vt:lpstr>
      <vt:lpstr>4. Summary &amp; Plan</vt:lpstr>
      <vt:lpstr>Backup Slides</vt:lpstr>
      <vt:lpstr>Photo-detector</vt:lpstr>
      <vt:lpstr>Beam Test Result</vt:lpstr>
      <vt:lpstr>Chromatic Dispersion</vt:lpstr>
      <vt:lpstr>Suppression of Chromatic Dispersion</vt:lpstr>
      <vt:lpstr>読み出し</vt:lpstr>
      <vt:lpstr>読み出し</vt:lpstr>
      <vt:lpstr>Belleでのtrackの角度不定性</vt:lpstr>
      <vt:lpstr>Mirror Bar Glued Accuracy</vt:lpstr>
      <vt:lpstr>比較</vt:lpstr>
      <vt:lpstr>Machine parameters</vt:lpstr>
      <vt:lpstr>t0について</vt:lpstr>
      <vt:lpstr>SBAにすると</vt:lpstr>
      <vt:lpstr>SBAでσ(t0) = 50ps になると</vt:lpstr>
      <vt:lpstr>石英の面取りを入れた時の性能変化</vt:lpstr>
      <vt:lpstr>B  Kπ, 1-bar</vt:lpstr>
      <vt:lpstr>B  Kπ, 2-bar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Takashi Mori</dc:creator>
  <cp:lastModifiedBy>heml</cp:lastModifiedBy>
  <cp:revision>186</cp:revision>
  <dcterms:created xsi:type="dcterms:W3CDTF">2010-02-19T20:42:40Z</dcterms:created>
  <dcterms:modified xsi:type="dcterms:W3CDTF">2010-02-22T22:43:15Z</dcterms:modified>
</cp:coreProperties>
</file>