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319" r:id="rId3"/>
    <p:sldId id="315" r:id="rId4"/>
    <p:sldId id="321" r:id="rId5"/>
    <p:sldId id="316" r:id="rId6"/>
    <p:sldId id="320" r:id="rId7"/>
    <p:sldId id="330" r:id="rId8"/>
    <p:sldId id="331" r:id="rId9"/>
    <p:sldId id="322" r:id="rId10"/>
    <p:sldId id="324" r:id="rId11"/>
    <p:sldId id="325" r:id="rId12"/>
    <p:sldId id="338" r:id="rId13"/>
    <p:sldId id="335" r:id="rId14"/>
    <p:sldId id="323" r:id="rId15"/>
    <p:sldId id="336" r:id="rId16"/>
    <p:sldId id="337" r:id="rId17"/>
    <p:sldId id="317" r:id="rId18"/>
    <p:sldId id="339" r:id="rId19"/>
    <p:sldId id="340" r:id="rId20"/>
    <p:sldId id="341" r:id="rId21"/>
    <p:sldId id="342" r:id="rId22"/>
    <p:sldId id="343" r:id="rId23"/>
    <p:sldId id="344" r:id="rId24"/>
    <p:sldId id="345" r:id="rId25"/>
    <p:sldId id="346" r:id="rId26"/>
    <p:sldId id="348" r:id="rId27"/>
    <p:sldId id="349" r:id="rId28"/>
    <p:sldId id="350" r:id="rId29"/>
    <p:sldId id="351" r:id="rId30"/>
    <p:sldId id="352" r:id="rId31"/>
    <p:sldId id="353" r:id="rId32"/>
    <p:sldId id="354" r:id="rId33"/>
    <p:sldId id="355" r:id="rId34"/>
    <p:sldId id="356" r:id="rId35"/>
    <p:sldId id="357" r:id="rId36"/>
    <p:sldId id="358" r:id="rId37"/>
    <p:sldId id="359" r:id="rId38"/>
    <p:sldId id="360" r:id="rId39"/>
    <p:sldId id="361" r:id="rId40"/>
    <p:sldId id="365" r:id="rId41"/>
    <p:sldId id="366" r:id="rId42"/>
    <p:sldId id="367" r:id="rId43"/>
    <p:sldId id="368" r:id="rId44"/>
    <p:sldId id="370" r:id="rId45"/>
    <p:sldId id="371" r:id="rId46"/>
    <p:sldId id="372" r:id="rId47"/>
    <p:sldId id="373" r:id="rId48"/>
    <p:sldId id="382" r:id="rId49"/>
    <p:sldId id="374" r:id="rId50"/>
    <p:sldId id="375" r:id="rId51"/>
    <p:sldId id="376" r:id="rId52"/>
    <p:sldId id="377" r:id="rId53"/>
    <p:sldId id="378" r:id="rId54"/>
    <p:sldId id="379" r:id="rId55"/>
    <p:sldId id="380" r:id="rId56"/>
    <p:sldId id="381" r:id="rId5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200C"/>
    <a:srgbClr val="3333FF"/>
    <a:srgbClr val="E23F0C"/>
    <a:srgbClr val="008000"/>
    <a:srgbClr val="FF3399"/>
    <a:srgbClr val="FF66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96" autoAdjust="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my_files\current\Work&amp;Research\TK&#26360;&#12365;&#29289;\&#38651;&#27671;&#27891;&#21205;\&#38651;&#27671;&#27891;&#21205;_MCCE\data\2013\4&#26376;10-16\&#28204;&#23450;&#32080;&#26524;&#65288;4-19&#65289;_v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8575">
              <a:noFill/>
            </a:ln>
          </c:spPr>
          <c:marker>
            <c:symbol val="diamond"/>
            <c:size val="8"/>
            <c:spPr>
              <a:solidFill>
                <a:srgbClr val="3333FF"/>
              </a:solidFill>
              <a:ln w="7620"/>
            </c:spPr>
          </c:marker>
          <c:xVal>
            <c:numRef>
              <c:f>Sheet1!$A$37:$A$40</c:f>
              <c:numCache>
                <c:formatCode>General</c:formatCode>
                <c:ptCount val="4"/>
                <c:pt idx="0">
                  <c:v>150</c:v>
                </c:pt>
                <c:pt idx="1">
                  <c:v>160</c:v>
                </c:pt>
                <c:pt idx="2">
                  <c:v>170</c:v>
                </c:pt>
                <c:pt idx="3">
                  <c:v>180</c:v>
                </c:pt>
              </c:numCache>
            </c:numRef>
          </c:xVal>
          <c:yVal>
            <c:numRef>
              <c:f>Sheet1!$B$37:$B$40</c:f>
              <c:numCache>
                <c:formatCode>General</c:formatCode>
                <c:ptCount val="4"/>
                <c:pt idx="0">
                  <c:v>1.0629999999999999</c:v>
                </c:pt>
                <c:pt idx="1">
                  <c:v>1.6020000000000001</c:v>
                </c:pt>
                <c:pt idx="2">
                  <c:v>3.08</c:v>
                </c:pt>
                <c:pt idx="3">
                  <c:v>1.1499999999999999</c:v>
                </c:pt>
              </c:numCache>
            </c:numRef>
          </c:yVal>
          <c:smooth val="0"/>
        </c:ser>
        <c:dLbls>
          <c:showLegendKey val="0"/>
          <c:showVal val="0"/>
          <c:showCatName val="0"/>
          <c:showSerName val="0"/>
          <c:showPercent val="0"/>
          <c:showBubbleSize val="0"/>
        </c:dLbls>
        <c:axId val="983578016"/>
        <c:axId val="983578576"/>
      </c:scatterChart>
      <c:valAx>
        <c:axId val="983578016"/>
        <c:scaling>
          <c:orientation val="minMax"/>
          <c:min val="145"/>
        </c:scaling>
        <c:delete val="0"/>
        <c:axPos val="b"/>
        <c:numFmt formatCode="General" sourceLinked="1"/>
        <c:majorTickMark val="out"/>
        <c:minorTickMark val="none"/>
        <c:tickLblPos val="nextTo"/>
        <c:txPr>
          <a:bodyPr/>
          <a:lstStyle/>
          <a:p>
            <a:pPr>
              <a:defRPr lang="ja-JP"/>
            </a:pPr>
            <a:endParaRPr lang="ja-JP"/>
          </a:p>
        </c:txPr>
        <c:crossAx val="983578576"/>
        <c:crosses val="autoZero"/>
        <c:crossBetween val="midCat"/>
      </c:valAx>
      <c:valAx>
        <c:axId val="983578576"/>
        <c:scaling>
          <c:orientation val="minMax"/>
        </c:scaling>
        <c:delete val="0"/>
        <c:axPos val="l"/>
        <c:majorGridlines/>
        <c:numFmt formatCode="General" sourceLinked="1"/>
        <c:majorTickMark val="out"/>
        <c:minorTickMark val="none"/>
        <c:tickLblPos val="nextTo"/>
        <c:txPr>
          <a:bodyPr/>
          <a:lstStyle/>
          <a:p>
            <a:pPr>
              <a:defRPr lang="ja-JP"/>
            </a:pPr>
            <a:endParaRPr lang="ja-JP"/>
          </a:p>
        </c:txPr>
        <c:crossAx val="983578016"/>
        <c:crosses val="autoZero"/>
        <c:crossBetween val="midCat"/>
      </c:valAx>
    </c:plotArea>
    <c:plotVisOnly val="1"/>
    <c:dispBlanksAs val="gap"/>
    <c:showDLblsOverMax val="0"/>
  </c:chart>
  <c:txPr>
    <a:bodyPr/>
    <a:lstStyle/>
    <a:p>
      <a:pPr>
        <a:defRPr sz="1400"/>
      </a:pPr>
      <a:endParaRPr lang="ja-JP"/>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E14EF5-6F29-4CF4-8496-AADE8E5ECB2A}" type="datetimeFigureOut">
              <a:rPr kumimoji="1" lang="ja-JP" altLang="en-US" smtClean="0"/>
              <a:t>2017/8/10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D0194-3C42-4F69-9C3F-FD6D6B8BE212}" type="slidenum">
              <a:rPr kumimoji="1" lang="ja-JP" altLang="en-US" smtClean="0"/>
              <a:t>‹#›</a:t>
            </a:fld>
            <a:endParaRPr kumimoji="1" lang="ja-JP" altLang="en-US"/>
          </a:p>
        </p:txBody>
      </p:sp>
    </p:spTree>
    <p:extLst>
      <p:ext uri="{BB962C8B-B14F-4D97-AF65-F5344CB8AC3E}">
        <p14:creationId xmlns:p14="http://schemas.microsoft.com/office/powerpoint/2010/main" val="33746336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746D7B40-D446-40CB-99DA-07F14FC1C6AB}" type="slidenum">
              <a:rPr kumimoji="1" lang="ja-JP" altLang="en-US" smtClean="0"/>
              <a:t>22</a:t>
            </a:fld>
            <a:endParaRPr kumimoji="1" lang="ja-JP" altLang="en-US"/>
          </a:p>
        </p:txBody>
      </p:sp>
    </p:spTree>
    <p:extLst>
      <p:ext uri="{BB962C8B-B14F-4D97-AF65-F5344CB8AC3E}">
        <p14:creationId xmlns:p14="http://schemas.microsoft.com/office/powerpoint/2010/main" val="202366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519C90D-64B6-4442-8BDF-B9E16FA60E44}" type="slidenum">
              <a:rPr kumimoji="1" lang="ja-JP" altLang="en-US" smtClean="0"/>
              <a:t>24</a:t>
            </a:fld>
            <a:endParaRPr kumimoji="1" lang="ja-JP" altLang="en-US"/>
          </a:p>
        </p:txBody>
      </p:sp>
    </p:spTree>
    <p:extLst>
      <p:ext uri="{BB962C8B-B14F-4D97-AF65-F5344CB8AC3E}">
        <p14:creationId xmlns:p14="http://schemas.microsoft.com/office/powerpoint/2010/main" val="359067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a:ln/>
        </p:spPr>
      </p:sp>
      <p:sp>
        <p:nvSpPr>
          <p:cNvPr id="1054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054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11200" indent="-268288" defTabSz="9096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095375" indent="-214313" defTabSz="9096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36700" indent="-214313" defTabSz="9096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1978025" indent="-214313" defTabSz="9096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35225" indent="-214313" defTabSz="9096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892425" indent="-214313" defTabSz="9096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49625" indent="-214313" defTabSz="9096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06825" indent="-214313" defTabSz="9096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1DF2447-5045-4387-87AC-03B6A3542DD3}" type="slidenum">
              <a:rPr lang="en-US" altLang="ja-JP" smtClean="0">
                <a:ea typeface="ＭＳ Ｐゴシック" panose="020B0600070205080204" pitchFamily="50" charset="-128"/>
              </a:rPr>
              <a:pPr>
                <a:spcBef>
                  <a:spcPct val="0"/>
                </a:spcBef>
              </a:pPr>
              <a:t>28</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2722359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スライド イメージ プレースホルダー 1"/>
          <p:cNvSpPr>
            <a:spLocks noGrp="1" noRot="1" noChangeAspect="1" noTextEdit="1"/>
          </p:cNvSpPr>
          <p:nvPr>
            <p:ph type="sldImg"/>
          </p:nvPr>
        </p:nvSpPr>
        <p:spPr>
          <a:ln/>
        </p:spPr>
      </p:sp>
      <p:sp>
        <p:nvSpPr>
          <p:cNvPr id="1146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p>
        </p:txBody>
      </p:sp>
      <p:sp>
        <p:nvSpPr>
          <p:cNvPr id="1146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800">
                <a:solidFill>
                  <a:schemeClr val="tx1"/>
                </a:solidFill>
                <a:latin typeface="Arial" panose="020B0604020202020204" pitchFamily="34" charset="0"/>
                <a:ea typeface="ＭＳ Ｐゴシック" panose="020B0600070205080204" pitchFamily="50" charset="-128"/>
              </a:defRPr>
            </a:lvl1pPr>
            <a:lvl2pPr marL="739775" indent="-282575" defTabSz="912813">
              <a:defRPr kumimoji="1" sz="2800">
                <a:solidFill>
                  <a:schemeClr val="tx1"/>
                </a:solidFill>
                <a:latin typeface="Arial" panose="020B0604020202020204" pitchFamily="34" charset="0"/>
                <a:ea typeface="ＭＳ Ｐゴシック" panose="020B0600070205080204" pitchFamily="50" charset="-128"/>
              </a:defRPr>
            </a:lvl2pPr>
            <a:lvl3pPr marL="1139825" indent="-225425" defTabSz="912813">
              <a:defRPr kumimoji="1" sz="2800">
                <a:solidFill>
                  <a:schemeClr val="tx1"/>
                </a:solidFill>
                <a:latin typeface="Arial" panose="020B0604020202020204" pitchFamily="34" charset="0"/>
                <a:ea typeface="ＭＳ Ｐゴシック" panose="020B0600070205080204" pitchFamily="50" charset="-128"/>
              </a:defRPr>
            </a:lvl3pPr>
            <a:lvl4pPr marL="1597025" indent="-225425" defTabSz="912813">
              <a:defRPr kumimoji="1" sz="2800">
                <a:solidFill>
                  <a:schemeClr val="tx1"/>
                </a:solidFill>
                <a:latin typeface="Arial" panose="020B0604020202020204" pitchFamily="34" charset="0"/>
                <a:ea typeface="ＭＳ Ｐゴシック" panose="020B0600070205080204" pitchFamily="50" charset="-128"/>
              </a:defRPr>
            </a:lvl4pPr>
            <a:lvl5pPr marL="2054225" indent="-225425" defTabSz="912813">
              <a:defRPr kumimoji="1" sz="2800">
                <a:solidFill>
                  <a:schemeClr val="tx1"/>
                </a:solidFill>
                <a:latin typeface="Arial" panose="020B0604020202020204" pitchFamily="34" charset="0"/>
                <a:ea typeface="ＭＳ Ｐゴシック" panose="020B0600070205080204" pitchFamily="50" charset="-128"/>
              </a:defRPr>
            </a:lvl5pPr>
            <a:lvl6pPr marL="2511425" indent="-225425" defTabSz="912813"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6pPr>
            <a:lvl7pPr marL="2968625" indent="-225425" defTabSz="912813"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7pPr>
            <a:lvl8pPr marL="3425825" indent="-225425" defTabSz="912813"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8pPr>
            <a:lvl9pPr marL="3883025" indent="-225425" defTabSz="912813"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9pPr>
          </a:lstStyle>
          <a:p>
            <a:fld id="{C401E239-C103-4185-B2B5-142D7DD636AC}" type="slidenum">
              <a:rPr lang="ja-JP" altLang="en-US" sz="1200" smtClean="0"/>
              <a:pPr/>
              <a:t>31</a:t>
            </a:fld>
            <a:endParaRPr lang="ja-JP" altLang="en-US" sz="1200" smtClean="0"/>
          </a:p>
        </p:txBody>
      </p:sp>
    </p:spTree>
    <p:extLst>
      <p:ext uri="{BB962C8B-B14F-4D97-AF65-F5344CB8AC3E}">
        <p14:creationId xmlns:p14="http://schemas.microsoft.com/office/powerpoint/2010/main" val="256826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3B62ADAF-2E0C-49DA-82C8-E00601268F38}" type="slidenum">
              <a:rPr lang="ja-JP" altLang="en-US" smtClean="0">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262222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1" descr="C:\Users\iida\Desktop\space.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 3"/>
          <p:cNvSpPr>
            <a:spLocks noGrp="1"/>
          </p:cNvSpPr>
          <p:nvPr>
            <p:ph type="dt" sz="half" idx="10"/>
          </p:nvPr>
        </p:nvSpPr>
        <p:spPr/>
        <p:txBody>
          <a:bodyPr/>
          <a:lstStyle/>
          <a:p>
            <a:fld id="{3C8AC0CF-CDF4-45FB-ADF3-99357E7E1BAF}" type="datetime1">
              <a:rPr kumimoji="1" lang="ja-JP" altLang="en-US" smtClean="0"/>
              <a:t>2017/8/10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BF54BEB1-D295-49C8-9D60-8F6B3A752221}" type="datetime1">
              <a:rPr kumimoji="1" lang="ja-JP" altLang="en-US" smtClean="0"/>
              <a:t>2017/8/10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ACBAACB-3D7B-4CDF-A034-0253E309A67A}" type="datetime1">
              <a:rPr kumimoji="1" lang="ja-JP" altLang="en-US" smtClean="0"/>
              <a:t>2017/8/10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28247AD9-5CC4-42F4-ACDC-D359CB9F3508}" type="datetime1">
              <a:rPr kumimoji="1" lang="ja-JP" altLang="en-US" smtClean="0"/>
              <a:t>2017/8/10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pic>
        <p:nvPicPr>
          <p:cNvPr id="6" name="Picture 2" descr="C:\Users\elegant\Downloads\0000002982-smiletemplates.com\master.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1063" t="6732" r="5281"/>
          <a:stretch/>
        </p:blipFill>
        <p:spPr bwMode="auto">
          <a:xfrm>
            <a:off x="6352" y="0"/>
            <a:ext cx="9200145" cy="6871447"/>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userDrawn="1"/>
        </p:nvSpPr>
        <p:spPr>
          <a:xfrm>
            <a:off x="0" y="0"/>
            <a:ext cx="9206497" cy="6858000"/>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lvl1pPr algn="l">
              <a:defRPr u="sng">
                <a:effectLst>
                  <a:outerShdw blurRad="38100" dist="38100" dir="2700000" algn="tl">
                    <a:srgbClr val="000000">
                      <a:alpha val="43137"/>
                    </a:srgbClr>
                  </a:outerShdw>
                </a:effectLst>
              </a:defRPr>
            </a:lvl1pPr>
          </a:lstStyle>
          <a:p>
            <a:r>
              <a:rPr kumimoji="1" lang="ja-JP" altLang="en-US" dirty="0" smtClean="0"/>
              <a:t>マスター タイトルの書式設定</a:t>
            </a:r>
            <a:endParaRPr kumimoji="1" lang="ja-JP" altLang="en-US" dirty="0"/>
          </a:p>
        </p:txBody>
      </p:sp>
      <p:sp>
        <p:nvSpPr>
          <p:cNvPr id="3" name="日付プレースホルダー 2"/>
          <p:cNvSpPr>
            <a:spLocks noGrp="1"/>
          </p:cNvSpPr>
          <p:nvPr>
            <p:ph type="dt" sz="half" idx="10"/>
          </p:nvPr>
        </p:nvSpPr>
        <p:spPr/>
        <p:txBody>
          <a:bodyPr/>
          <a:lstStyle/>
          <a:p>
            <a:fld id="{3A3A852A-9A6D-4034-9B02-36F4C9EF839E}" type="datetimeFigureOut">
              <a:rPr kumimoji="1" lang="ja-JP" altLang="en-US" smtClean="0"/>
              <a:t>2017/8/10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EF57F0-1318-4AAE-A88F-95F9AA398F0B}" type="slidenum">
              <a:rPr kumimoji="1" lang="ja-JP" altLang="en-US" smtClean="0"/>
              <a:t>‹#›</a:t>
            </a:fld>
            <a:endParaRPr kumimoji="1" lang="ja-JP" altLang="en-US"/>
          </a:p>
        </p:txBody>
      </p:sp>
    </p:spTree>
    <p:extLst>
      <p:ext uri="{BB962C8B-B14F-4D97-AF65-F5344CB8AC3E}">
        <p14:creationId xmlns:p14="http://schemas.microsoft.com/office/powerpoint/2010/main" val="263737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8" name="Picture 1" descr="C:\Users\iida\Desktop\space.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artisticChalkSketch/>
                    </a14:imgEffect>
                    <a14:imgEffect>
                      <a14:sharpenSoften amount="11000"/>
                    </a14:imgEffect>
                    <a14:imgEffect>
                      <a14:colorTemperature colorTemp="7225"/>
                    </a14:imgEffect>
                    <a14:imgEffect>
                      <a14:brightnessContrast bright="-19000" contrast="-57000"/>
                    </a14:imgEffect>
                  </a14:imgLayer>
                </a14:imgProps>
              </a:ext>
            </a:extLst>
          </a:blip>
          <a:srcRect/>
          <a:stretch>
            <a:fillRect/>
          </a:stretch>
        </p:blipFill>
        <p:spPr bwMode="auto">
          <a:xfrm>
            <a:off x="0" y="0"/>
            <a:ext cx="9144001" cy="6858000"/>
          </a:xfrm>
          <a:prstGeom prst="rect">
            <a:avLst/>
          </a:prstGeom>
          <a:blipFill dpi="0" rotWithShape="1">
            <a:blip r:embed="rId4">
              <a:alphaModFix amt="31000"/>
            </a:blip>
            <a:srcRect/>
            <a:tile tx="0" ty="6350" sx="100000" sy="98000" flip="none" algn="tl"/>
          </a:blipFill>
          <a:effectLst>
            <a:softEdge rad="520700"/>
          </a:effectLst>
        </p:spPr>
      </p:pic>
      <p:sp>
        <p:nvSpPr>
          <p:cNvPr id="7" name="正方形/長方形 6"/>
          <p:cNvSpPr/>
          <p:nvPr userDrawn="1"/>
        </p:nvSpPr>
        <p:spPr>
          <a:xfrm>
            <a:off x="0" y="0"/>
            <a:ext cx="9144000" cy="6858000"/>
          </a:xfrm>
          <a:prstGeom prst="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lvl1pPr>
              <a:defRPr>
                <a:solidFill>
                  <a:schemeClr val="tx1"/>
                </a:solidFill>
                <a:effectLst>
                  <a:outerShdw blurRad="38100" dist="38100" dir="2700000" algn="tl">
                    <a:srgbClr val="000000">
                      <a:alpha val="43137"/>
                    </a:srgbClr>
                  </a:outerShdw>
                </a:effectLst>
              </a:defRPr>
            </a:lvl1pPr>
          </a:lstStyle>
          <a:p>
            <a:r>
              <a:rPr kumimoji="1" lang="ja-JP" altLang="en-US" dirty="0" smtClean="0"/>
              <a:t>マスター タイトルの書式設定</a:t>
            </a:r>
            <a:endParaRPr kumimoji="1" lang="ja-JP" altLang="en-US" dirty="0"/>
          </a:p>
        </p:txBody>
      </p:sp>
      <p:sp>
        <p:nvSpPr>
          <p:cNvPr id="3" name="コンテンツ プレースホルダ 2"/>
          <p:cNvSpPr>
            <a:spLocks noGrp="1"/>
          </p:cNvSpPr>
          <p:nvPr>
            <p:ph idx="1"/>
          </p:nvPr>
        </p:nvSpPr>
        <p:spPr/>
        <p:txBody>
          <a:bodyPr/>
          <a:lstStyle>
            <a:lvl1pPr>
              <a:defRPr>
                <a:solidFill>
                  <a:schemeClr val="tx1"/>
                </a:solidFill>
                <a:effectLst>
                  <a:outerShdw blurRad="38100" dist="38100" dir="2700000" algn="tl">
                    <a:srgbClr val="000000">
                      <a:alpha val="43137"/>
                    </a:srgbClr>
                  </a:outerShdw>
                </a:effectLst>
              </a:defRPr>
            </a:lvl1pPr>
            <a:lvl2pPr>
              <a:defRPr>
                <a:solidFill>
                  <a:schemeClr val="tx1"/>
                </a:solidFill>
                <a:effectLst>
                  <a:outerShdw blurRad="38100" dist="38100" dir="2700000" algn="tl">
                    <a:srgbClr val="000000">
                      <a:alpha val="43137"/>
                    </a:srgbClr>
                  </a:outerShdw>
                </a:effectLst>
              </a:defRPr>
            </a:lvl2pPr>
            <a:lvl3pPr>
              <a:defRPr>
                <a:solidFill>
                  <a:schemeClr val="tx1"/>
                </a:solidFill>
                <a:effectLst>
                  <a:outerShdw blurRad="38100" dist="38100" dir="2700000" algn="tl">
                    <a:srgbClr val="000000">
                      <a:alpha val="43137"/>
                    </a:srgbClr>
                  </a:outerShdw>
                </a:effectLst>
              </a:defRPr>
            </a:lvl3pPr>
            <a:lvl4pPr>
              <a:defRPr>
                <a:solidFill>
                  <a:schemeClr val="tx1"/>
                </a:solidFill>
                <a:effectLst>
                  <a:outerShdw blurRad="38100" dist="38100" dir="2700000" algn="tl">
                    <a:srgbClr val="000000">
                      <a:alpha val="43137"/>
                    </a:srgbClr>
                  </a:outerShdw>
                </a:effectLst>
              </a:defRPr>
            </a:lvl4pPr>
            <a:lvl5pPr>
              <a:defRPr>
                <a:solidFill>
                  <a:schemeClr val="tx1"/>
                </a:solidFill>
                <a:effectLst>
                  <a:outerShdw blurRad="38100" dist="38100" dir="2700000" algn="tl">
                    <a:srgbClr val="000000">
                      <a:alpha val="43137"/>
                    </a:srgbClr>
                  </a:outerShdw>
                </a:effectLst>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lvl1pPr>
              <a:defRPr>
                <a:solidFill>
                  <a:schemeClr val="tx1"/>
                </a:solidFill>
                <a:effectLst>
                  <a:outerShdw blurRad="38100" dist="38100" dir="2700000" algn="tl">
                    <a:srgbClr val="000000">
                      <a:alpha val="43137"/>
                    </a:srgbClr>
                  </a:outerShdw>
                </a:effectLst>
              </a:defRPr>
            </a:lvl1pPr>
          </a:lstStyle>
          <a:p>
            <a:fld id="{A5C20D3C-E60E-4822-9295-A424FC86B301}" type="datetime1">
              <a:rPr lang="ja-JP" altLang="en-US" smtClean="0"/>
              <a:t>2017/8/10</a:t>
            </a:fld>
            <a:endParaRPr lang="ja-JP" altLang="en-US"/>
          </a:p>
        </p:txBody>
      </p:sp>
      <p:sp>
        <p:nvSpPr>
          <p:cNvPr id="5" name="フッター プレースホルダ 4"/>
          <p:cNvSpPr>
            <a:spLocks noGrp="1"/>
          </p:cNvSpPr>
          <p:nvPr>
            <p:ph type="ftr" sz="quarter" idx="11"/>
          </p:nvPr>
        </p:nvSpPr>
        <p:spPr/>
        <p:txBody>
          <a:bodyPr/>
          <a:lstStyle>
            <a:lvl1pPr>
              <a:defRPr>
                <a:solidFill>
                  <a:schemeClr val="tx1"/>
                </a:solidFill>
                <a:effectLst>
                  <a:outerShdw blurRad="38100" dist="38100" dir="2700000" algn="tl">
                    <a:srgbClr val="000000">
                      <a:alpha val="43137"/>
                    </a:srgbClr>
                  </a:outerShdw>
                </a:effectLst>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a:solidFill>
                  <a:schemeClr val="tx1"/>
                </a:solidFill>
                <a:effectLst>
                  <a:outerShdw blurRad="38100" dist="38100" dir="2700000" algn="tl">
                    <a:srgbClr val="000000">
                      <a:alpha val="43137"/>
                    </a:srgbClr>
                  </a:outerShdw>
                </a:effectLst>
              </a:defRPr>
            </a:lvl1pPr>
          </a:lstStyle>
          <a:p>
            <a:fld id="{F5371E84-5185-4A12-9135-52E5E880BB32}"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 3"/>
          <p:cNvSpPr>
            <a:spLocks noGrp="1"/>
          </p:cNvSpPr>
          <p:nvPr>
            <p:ph type="dt" sz="half" idx="10"/>
          </p:nvPr>
        </p:nvSpPr>
        <p:spPr/>
        <p:txBody>
          <a:bodyPr/>
          <a:lstStyle/>
          <a:p>
            <a:fld id="{F749382D-782D-4D1C-B711-9FBAF4FAF161}" type="datetime1">
              <a:rPr kumimoji="1" lang="ja-JP" altLang="en-US" smtClean="0"/>
              <a:t>2017/8/10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pic>
        <p:nvPicPr>
          <p:cNvPr id="8" name="Picture 1" descr="C:\Users\iida\Desktop\space.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artisticPaintBrush/>
                    </a14:imgEffect>
                  </a14:imgLayer>
                </a14:imgProps>
              </a:ext>
            </a:extLst>
          </a:blip>
          <a:srcRect/>
          <a:stretch>
            <a:fillRect/>
          </a:stretch>
        </p:blipFill>
        <p:spPr bwMode="auto">
          <a:xfrm>
            <a:off x="0" y="0"/>
            <a:ext cx="9144001" cy="6858000"/>
          </a:xfrm>
          <a:prstGeom prst="rect">
            <a:avLst/>
          </a:prstGeom>
          <a:noFill/>
          <a:effectLst>
            <a:softEdge rad="279400"/>
          </a:effectLst>
        </p:spPr>
      </p:pic>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sz="half" idx="1"/>
          </p:nvPr>
        </p:nvSpPr>
        <p:spPr>
          <a:xfrm>
            <a:off x="457200" y="1600200"/>
            <a:ext cx="821925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63C18D28-3F2B-495F-B1DC-055BF3E70DC1}" type="datetime1">
              <a:rPr kumimoji="1" lang="ja-JP" altLang="en-US" smtClean="0"/>
              <a:t>2017/8/10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pic>
        <p:nvPicPr>
          <p:cNvPr id="8" name="Picture 1" descr="C:\Users\iida\Desktop\space.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artisticGlowEdges/>
                    </a14:imgEffect>
                  </a14:imgLayer>
                </a14:imgProps>
              </a:ext>
            </a:extLst>
          </a:blip>
          <a:srcRect/>
          <a:stretch>
            <a:fillRect/>
          </a:stretch>
        </p:blipFill>
        <p:spPr bwMode="auto">
          <a:xfrm>
            <a:off x="0" y="0"/>
            <a:ext cx="9144001" cy="6858000"/>
          </a:xfrm>
          <a:prstGeom prst="rect">
            <a:avLst/>
          </a:prstGeom>
          <a:noFill/>
          <a:effectLst>
            <a:softEdge rad="279400"/>
          </a:effectLst>
        </p:spPr>
      </p:pic>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sz="half" idx="1"/>
          </p:nvPr>
        </p:nvSpPr>
        <p:spPr>
          <a:xfrm>
            <a:off x="457200" y="1600200"/>
            <a:ext cx="8219256"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859CCA4-D3E1-4DE6-B040-1BD1861770A5}" type="datetime1">
              <a:rPr kumimoji="1" lang="ja-JP" altLang="en-US" smtClean="0"/>
              <a:t>2017/8/10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extLst>
      <p:ext uri="{BB962C8B-B14F-4D97-AF65-F5344CB8AC3E}">
        <p14:creationId xmlns:p14="http://schemas.microsoft.com/office/powerpoint/2010/main" val="245499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2CB62979-6606-4962-BE9A-691C3E6A827C}" type="datetime1">
              <a:rPr kumimoji="1" lang="ja-JP" altLang="en-US" smtClean="0"/>
              <a:t>2017/8/10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 2"/>
          <p:cNvSpPr>
            <a:spLocks noGrp="1"/>
          </p:cNvSpPr>
          <p:nvPr>
            <p:ph type="dt" sz="half" idx="10"/>
          </p:nvPr>
        </p:nvSpPr>
        <p:spPr/>
        <p:txBody>
          <a:bodyPr/>
          <a:lstStyle/>
          <a:p>
            <a:fld id="{B3A5D910-9633-4FBF-80EF-D97386907CE4}" type="datetime1">
              <a:rPr kumimoji="1" lang="ja-JP" altLang="en-US" smtClean="0"/>
              <a:t>2017/8/10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E52FBAF-F51A-498D-B73C-04A5A8651CDF}" type="datetime1">
              <a:rPr kumimoji="1" lang="ja-JP" altLang="en-US" smtClean="0"/>
              <a:t>2017/8/10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2416E720-CDFD-499C-8CD4-A886DFB0B550}" type="datetime1">
              <a:rPr kumimoji="1" lang="ja-JP" altLang="en-US" smtClean="0"/>
              <a:t>2017/8/10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5371E84-5185-4A12-9135-52E5E880BB32}"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9606B-F39D-4038-BC33-E0092439E4F7}" type="datetime1">
              <a:rPr kumimoji="1" lang="ja-JP" altLang="en-US" smtClean="0"/>
              <a:t>2017/8/10</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71E84-5185-4A12-9135-52E5E880BB32}"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emf"/><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5.jpe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2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65.wmf"/><Relationship Id="rId4" Type="http://schemas.openxmlformats.org/officeDocument/2006/relationships/image" Target="../media/image64.wmf"/></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emf"/></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71.emf"/></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7.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76.jpe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1.gif"/><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99.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7.wmf"/><Relationship Id="rId5" Type="http://schemas.openxmlformats.org/officeDocument/2006/relationships/oleObject" Target="../embeddings/oleObject1.bin"/><Relationship Id="rId4" Type="http://schemas.openxmlformats.org/officeDocument/2006/relationships/chart" Target="../charts/char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gif"/><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2.xml"/><Relationship Id="rId5" Type="http://schemas.openxmlformats.org/officeDocument/2006/relationships/image" Target="../media/image109.gif"/><Relationship Id="rId4" Type="http://schemas.openxmlformats.org/officeDocument/2006/relationships/image" Target="../media/image108.emf"/></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emf"/></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000.pn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124.jpeg"/><Relationship Id="rId4" Type="http://schemas.openxmlformats.org/officeDocument/2006/relationships/image" Target="../media/image123.jpe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955576" y="4149080"/>
            <a:ext cx="7232848" cy="2016224"/>
          </a:xfrm>
        </p:spPr>
        <p:txBody>
          <a:bodyPr>
            <a:noAutofit/>
          </a:bodyPr>
          <a:lstStyle/>
          <a:p>
            <a:r>
              <a:rPr lang="en-US" altLang="ja-JP" sz="2800" dirty="0" smtClean="0">
                <a:solidFill>
                  <a:schemeClr val="bg1"/>
                </a:solidFill>
                <a:effectLst>
                  <a:outerShdw blurRad="38100" dist="38100" dir="2700000" algn="tl">
                    <a:srgbClr val="000000">
                      <a:alpha val="43137"/>
                    </a:srgbClr>
                  </a:outerShdw>
                </a:effectLst>
              </a:rPr>
              <a:t>2017</a:t>
            </a:r>
            <a:r>
              <a:rPr kumimoji="1" lang="ja-JP" altLang="en-US" sz="2800" dirty="0" smtClean="0">
                <a:solidFill>
                  <a:schemeClr val="bg1"/>
                </a:solidFill>
                <a:effectLst>
                  <a:outerShdw blurRad="38100" dist="38100" dir="2700000" algn="tl">
                    <a:srgbClr val="000000">
                      <a:alpha val="43137"/>
                    </a:srgbClr>
                  </a:outerShdw>
                </a:effectLst>
              </a:rPr>
              <a:t>年</a:t>
            </a:r>
            <a:r>
              <a:rPr lang="en-US" altLang="ja-JP" sz="2800" dirty="0">
                <a:solidFill>
                  <a:schemeClr val="bg1"/>
                </a:solidFill>
                <a:effectLst>
                  <a:outerShdw blurRad="38100" dist="38100" dir="2700000" algn="tl">
                    <a:srgbClr val="000000">
                      <a:alpha val="43137"/>
                    </a:srgbClr>
                  </a:outerShdw>
                </a:effectLst>
              </a:rPr>
              <a:t>8</a:t>
            </a:r>
            <a:r>
              <a:rPr kumimoji="1" lang="ja-JP" altLang="en-US" sz="2800" dirty="0" smtClean="0">
                <a:solidFill>
                  <a:schemeClr val="bg1"/>
                </a:solidFill>
                <a:effectLst>
                  <a:outerShdw blurRad="38100" dist="38100" dir="2700000" algn="tl">
                    <a:srgbClr val="000000">
                      <a:alpha val="43137"/>
                    </a:srgbClr>
                  </a:outerShdw>
                </a:effectLst>
              </a:rPr>
              <a:t>月</a:t>
            </a:r>
            <a:r>
              <a:rPr lang="en-US" altLang="ja-JP" sz="2800" dirty="0" smtClean="0">
                <a:solidFill>
                  <a:schemeClr val="bg1"/>
                </a:solidFill>
                <a:effectLst>
                  <a:outerShdw blurRad="38100" dist="38100" dir="2700000" algn="tl">
                    <a:srgbClr val="000000">
                      <a:alpha val="43137"/>
                    </a:srgbClr>
                  </a:outerShdw>
                </a:effectLst>
              </a:rPr>
              <a:t>10</a:t>
            </a:r>
            <a:r>
              <a:rPr kumimoji="1" lang="ja-JP" altLang="en-US" sz="2800" dirty="0" smtClean="0">
                <a:solidFill>
                  <a:schemeClr val="bg1"/>
                </a:solidFill>
                <a:effectLst>
                  <a:outerShdw blurRad="38100" dist="38100" dir="2700000" algn="tl">
                    <a:srgbClr val="000000">
                      <a:alpha val="43137"/>
                    </a:srgbClr>
                  </a:outerShdw>
                </a:effectLst>
              </a:rPr>
              <a:t>日</a:t>
            </a:r>
            <a:endParaRPr kumimoji="1" lang="en-US" altLang="ja-JP" sz="2800" dirty="0" smtClean="0">
              <a:solidFill>
                <a:schemeClr val="bg1"/>
              </a:solidFill>
              <a:effectLst>
                <a:outerShdw blurRad="38100" dist="38100" dir="2700000" algn="tl">
                  <a:srgbClr val="000000">
                    <a:alpha val="43137"/>
                  </a:srgbClr>
                </a:outerShdw>
              </a:effectLst>
            </a:endParaRPr>
          </a:p>
          <a:p>
            <a:pPr>
              <a:spcBef>
                <a:spcPts val="2400"/>
              </a:spcBef>
            </a:pPr>
            <a:r>
              <a:rPr lang="ja-JP" altLang="en-US" sz="2800" dirty="0">
                <a:solidFill>
                  <a:schemeClr val="bg1"/>
                </a:solidFill>
                <a:effectLst>
                  <a:outerShdw blurRad="38100" dist="38100" dir="2700000" algn="tl">
                    <a:srgbClr val="000000">
                      <a:alpha val="43137"/>
                    </a:srgbClr>
                  </a:outerShdw>
                </a:effectLst>
              </a:rPr>
              <a:t>飯田</a:t>
            </a:r>
            <a:r>
              <a:rPr lang="ja-JP" altLang="en-US" sz="2800" dirty="0" smtClean="0">
                <a:solidFill>
                  <a:schemeClr val="bg1"/>
                </a:solidFill>
                <a:effectLst>
                  <a:outerShdw blurRad="38100" dist="38100" dir="2700000" algn="tl">
                    <a:srgbClr val="000000">
                      <a:alpha val="43137"/>
                    </a:srgbClr>
                  </a:outerShdw>
                </a:effectLst>
              </a:rPr>
              <a:t>崇</a:t>
            </a:r>
            <a:r>
              <a:rPr lang="ja-JP" altLang="en-US" sz="2800" dirty="0" smtClean="0">
                <a:solidFill>
                  <a:schemeClr val="bg1"/>
                </a:solidFill>
                <a:effectLst>
                  <a:outerShdw blurRad="38100" dist="38100" dir="2700000" algn="tl">
                    <a:srgbClr val="000000">
                      <a:alpha val="43137"/>
                    </a:srgbClr>
                  </a:outerShdw>
                </a:effectLst>
              </a:rPr>
              <a:t>史</a:t>
            </a:r>
            <a:endParaRPr lang="en-US" altLang="ja-JP" sz="2800" dirty="0" smtClean="0">
              <a:solidFill>
                <a:schemeClr val="bg1"/>
              </a:solidFill>
              <a:effectLst>
                <a:outerShdw blurRad="38100" dist="38100" dir="2700000" algn="tl">
                  <a:srgbClr val="000000">
                    <a:alpha val="43137"/>
                  </a:srgbClr>
                </a:outerShdw>
              </a:effectLst>
            </a:endParaRPr>
          </a:p>
          <a:p>
            <a:pPr>
              <a:lnSpc>
                <a:spcPts val="3600"/>
              </a:lnSpc>
              <a:spcBef>
                <a:spcPts val="0"/>
              </a:spcBef>
            </a:pPr>
            <a:r>
              <a:rPr lang="ja-JP" altLang="en-US" sz="2800" dirty="0" smtClean="0">
                <a:solidFill>
                  <a:schemeClr val="bg1"/>
                </a:solidFill>
                <a:effectLst>
                  <a:outerShdw blurRad="38100" dist="38100" dir="2700000" algn="tl">
                    <a:srgbClr val="000000">
                      <a:alpha val="43137"/>
                    </a:srgbClr>
                  </a:outerShdw>
                </a:effectLst>
              </a:rPr>
              <a:t>（素粒子実験研究室）</a:t>
            </a:r>
            <a:endParaRPr lang="en-US" altLang="ja-JP" sz="2800" dirty="0">
              <a:solidFill>
                <a:schemeClr val="bg1"/>
              </a:solidFill>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p:txBody>
          <a:bodyPr/>
          <a:lstStyle/>
          <a:p>
            <a:fld id="{F5371E84-5185-4A12-9135-52E5E880BB32}" type="slidenum">
              <a:rPr kumimoji="1" lang="ja-JP" altLang="en-US" smtClean="0"/>
              <a:t>1</a:t>
            </a:fld>
            <a:endParaRPr kumimoji="1" lang="ja-JP" altLang="en-US" dirty="0"/>
          </a:p>
        </p:txBody>
      </p:sp>
      <p:sp>
        <p:nvSpPr>
          <p:cNvPr id="4" name="テキスト ボックス 3"/>
          <p:cNvSpPr txBox="1"/>
          <p:nvPr/>
        </p:nvSpPr>
        <p:spPr>
          <a:xfrm>
            <a:off x="5796136" y="6361856"/>
            <a:ext cx="3347864" cy="461665"/>
          </a:xfrm>
          <a:prstGeom prst="rect">
            <a:avLst/>
          </a:prstGeom>
          <a:noFill/>
        </p:spPr>
        <p:txBody>
          <a:bodyPr wrap="square" rtlCol="0">
            <a:spAutoFit/>
          </a:bodyPr>
          <a:lstStyle/>
          <a:p>
            <a:r>
              <a:rPr lang="ja-JP" altLang="en-US" sz="2400" b="1" i="1" dirty="0" smtClean="0">
                <a:solidFill>
                  <a:schemeClr val="accent6">
                    <a:lumMod val="20000"/>
                    <a:lumOff val="80000"/>
                  </a:schemeClr>
                </a:solidFill>
                <a:effectLst>
                  <a:outerShdw blurRad="38100" dist="38100" dir="2700000" algn="tl">
                    <a:srgbClr val="000000">
                      <a:alpha val="43137"/>
                    </a:srgbClr>
                  </a:outerShdw>
                </a:effectLst>
              </a:rPr>
              <a:t>第３回宇宙史</a:t>
            </a:r>
            <a:r>
              <a:rPr lang="ja-JP" altLang="en-US" sz="2400" b="1" i="1" dirty="0">
                <a:solidFill>
                  <a:schemeClr val="accent6">
                    <a:lumMod val="20000"/>
                    <a:lumOff val="80000"/>
                  </a:schemeClr>
                </a:solidFill>
                <a:effectLst>
                  <a:outerShdw blurRad="38100" dist="38100" dir="2700000" algn="tl">
                    <a:srgbClr val="000000">
                      <a:alpha val="43137"/>
                    </a:srgbClr>
                  </a:outerShdw>
                </a:effectLst>
              </a:rPr>
              <a:t>サロ</a:t>
            </a:r>
            <a:r>
              <a:rPr lang="ja-JP" altLang="en-US" sz="2400" b="1" i="1" dirty="0" smtClean="0">
                <a:solidFill>
                  <a:schemeClr val="accent6">
                    <a:lumMod val="20000"/>
                    <a:lumOff val="80000"/>
                  </a:schemeClr>
                </a:solidFill>
                <a:effectLst>
                  <a:outerShdw blurRad="38100" dist="38100" dir="2700000" algn="tl">
                    <a:srgbClr val="000000">
                      <a:alpha val="43137"/>
                    </a:srgbClr>
                  </a:outerShdw>
                </a:effectLst>
              </a:rPr>
              <a:t>ン</a:t>
            </a:r>
            <a:endParaRPr kumimoji="1" lang="ja-JP" altLang="en-US" sz="2400" b="1" i="1" dirty="0">
              <a:solidFill>
                <a:schemeClr val="accent6">
                  <a:lumMod val="20000"/>
                  <a:lumOff val="80000"/>
                </a:schemeClr>
              </a:solidFill>
              <a:effectLst>
                <a:outerShdw blurRad="38100" dist="38100" dir="2700000" algn="tl">
                  <a:srgbClr val="000000">
                    <a:alpha val="43137"/>
                  </a:srgbClr>
                </a:outerShdw>
              </a:effectLst>
            </a:endParaRPr>
          </a:p>
        </p:txBody>
      </p:sp>
      <p:sp>
        <p:nvSpPr>
          <p:cNvPr id="5" name="Rectangle 2"/>
          <p:cNvSpPr txBox="1">
            <a:spLocks noChangeArrowheads="1"/>
          </p:cNvSpPr>
          <p:nvPr/>
        </p:nvSpPr>
        <p:spPr>
          <a:xfrm>
            <a:off x="0" y="1772816"/>
            <a:ext cx="9144000" cy="1728192"/>
          </a:xfrm>
          <a:prstGeom prst="rect">
            <a:avLst/>
          </a:prstGeom>
          <a:solidFill>
            <a:schemeClr val="bg1">
              <a:alpha val="30196"/>
            </a:schemeClr>
          </a:solidFill>
        </p:spPr>
        <p:txBody>
          <a:bodyPr vert="horz" lIns="91440" tIns="45720" rIns="91440" bIns="45720" rtlCol="0" anchor="ctr">
            <a:normAutofit/>
          </a:bodyPr>
          <a:lstStyle/>
          <a:p>
            <a:pPr lvl="0" algn="ctr">
              <a:spcBef>
                <a:spcPct val="0"/>
              </a:spcBef>
              <a:defRPr/>
            </a:pPr>
            <a:r>
              <a:rPr lang="ja-JP" altLang="en-US" sz="40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reflection blurRad="6350" stA="55000" endA="300" endPos="45500" dir="5400000" sy="-100000" algn="bl" rotWithShape="0"/>
                </a:effectLst>
                <a:latin typeface="Century Gothic" pitchFamily="34" charset="0"/>
                <a:ea typeface="+mj-ea"/>
                <a:cs typeface="+mj-cs"/>
              </a:rPr>
              <a:t>地下素粒子実験による</a:t>
            </a:r>
            <a:endParaRPr lang="en-US" altLang="ja-JP" sz="40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reflection blurRad="6350" stA="55000" endA="300" endPos="45500" dir="5400000" sy="-100000" algn="bl" rotWithShape="0"/>
              </a:effectLst>
              <a:latin typeface="Century Gothic" pitchFamily="34" charset="0"/>
              <a:ea typeface="+mj-ea"/>
              <a:cs typeface="+mj-cs"/>
            </a:endParaRPr>
          </a:p>
          <a:p>
            <a:pPr lvl="0" algn="ctr">
              <a:spcBef>
                <a:spcPct val="0"/>
              </a:spcBef>
              <a:defRPr/>
            </a:pPr>
            <a:r>
              <a:rPr lang="ja-JP" altLang="en-US" sz="40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reflection blurRad="6350" stA="55000" endA="300" endPos="45500" dir="5400000" sy="-100000" algn="bl" rotWithShape="0"/>
                </a:effectLst>
                <a:latin typeface="Century Gothic" pitchFamily="34" charset="0"/>
                <a:ea typeface="+mj-ea"/>
                <a:cs typeface="+mj-cs"/>
              </a:rPr>
              <a:t>宇宙史解明へのアプローチ</a:t>
            </a:r>
            <a:endParaRPr lang="en-US" altLang="ja-JP" sz="40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reflection blurRad="6350" stA="55000" endA="300" endPos="45500" dir="5400000" sy="-100000" algn="bl" rotWithShape="0"/>
              </a:effectLst>
              <a:latin typeface="Century Gothic" pitchFamily="34" charset="0"/>
              <a:ea typeface="+mj-ea"/>
              <a:cs typeface="+mj-cs"/>
            </a:endParaRPr>
          </a:p>
        </p:txBody>
      </p:sp>
    </p:spTree>
    <p:extLst>
      <p:ext uri="{BB962C8B-B14F-4D97-AF65-F5344CB8AC3E}">
        <p14:creationId xmlns:p14="http://schemas.microsoft.com/office/powerpoint/2010/main" val="2765234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777" y="92248"/>
            <a:ext cx="8229600" cy="1143000"/>
          </a:xfrm>
        </p:spPr>
        <p:txBody>
          <a:bodyPr/>
          <a:lstStyle/>
          <a:p>
            <a:r>
              <a:rPr kumimoji="1" lang="ja-JP" altLang="en-US" dirty="0" smtClean="0"/>
              <a:t>超新星爆発１９８７Ａ</a:t>
            </a:r>
            <a:endParaRPr kumimoji="1" lang="ja-JP" altLang="en-US" dirty="0"/>
          </a:p>
        </p:txBody>
      </p:sp>
      <p:pic>
        <p:nvPicPr>
          <p:cNvPr id="5" name="Content Placeholder 4"/>
          <p:cNvPicPr>
            <a:picLocks noGrp="1" noChangeAspect="1"/>
          </p:cNvPicPr>
          <p:nvPr>
            <p:ph idx="1"/>
          </p:nvPr>
        </p:nvPicPr>
        <p:blipFill>
          <a:blip r:embed="rId2"/>
          <a:stretch>
            <a:fillRect/>
          </a:stretch>
        </p:blipFill>
        <p:spPr>
          <a:xfrm>
            <a:off x="4716016" y="4233846"/>
            <a:ext cx="3594973" cy="2624154"/>
          </a:xfrm>
          <a:prstGeom prst="rect">
            <a:avLst/>
          </a:prstGeom>
        </p:spPr>
      </p:pic>
      <p:sp>
        <p:nvSpPr>
          <p:cNvPr id="4" name="Slide Number Placeholder 3"/>
          <p:cNvSpPr>
            <a:spLocks noGrp="1"/>
          </p:cNvSpPr>
          <p:nvPr>
            <p:ph type="sldNum" sz="quarter" idx="12"/>
          </p:nvPr>
        </p:nvSpPr>
        <p:spPr/>
        <p:txBody>
          <a:bodyPr/>
          <a:lstStyle/>
          <a:p>
            <a:fld id="{F5371E84-5185-4A12-9135-52E5E880BB32}" type="slidenum">
              <a:rPr lang="ja-JP" altLang="en-US" smtClean="0"/>
              <a:pPr/>
              <a:t>10</a:t>
            </a:fld>
            <a:endParaRPr lang="ja-JP" altLang="en-US"/>
          </a:p>
        </p:txBody>
      </p:sp>
      <p:pic>
        <p:nvPicPr>
          <p:cNvPr id="6" name="Picture 5"/>
          <p:cNvPicPr>
            <a:picLocks noChangeAspect="1"/>
          </p:cNvPicPr>
          <p:nvPr/>
        </p:nvPicPr>
        <p:blipFill>
          <a:blip r:embed="rId3"/>
          <a:stretch>
            <a:fillRect/>
          </a:stretch>
        </p:blipFill>
        <p:spPr>
          <a:xfrm>
            <a:off x="446114" y="3454793"/>
            <a:ext cx="3981869" cy="3293563"/>
          </a:xfrm>
          <a:prstGeom prst="rect">
            <a:avLst/>
          </a:prstGeom>
        </p:spPr>
      </p:pic>
      <p:sp>
        <p:nvSpPr>
          <p:cNvPr id="3" name="Rectangle 2"/>
          <p:cNvSpPr/>
          <p:nvPr/>
        </p:nvSpPr>
        <p:spPr>
          <a:xfrm>
            <a:off x="894165" y="1135008"/>
            <a:ext cx="7416824" cy="2246769"/>
          </a:xfrm>
          <a:prstGeom prst="rect">
            <a:avLst/>
          </a:prstGeom>
        </p:spPr>
        <p:txBody>
          <a:bodyPr wrap="square">
            <a:spAutoFit/>
          </a:bodyPr>
          <a:lstStyle/>
          <a:p>
            <a:pPr marL="342900" indent="-342900">
              <a:buFont typeface="Arial" panose="020B0604020202020204" pitchFamily="34" charset="0"/>
              <a:buChar char="•"/>
            </a:pPr>
            <a:r>
              <a:rPr lang="ja-JP" altLang="en-US" sz="2000" dirty="0" smtClean="0"/>
              <a:t>1987</a:t>
            </a:r>
            <a:r>
              <a:rPr lang="ja-JP" altLang="en-US" sz="2000" dirty="0"/>
              <a:t>年2月23日、大マゼラン星雲（15.7万光年）で</a:t>
            </a:r>
            <a:r>
              <a:rPr lang="ja-JP" altLang="en-US" sz="2000" dirty="0" smtClean="0"/>
              <a:t>起き</a:t>
            </a:r>
            <a:r>
              <a:rPr lang="ja-JP" altLang="en-US" sz="2000" dirty="0"/>
              <a:t>た超新星爆発によって生じたニュートリノの観</a:t>
            </a:r>
            <a:r>
              <a:rPr lang="ja-JP" altLang="en-US" sz="2000" dirty="0" smtClean="0"/>
              <a:t>測。</a:t>
            </a:r>
            <a:endParaRPr lang="en-US" altLang="ja-JP" sz="2000" dirty="0" smtClean="0"/>
          </a:p>
          <a:p>
            <a:pPr marL="342900" indent="-342900">
              <a:buFont typeface="Arial" panose="020B0604020202020204" pitchFamily="34" charset="0"/>
              <a:buChar char="•"/>
            </a:pPr>
            <a:r>
              <a:rPr lang="ja-JP" altLang="en-US" sz="2000" dirty="0" smtClean="0"/>
              <a:t>観測から推定される超</a:t>
            </a:r>
            <a:r>
              <a:rPr lang="ja-JP" altLang="en-US" sz="2000" dirty="0"/>
              <a:t>新</a:t>
            </a:r>
            <a:r>
              <a:rPr lang="ja-JP" altLang="en-US" sz="2000" dirty="0" smtClean="0"/>
              <a:t>星爆発のエネルギー（</a:t>
            </a:r>
            <a:r>
              <a:rPr lang="en-US" altLang="ja-JP" sz="2000" dirty="0" smtClean="0"/>
              <a:t>~10</a:t>
            </a:r>
            <a:r>
              <a:rPr lang="en-US" altLang="ja-JP" sz="2000" baseline="30000" dirty="0" smtClean="0"/>
              <a:t>53</a:t>
            </a:r>
            <a:r>
              <a:rPr lang="en-US" altLang="ja-JP" sz="2000" dirty="0" smtClean="0"/>
              <a:t> erg</a:t>
            </a:r>
            <a:r>
              <a:rPr lang="ja-JP" altLang="en-US" sz="2000" dirty="0" smtClean="0"/>
              <a:t>）は重力崩壊型超新星の理論予想とよく一致。</a:t>
            </a:r>
            <a:endParaRPr lang="en-US" altLang="ja-JP" sz="2000" dirty="0" smtClean="0"/>
          </a:p>
          <a:p>
            <a:pPr marL="342900" indent="-342900">
              <a:buFont typeface="Arial" panose="020B0604020202020204" pitchFamily="34" charset="0"/>
              <a:buChar char="•"/>
            </a:pPr>
            <a:r>
              <a:rPr lang="ja-JP" altLang="en-US" sz="2000" dirty="0" smtClean="0"/>
              <a:t>世界で初めて太陽系外のニュートリノを観測。ニュートリノによって宇宙を見る</a:t>
            </a:r>
            <a:r>
              <a:rPr lang="ja-JP" altLang="en-US" sz="2000" dirty="0" smtClean="0">
                <a:solidFill>
                  <a:srgbClr val="3333FF"/>
                </a:solidFill>
              </a:rPr>
              <a:t>“ニュートリノ天文学”</a:t>
            </a:r>
            <a:r>
              <a:rPr lang="ja-JP" altLang="en-US" sz="2000" dirty="0" smtClean="0"/>
              <a:t>の幕開け。</a:t>
            </a:r>
            <a:endParaRPr lang="en-US" altLang="ja-JP" sz="2000" dirty="0" smtClean="0"/>
          </a:p>
          <a:p>
            <a:pPr marL="342900" indent="-342900">
              <a:buFont typeface="Arial" panose="020B0604020202020204" pitchFamily="34" charset="0"/>
              <a:buChar char="•"/>
            </a:pPr>
            <a:r>
              <a:rPr lang="ja-JP" altLang="en-US" sz="2000" dirty="0" smtClean="0"/>
              <a:t>２００２年に小柴博士が</a:t>
            </a:r>
            <a:r>
              <a:rPr lang="ja-JP" altLang="en-US" sz="2000" dirty="0" smtClean="0">
                <a:solidFill>
                  <a:srgbClr val="FF0000"/>
                </a:solidFill>
              </a:rPr>
              <a:t>ノーベル賞</a:t>
            </a:r>
            <a:r>
              <a:rPr lang="ja-JP" altLang="en-US" sz="2000" dirty="0" smtClean="0"/>
              <a:t>を受賞。</a:t>
            </a:r>
            <a:endParaRPr lang="ja-JP" altLang="en-US" sz="2000" dirty="0"/>
          </a:p>
        </p:txBody>
      </p:sp>
      <p:sp>
        <p:nvSpPr>
          <p:cNvPr id="7" name="TextBox 6"/>
          <p:cNvSpPr txBox="1"/>
          <p:nvPr/>
        </p:nvSpPr>
        <p:spPr>
          <a:xfrm>
            <a:off x="6966935" y="5855058"/>
            <a:ext cx="1459027" cy="369332"/>
          </a:xfrm>
          <a:prstGeom prst="rect">
            <a:avLst/>
          </a:prstGeom>
          <a:noFill/>
        </p:spPr>
        <p:txBody>
          <a:bodyPr wrap="square" rtlCol="0">
            <a:spAutoFit/>
          </a:bodyPr>
          <a:lstStyle/>
          <a:p>
            <a:r>
              <a:rPr kumimoji="1" lang="ja-JP" altLang="en-US" dirty="0" smtClean="0">
                <a:solidFill>
                  <a:schemeClr val="bg1"/>
                </a:solidFill>
                <a:latin typeface="HGP創英角ﾎﾟｯﾌﾟ体" panose="040B0A00000000000000" pitchFamily="50" charset="-128"/>
                <a:ea typeface="HGP創英角ﾎﾟｯﾌﾟ体" panose="040B0A00000000000000" pitchFamily="50" charset="-128"/>
              </a:rPr>
              <a:t>Ｂｅｆｏｒｅ</a:t>
            </a:r>
            <a:endParaRPr kumimoji="1" lang="ja-JP" altLang="en-US"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8" name="TextBox 7"/>
          <p:cNvSpPr txBox="1"/>
          <p:nvPr/>
        </p:nvSpPr>
        <p:spPr>
          <a:xfrm>
            <a:off x="5094173" y="5850493"/>
            <a:ext cx="1459027" cy="369332"/>
          </a:xfrm>
          <a:prstGeom prst="rect">
            <a:avLst/>
          </a:prstGeom>
          <a:noFill/>
        </p:spPr>
        <p:txBody>
          <a:bodyPr wrap="square" rtlCol="0">
            <a:spAutoFit/>
          </a:bodyPr>
          <a:lstStyle/>
          <a:p>
            <a:r>
              <a:rPr kumimoji="1" lang="ja-JP" altLang="en-US" dirty="0" smtClean="0">
                <a:solidFill>
                  <a:schemeClr val="bg1"/>
                </a:solidFill>
                <a:latin typeface="HGP創英角ﾎﾟｯﾌﾟ体" panose="040B0A00000000000000" pitchFamily="50" charset="-128"/>
                <a:ea typeface="HGP創英角ﾎﾟｯﾌﾟ体" panose="040B0A00000000000000" pitchFamily="50" charset="-128"/>
              </a:rPr>
              <a:t>Ａｆｔｅｒ</a:t>
            </a:r>
            <a:endParaRPr kumimoji="1" lang="ja-JP" altLang="en-US"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2050" name="Picture 2" descr="「小柴 ノーベル賞」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323" y="3103839"/>
            <a:ext cx="2409784" cy="184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582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34" y="135687"/>
            <a:ext cx="8229600" cy="1143000"/>
          </a:xfrm>
        </p:spPr>
        <p:txBody>
          <a:bodyPr/>
          <a:lstStyle/>
          <a:p>
            <a:r>
              <a:rPr lang="ja-JP" altLang="en-US" dirty="0"/>
              <a:t>スーパ</a:t>
            </a:r>
            <a:r>
              <a:rPr lang="ja-JP" altLang="en-US" dirty="0" smtClean="0"/>
              <a:t>ー</a:t>
            </a:r>
            <a:r>
              <a:rPr lang="ja-JP" altLang="en-US" dirty="0"/>
              <a:t>カミオカン</a:t>
            </a:r>
            <a:r>
              <a:rPr lang="ja-JP" altLang="en-US" dirty="0" smtClean="0"/>
              <a:t>デ</a:t>
            </a:r>
            <a:r>
              <a:rPr lang="ja-JP" altLang="en-US" dirty="0"/>
              <a:t>実験</a:t>
            </a:r>
            <a:endParaRPr kumimoji="1" lang="ja-JP" altLang="en-US" dirty="0"/>
          </a:p>
        </p:txBody>
      </p:sp>
      <p:pic>
        <p:nvPicPr>
          <p:cNvPr id="5" name="Content Placeholder 4"/>
          <p:cNvPicPr>
            <a:picLocks noGrp="1" noChangeAspect="1"/>
          </p:cNvPicPr>
          <p:nvPr>
            <p:ph idx="1"/>
          </p:nvPr>
        </p:nvPicPr>
        <p:blipFill>
          <a:blip r:embed="rId2"/>
          <a:stretch>
            <a:fillRect/>
          </a:stretch>
        </p:blipFill>
        <p:spPr>
          <a:xfrm>
            <a:off x="479615" y="1632182"/>
            <a:ext cx="4192208" cy="4525963"/>
          </a:xfrm>
          <a:prstGeom prst="rect">
            <a:avLst/>
          </a:prstGeom>
        </p:spPr>
      </p:pic>
      <p:sp>
        <p:nvSpPr>
          <p:cNvPr id="4" name="Slide Number Placeholder 3"/>
          <p:cNvSpPr>
            <a:spLocks noGrp="1"/>
          </p:cNvSpPr>
          <p:nvPr>
            <p:ph type="sldNum" sz="quarter" idx="12"/>
          </p:nvPr>
        </p:nvSpPr>
        <p:spPr/>
        <p:txBody>
          <a:bodyPr/>
          <a:lstStyle/>
          <a:p>
            <a:fld id="{F5371E84-5185-4A12-9135-52E5E880BB32}" type="slidenum">
              <a:rPr lang="ja-JP" altLang="en-US" smtClean="0"/>
              <a:pPr/>
              <a:t>11</a:t>
            </a:fld>
            <a:endParaRPr lang="ja-JP" altLang="en-US"/>
          </a:p>
        </p:txBody>
      </p:sp>
      <p:pic>
        <p:nvPicPr>
          <p:cNvPr id="6" name="Picture 5"/>
          <p:cNvPicPr>
            <a:picLocks noChangeAspect="1"/>
          </p:cNvPicPr>
          <p:nvPr/>
        </p:nvPicPr>
        <p:blipFill>
          <a:blip r:embed="rId3"/>
          <a:stretch>
            <a:fillRect/>
          </a:stretch>
        </p:blipFill>
        <p:spPr>
          <a:xfrm>
            <a:off x="5125968" y="5092715"/>
            <a:ext cx="2160240" cy="1633946"/>
          </a:xfrm>
          <a:prstGeom prst="rect">
            <a:avLst/>
          </a:prstGeom>
        </p:spPr>
      </p:pic>
      <p:sp>
        <p:nvSpPr>
          <p:cNvPr id="3" name="Rectangle 2"/>
          <p:cNvSpPr/>
          <p:nvPr/>
        </p:nvSpPr>
        <p:spPr>
          <a:xfrm>
            <a:off x="4932040" y="1855590"/>
            <a:ext cx="3968140" cy="2646878"/>
          </a:xfrm>
          <a:prstGeom prst="rect">
            <a:avLst/>
          </a:prstGeom>
        </p:spPr>
        <p:txBody>
          <a:bodyPr wrap="square">
            <a:spAutoFit/>
          </a:bodyPr>
          <a:lstStyle/>
          <a:p>
            <a:pPr marL="171450" indent="-171450">
              <a:buFont typeface="Arial" panose="020B0604020202020204" pitchFamily="34" charset="0"/>
              <a:buChar char="•"/>
            </a:pPr>
            <a:endParaRPr lang="ja-JP" altLang="en-US" sz="1100" dirty="0">
              <a:solidFill>
                <a:srgbClr val="000000"/>
              </a:solidFill>
              <a:latin typeface="Arial" panose="020B0604020202020204" pitchFamily="34" charset="0"/>
            </a:endParaRPr>
          </a:p>
          <a:p>
            <a:pPr marL="171450" indent="-171450">
              <a:buFont typeface="Arial" panose="020B0604020202020204" pitchFamily="34" charset="0"/>
              <a:buChar char="•"/>
            </a:pPr>
            <a:endParaRPr lang="ja-JP" altLang="en-US" sz="1100" dirty="0">
              <a:latin typeface="Arial" panose="020B0604020202020204" pitchFamily="34" charset="0"/>
            </a:endParaRPr>
          </a:p>
          <a:p>
            <a:pPr marL="285750" indent="-285750">
              <a:buFont typeface="Arial" panose="020B0604020202020204" pitchFamily="34" charset="0"/>
              <a:buChar char="•"/>
            </a:pPr>
            <a:r>
              <a:rPr lang="ja-JP" altLang="en-US" dirty="0" smtClean="0">
                <a:latin typeface="Arial" panose="020B0604020202020204" pitchFamily="34" charset="0"/>
              </a:rPr>
              <a:t>純水</a:t>
            </a:r>
            <a:r>
              <a:rPr lang="en-US" altLang="ja-JP" dirty="0">
                <a:latin typeface="Arial" panose="020B0604020202020204" pitchFamily="34" charset="0"/>
              </a:rPr>
              <a:t>5</a:t>
            </a:r>
            <a:r>
              <a:rPr lang="ja-JP" altLang="en-US" dirty="0" smtClean="0">
                <a:latin typeface="Arial" panose="020B0604020202020204" pitchFamily="34" charset="0"/>
              </a:rPr>
              <a:t>万</a:t>
            </a:r>
            <a:r>
              <a:rPr lang="ja-JP" altLang="en-US" dirty="0">
                <a:latin typeface="Arial" panose="020B0604020202020204" pitchFamily="34" charset="0"/>
              </a:rPr>
              <a:t>ト</a:t>
            </a:r>
            <a:r>
              <a:rPr lang="ja-JP" altLang="en-US" dirty="0" smtClean="0">
                <a:latin typeface="Arial" panose="020B0604020202020204" pitchFamily="34" charset="0"/>
              </a:rPr>
              <a:t>ン</a:t>
            </a:r>
            <a:r>
              <a:rPr lang="en-US" altLang="ja-JP" dirty="0" smtClean="0">
                <a:latin typeface="Arial" panose="020B0604020202020204" pitchFamily="34" charset="0"/>
              </a:rPr>
              <a:t> (</a:t>
            </a:r>
            <a:r>
              <a:rPr lang="ja-JP" altLang="en-US" dirty="0" smtClean="0">
                <a:latin typeface="Arial" panose="020B0604020202020204" pitchFamily="34" charset="0"/>
              </a:rPr>
              <a:t>直径</a:t>
            </a:r>
            <a:r>
              <a:rPr lang="en-US" altLang="ja-JP" dirty="0" smtClean="0">
                <a:latin typeface="Arial" panose="020B0604020202020204" pitchFamily="34" charset="0"/>
              </a:rPr>
              <a:t>40m</a:t>
            </a:r>
            <a:r>
              <a:rPr lang="ja-JP" altLang="en-US" dirty="0" smtClean="0">
                <a:latin typeface="Arial" panose="020B0604020202020204" pitchFamily="34" charset="0"/>
              </a:rPr>
              <a:t>、高さ</a:t>
            </a:r>
            <a:r>
              <a:rPr lang="en-US" altLang="ja-JP" dirty="0" smtClean="0">
                <a:latin typeface="Arial" panose="020B0604020202020204" pitchFamily="34" charset="0"/>
              </a:rPr>
              <a:t>42m)</a:t>
            </a:r>
            <a:endParaRPr lang="en-US" altLang="ja-JP" dirty="0">
              <a:latin typeface="Arial" panose="020B0604020202020204" pitchFamily="34" charset="0"/>
            </a:endParaRPr>
          </a:p>
          <a:p>
            <a:pPr marL="285750" marR="18990" indent="-285750">
              <a:buFont typeface="Arial" panose="020B0604020202020204" pitchFamily="34" charset="0"/>
              <a:buChar char="•"/>
            </a:pPr>
            <a:r>
              <a:rPr lang="ja-JP" altLang="en-US" dirty="0" smtClean="0">
                <a:latin typeface="Arial" panose="020B0604020202020204" pitchFamily="34" charset="0"/>
              </a:rPr>
              <a:t>有効体積</a:t>
            </a:r>
            <a:r>
              <a:rPr lang="en-US" altLang="ja-JP" dirty="0" smtClean="0">
                <a:latin typeface="Arial" panose="020B0604020202020204" pitchFamily="34" charset="0"/>
              </a:rPr>
              <a:t>2.2</a:t>
            </a:r>
            <a:r>
              <a:rPr lang="ja-JP" altLang="en-US" dirty="0" smtClean="0">
                <a:latin typeface="Arial" panose="020B0604020202020204" pitchFamily="34" charset="0"/>
              </a:rPr>
              <a:t>万</a:t>
            </a:r>
            <a:r>
              <a:rPr lang="ja-JP" altLang="en-US" dirty="0">
                <a:latin typeface="Arial" panose="020B0604020202020204" pitchFamily="34" charset="0"/>
              </a:rPr>
              <a:t>ト</a:t>
            </a:r>
            <a:r>
              <a:rPr lang="ja-JP" altLang="en-US" dirty="0" smtClean="0">
                <a:latin typeface="Arial" panose="020B0604020202020204" pitchFamily="34" charset="0"/>
              </a:rPr>
              <a:t>ン</a:t>
            </a:r>
            <a:endParaRPr lang="en-US" altLang="ja-JP" dirty="0">
              <a:latin typeface="Arial" panose="020B0604020202020204" pitchFamily="34" charset="0"/>
            </a:endParaRPr>
          </a:p>
          <a:p>
            <a:pPr marL="285750" indent="-285750">
              <a:buFont typeface="Arial" panose="020B0604020202020204" pitchFamily="34" charset="0"/>
              <a:buChar char="•"/>
            </a:pPr>
            <a:r>
              <a:rPr lang="en-US" altLang="ja-JP" dirty="0" smtClean="0">
                <a:latin typeface="Arial" panose="020B0604020202020204" pitchFamily="34" charset="0"/>
              </a:rPr>
              <a:t>11,000</a:t>
            </a:r>
            <a:r>
              <a:rPr lang="ja-JP" altLang="en-US" dirty="0" smtClean="0">
                <a:latin typeface="Arial" panose="020B0604020202020204" pitchFamily="34" charset="0"/>
              </a:rPr>
              <a:t>本の</a:t>
            </a:r>
            <a:r>
              <a:rPr lang="en-US" altLang="ja-JP" dirty="0" smtClean="0">
                <a:latin typeface="Arial" panose="020B0604020202020204" pitchFamily="34" charset="0"/>
              </a:rPr>
              <a:t>20</a:t>
            </a:r>
            <a:r>
              <a:rPr lang="ja-JP" altLang="en-US" dirty="0" smtClean="0">
                <a:latin typeface="Arial" panose="020B0604020202020204" pitchFamily="34" charset="0"/>
              </a:rPr>
              <a:t>インチ</a:t>
            </a:r>
            <a:r>
              <a:rPr lang="en-US" altLang="ja-JP" dirty="0" smtClean="0">
                <a:latin typeface="Arial" panose="020B0604020202020204" pitchFamily="34" charset="0"/>
              </a:rPr>
              <a:t>PMT</a:t>
            </a:r>
            <a:endParaRPr lang="en-US" altLang="ja-JP" dirty="0">
              <a:latin typeface="Arial" panose="020B0604020202020204" pitchFamily="34" charset="0"/>
            </a:endParaRPr>
          </a:p>
          <a:p>
            <a:pPr marL="285750" indent="-285750">
              <a:buFont typeface="Arial" panose="020B0604020202020204" pitchFamily="34" charset="0"/>
              <a:buChar char="•"/>
            </a:pPr>
            <a:r>
              <a:rPr lang="ja-JP" altLang="en-US" dirty="0" smtClean="0">
                <a:latin typeface="Arial" panose="020B0604020202020204" pitchFamily="34" charset="0"/>
              </a:rPr>
              <a:t>光電被覆率</a:t>
            </a:r>
            <a:r>
              <a:rPr lang="en-US" altLang="ja-JP" dirty="0" smtClean="0">
                <a:latin typeface="Arial" panose="020B0604020202020204" pitchFamily="34" charset="0"/>
              </a:rPr>
              <a:t>: </a:t>
            </a:r>
            <a:r>
              <a:rPr lang="en-US" altLang="ja-JP" dirty="0">
                <a:latin typeface="Arial" panose="020B0604020202020204" pitchFamily="34" charset="0"/>
              </a:rPr>
              <a:t>40</a:t>
            </a:r>
            <a:r>
              <a:rPr lang="en-US" altLang="ja-JP" dirty="0" smtClean="0">
                <a:latin typeface="Arial" panose="020B0604020202020204" pitchFamily="34" charset="0"/>
              </a:rPr>
              <a:t>%</a:t>
            </a:r>
            <a:endParaRPr lang="en-US" altLang="ja-JP" dirty="0">
              <a:latin typeface="Arial" panose="020B0604020202020204" pitchFamily="34" charset="0"/>
            </a:endParaRPr>
          </a:p>
          <a:p>
            <a:pPr marL="285750" indent="-285750">
              <a:buFont typeface="Arial" panose="020B0604020202020204" pitchFamily="34" charset="0"/>
              <a:buChar char="•"/>
            </a:pPr>
            <a:r>
              <a:rPr lang="ja-JP" altLang="en-US" dirty="0" smtClean="0">
                <a:latin typeface="Arial" panose="020B0604020202020204" pitchFamily="34" charset="0"/>
              </a:rPr>
              <a:t>エネルギー閾値：約</a:t>
            </a:r>
            <a:r>
              <a:rPr lang="en-US" altLang="ja-JP" dirty="0" smtClean="0">
                <a:latin typeface="Arial" panose="020B0604020202020204" pitchFamily="34" charset="0"/>
              </a:rPr>
              <a:t>4MeV</a:t>
            </a:r>
          </a:p>
          <a:p>
            <a:pPr marL="285750" indent="-285750">
              <a:buFont typeface="Arial" panose="020B0604020202020204" pitchFamily="34" charset="0"/>
              <a:buChar char="•"/>
            </a:pPr>
            <a:r>
              <a:rPr lang="en-US" altLang="ja-JP" dirty="0" smtClean="0">
                <a:latin typeface="Arial" panose="020B0604020202020204" pitchFamily="34" charset="0"/>
              </a:rPr>
              <a:t>1000m </a:t>
            </a:r>
            <a:r>
              <a:rPr lang="en-US" altLang="ja-JP" dirty="0">
                <a:latin typeface="Arial" panose="020B0604020202020204" pitchFamily="34" charset="0"/>
              </a:rPr>
              <a:t>underground in </a:t>
            </a:r>
            <a:r>
              <a:rPr lang="en-US" altLang="ja-JP" dirty="0" err="1" smtClean="0">
                <a:latin typeface="Arial" panose="020B0604020202020204" pitchFamily="34" charset="0"/>
              </a:rPr>
              <a:t>Kamioka</a:t>
            </a:r>
            <a:endParaRPr lang="en-US" altLang="ja-JP" dirty="0" smtClean="0">
              <a:latin typeface="Arial" panose="020B0604020202020204" pitchFamily="34" charset="0"/>
            </a:endParaRPr>
          </a:p>
          <a:p>
            <a:pPr marL="285750" indent="-285750">
              <a:buFont typeface="Arial" panose="020B0604020202020204" pitchFamily="34" charset="0"/>
              <a:buChar char="•"/>
            </a:pPr>
            <a:r>
              <a:rPr lang="ja-JP" altLang="en-US" dirty="0">
                <a:latin typeface="Arial" panose="020B0604020202020204" pitchFamily="34" charset="0"/>
              </a:rPr>
              <a:t>主</a:t>
            </a:r>
            <a:r>
              <a:rPr lang="ja-JP" altLang="en-US" dirty="0" smtClean="0">
                <a:latin typeface="Arial" panose="020B0604020202020204" pitchFamily="34" charset="0"/>
              </a:rPr>
              <a:t>に</a:t>
            </a:r>
            <a:r>
              <a:rPr lang="ja-JP" altLang="en-US" dirty="0">
                <a:latin typeface="Arial" panose="020B0604020202020204" pitchFamily="34" charset="0"/>
              </a:rPr>
              <a:t>ニュートリ</a:t>
            </a:r>
            <a:r>
              <a:rPr lang="ja-JP" altLang="en-US" dirty="0" smtClean="0">
                <a:latin typeface="Arial" panose="020B0604020202020204" pitchFamily="34" charset="0"/>
              </a:rPr>
              <a:t>ノ</a:t>
            </a:r>
            <a:r>
              <a:rPr lang="ja-JP" altLang="en-US" dirty="0">
                <a:latin typeface="Arial" panose="020B0604020202020204" pitchFamily="34" charset="0"/>
              </a:rPr>
              <a:t>振</a:t>
            </a:r>
            <a:r>
              <a:rPr lang="ja-JP" altLang="en-US" dirty="0" smtClean="0">
                <a:latin typeface="Arial" panose="020B0604020202020204" pitchFamily="34" charset="0"/>
              </a:rPr>
              <a:t>動と陽子崩壊の研究を目的として作られた。</a:t>
            </a:r>
            <a:endParaRPr lang="en-US" altLang="ja-JP" dirty="0">
              <a:latin typeface="Arial" panose="020B0604020202020204" pitchFamily="34" charset="0"/>
            </a:endParaRPr>
          </a:p>
        </p:txBody>
      </p:sp>
      <p:sp>
        <p:nvSpPr>
          <p:cNvPr id="7" name="Right Arrow 6"/>
          <p:cNvSpPr/>
          <p:nvPr/>
        </p:nvSpPr>
        <p:spPr>
          <a:xfrm rot="12841493">
            <a:off x="4013200" y="5007758"/>
            <a:ext cx="1100602" cy="645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TextBox 7"/>
          <p:cNvSpPr txBox="1"/>
          <p:nvPr/>
        </p:nvSpPr>
        <p:spPr>
          <a:xfrm rot="2032926">
            <a:off x="4027845" y="5164221"/>
            <a:ext cx="1152128" cy="369332"/>
          </a:xfrm>
          <a:prstGeom prst="rect">
            <a:avLst/>
          </a:prstGeom>
          <a:noFill/>
        </p:spPr>
        <p:txBody>
          <a:bodyPr wrap="square" rtlCol="0">
            <a:spAutoFit/>
          </a:bodyPr>
          <a:lstStyle/>
          <a:p>
            <a:r>
              <a:rPr kumimoji="1" lang="ja-JP" altLang="en-US" b="1" dirty="0" smtClean="0">
                <a:effectLst>
                  <a:outerShdw blurRad="38100" dist="38100" dir="2700000" algn="tl">
                    <a:srgbClr val="000000">
                      <a:alpha val="43137"/>
                    </a:srgbClr>
                  </a:outerShdw>
                </a:effectLst>
              </a:rPr>
              <a:t>体積</a:t>
            </a:r>
            <a:r>
              <a:rPr kumimoji="1" lang="en-US" altLang="ja-JP" b="1" dirty="0" smtClean="0">
                <a:effectLst>
                  <a:outerShdw blurRad="38100" dist="38100" dir="2700000" algn="tl">
                    <a:srgbClr val="000000">
                      <a:alpha val="43137"/>
                    </a:srgbClr>
                  </a:outerShdw>
                </a:effectLst>
              </a:rPr>
              <a:t>25</a:t>
            </a:r>
            <a:r>
              <a:rPr kumimoji="1" lang="ja-JP" altLang="en-US" b="1" dirty="0" smtClean="0">
                <a:effectLst>
                  <a:outerShdw blurRad="38100" dist="38100" dir="2700000" algn="tl">
                    <a:srgbClr val="000000">
                      <a:alpha val="43137"/>
                    </a:srgbClr>
                  </a:outerShdw>
                </a:effectLst>
              </a:rPr>
              <a:t>倍</a:t>
            </a:r>
            <a:endParaRPr kumimoji="1" lang="ja-JP" altLang="en-US" b="1" dirty="0">
              <a:effectLst>
                <a:outerShdw blurRad="38100" dist="38100" dir="2700000" algn="tl">
                  <a:srgbClr val="000000">
                    <a:alpha val="43137"/>
                  </a:srgbClr>
                </a:outerShdw>
              </a:effectLst>
            </a:endParaRPr>
          </a:p>
        </p:txBody>
      </p:sp>
      <p:sp>
        <p:nvSpPr>
          <p:cNvPr id="9" name="TextBox 8"/>
          <p:cNvSpPr txBox="1"/>
          <p:nvPr/>
        </p:nvSpPr>
        <p:spPr>
          <a:xfrm>
            <a:off x="1237536" y="921533"/>
            <a:ext cx="6048672" cy="646331"/>
          </a:xfrm>
          <a:prstGeom prst="rect">
            <a:avLst/>
          </a:prstGeom>
          <a:noFill/>
        </p:spPr>
        <p:txBody>
          <a:bodyPr wrap="square" rtlCol="0">
            <a:spAutoFit/>
          </a:bodyPr>
          <a:lstStyle/>
          <a:p>
            <a:pPr algn="ctr"/>
            <a:r>
              <a:rPr lang="en-US" altLang="ja-JP" b="1" dirty="0"/>
              <a:t>Super</a:t>
            </a:r>
            <a:r>
              <a:rPr lang="en-US" altLang="ja-JP" dirty="0"/>
              <a:t>-</a:t>
            </a:r>
            <a:r>
              <a:rPr lang="en-US" altLang="ja-JP" b="1" dirty="0" err="1"/>
              <a:t>Kamioka</a:t>
            </a:r>
            <a:r>
              <a:rPr lang="en-US" altLang="ja-JP" dirty="0"/>
              <a:t> </a:t>
            </a:r>
            <a:r>
              <a:rPr lang="en-US" altLang="ja-JP" b="1" dirty="0"/>
              <a:t>N</a:t>
            </a:r>
            <a:r>
              <a:rPr lang="en-US" altLang="ja-JP" dirty="0"/>
              <a:t>eutrino </a:t>
            </a:r>
            <a:r>
              <a:rPr lang="en-US" altLang="ja-JP" b="1" dirty="0"/>
              <a:t>D</a:t>
            </a:r>
            <a:r>
              <a:rPr lang="en-US" altLang="ja-JP" dirty="0"/>
              <a:t>etection </a:t>
            </a:r>
            <a:r>
              <a:rPr lang="en-US" altLang="ja-JP" b="1" dirty="0" smtClean="0"/>
              <a:t>E</a:t>
            </a:r>
            <a:r>
              <a:rPr lang="en-US" altLang="ja-JP" dirty="0" smtClean="0"/>
              <a:t>xperiment</a:t>
            </a:r>
          </a:p>
          <a:p>
            <a:pPr algn="ctr"/>
            <a:r>
              <a:rPr lang="en-US" altLang="ja-JP" b="1" dirty="0" smtClean="0"/>
              <a:t>Super</a:t>
            </a:r>
            <a:r>
              <a:rPr lang="en-US" altLang="ja-JP" dirty="0" smtClean="0"/>
              <a:t>-</a:t>
            </a:r>
            <a:r>
              <a:rPr lang="en-US" altLang="ja-JP" b="1" dirty="0" err="1" smtClean="0"/>
              <a:t>Kamioka</a:t>
            </a:r>
            <a:r>
              <a:rPr lang="ja-JP" altLang="en-US" b="1" dirty="0"/>
              <a:t> </a:t>
            </a:r>
            <a:r>
              <a:rPr lang="en-US" altLang="ja-JP" b="1" dirty="0" smtClean="0"/>
              <a:t>N</a:t>
            </a:r>
            <a:r>
              <a:rPr lang="en-US" altLang="ja-JP" dirty="0" smtClean="0"/>
              <a:t>ucleon</a:t>
            </a:r>
            <a:r>
              <a:rPr lang="en-US" altLang="ja-JP" dirty="0"/>
              <a:t> </a:t>
            </a:r>
            <a:r>
              <a:rPr lang="en-US" altLang="ja-JP" b="1" dirty="0"/>
              <a:t>D</a:t>
            </a:r>
            <a:r>
              <a:rPr lang="en-US" altLang="ja-JP" dirty="0"/>
              <a:t>ecay </a:t>
            </a:r>
            <a:r>
              <a:rPr lang="en-US" altLang="ja-JP" b="1" dirty="0" smtClean="0"/>
              <a:t>E</a:t>
            </a:r>
            <a:r>
              <a:rPr lang="en-US" altLang="ja-JP" dirty="0" smtClean="0"/>
              <a:t>xperiment</a:t>
            </a:r>
            <a:endParaRPr kumimoji="1" lang="ja-JP" altLang="en-US" dirty="0"/>
          </a:p>
        </p:txBody>
      </p:sp>
      <p:grpSp>
        <p:nvGrpSpPr>
          <p:cNvPr id="13" name="Group 12"/>
          <p:cNvGrpSpPr/>
          <p:nvPr/>
        </p:nvGrpSpPr>
        <p:grpSpPr>
          <a:xfrm>
            <a:off x="362157" y="2708919"/>
            <a:ext cx="3073650" cy="3208645"/>
            <a:chOff x="362157" y="2708919"/>
            <a:chExt cx="3073650" cy="3208645"/>
          </a:xfrm>
        </p:grpSpPr>
        <p:pic>
          <p:nvPicPr>
            <p:cNvPr id="3074" name="Picture 2" descr="「ウルトラマン」の画像検索結果"/>
            <p:cNvPicPr>
              <a:picLocks noChangeAspect="1" noChangeArrowheads="1"/>
            </p:cNvPicPr>
            <p:nvPr/>
          </p:nvPicPr>
          <p:blipFill rotWithShape="1">
            <a:blip r:embed="rId4">
              <a:extLst>
                <a:ext uri="{28A0092B-C50C-407E-A947-70E740481C1C}">
                  <a14:useLocalDpi xmlns:a14="http://schemas.microsoft.com/office/drawing/2010/main" val="0"/>
                </a:ext>
              </a:extLst>
            </a:blip>
            <a:srcRect l="3359" t="11950" r="77111" b="11506"/>
            <a:stretch/>
          </p:blipFill>
          <p:spPr bwMode="auto">
            <a:xfrm>
              <a:off x="362157" y="2708919"/>
              <a:ext cx="1228000" cy="320864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1590157" y="2780928"/>
              <a:ext cx="0" cy="3124628"/>
            </a:xfrm>
            <a:prstGeom prst="straightConnector1">
              <a:avLst/>
            </a:prstGeom>
            <a:ln w="57150">
              <a:solidFill>
                <a:srgbClr val="E2200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07615" y="4149080"/>
              <a:ext cx="1728192" cy="461665"/>
            </a:xfrm>
            <a:prstGeom prst="rect">
              <a:avLst/>
            </a:prstGeom>
            <a:noFill/>
          </p:spPr>
          <p:txBody>
            <a:bodyPr wrap="square" rtlCol="0">
              <a:spAutoFit/>
            </a:bodyPr>
            <a:lstStyle/>
            <a:p>
              <a:r>
                <a:rPr kumimoji="1" lang="ja-JP" altLang="en-US" sz="2400" b="1" dirty="0" smtClean="0">
                  <a:solidFill>
                    <a:srgbClr val="FF0000"/>
                  </a:solidFill>
                  <a:effectLst>
                    <a:outerShdw blurRad="38100" dist="38100" dir="2700000" algn="tl">
                      <a:srgbClr val="000000">
                        <a:alpha val="43137"/>
                      </a:srgbClr>
                    </a:outerShdw>
                  </a:effectLst>
                </a:rPr>
                <a:t>４０ｍ</a:t>
              </a:r>
              <a:endParaRPr kumimoji="1" lang="ja-JP" altLang="en-US" sz="2400" b="1"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1225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ニュートリノ振動</a:t>
            </a:r>
            <a:endParaRPr kumimoji="1" lang="ja-JP" altLang="en-US" dirty="0"/>
          </a:p>
        </p:txBody>
      </p:sp>
      <p:pic>
        <p:nvPicPr>
          <p:cNvPr id="5" name="Content Placeholder 4"/>
          <p:cNvPicPr>
            <a:picLocks noGrp="1" noChangeAspect="1"/>
          </p:cNvPicPr>
          <p:nvPr>
            <p:ph idx="1"/>
          </p:nvPr>
        </p:nvPicPr>
        <p:blipFill>
          <a:blip r:embed="rId2"/>
          <a:stretch>
            <a:fillRect/>
          </a:stretch>
        </p:blipFill>
        <p:spPr>
          <a:xfrm>
            <a:off x="683568" y="1556792"/>
            <a:ext cx="8003232" cy="4924411"/>
          </a:xfrm>
          <a:prstGeom prst="rect">
            <a:avLst/>
          </a:prstGeom>
        </p:spPr>
      </p:pic>
      <p:sp>
        <p:nvSpPr>
          <p:cNvPr id="4" name="Slide Number Placeholder 3"/>
          <p:cNvSpPr>
            <a:spLocks noGrp="1"/>
          </p:cNvSpPr>
          <p:nvPr>
            <p:ph type="sldNum" sz="quarter" idx="12"/>
          </p:nvPr>
        </p:nvSpPr>
        <p:spPr/>
        <p:txBody>
          <a:bodyPr/>
          <a:lstStyle/>
          <a:p>
            <a:fld id="{F5371E84-5185-4A12-9135-52E5E880BB32}" type="slidenum">
              <a:rPr lang="ja-JP" altLang="en-US" smtClean="0"/>
              <a:pPr/>
              <a:t>12</a:t>
            </a:fld>
            <a:endParaRPr lang="ja-JP" altLang="en-US"/>
          </a:p>
        </p:txBody>
      </p:sp>
    </p:spTree>
    <p:extLst>
      <p:ext uri="{BB962C8B-B14F-4D97-AF65-F5344CB8AC3E}">
        <p14:creationId xmlns:p14="http://schemas.microsoft.com/office/powerpoint/2010/main" val="1961573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52" y="318554"/>
            <a:ext cx="6347048" cy="1143000"/>
          </a:xfrm>
        </p:spPr>
        <p:txBody>
          <a:bodyPr/>
          <a:lstStyle/>
          <a:p>
            <a:r>
              <a:rPr kumimoji="1" lang="ja-JP" altLang="en-US" dirty="0" smtClean="0"/>
              <a:t>ニュートリノ振動の発見</a:t>
            </a:r>
            <a:endParaRPr kumimoji="1" lang="ja-JP" alt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999" y="1746316"/>
            <a:ext cx="2848165" cy="3902112"/>
          </a:xfrm>
        </p:spPr>
      </p:pic>
      <p:sp>
        <p:nvSpPr>
          <p:cNvPr id="4" name="Slide Number Placeholder 3"/>
          <p:cNvSpPr>
            <a:spLocks noGrp="1"/>
          </p:cNvSpPr>
          <p:nvPr>
            <p:ph type="sldNum" sz="quarter" idx="12"/>
          </p:nvPr>
        </p:nvSpPr>
        <p:spPr/>
        <p:txBody>
          <a:bodyPr/>
          <a:lstStyle/>
          <a:p>
            <a:fld id="{F5371E84-5185-4A12-9135-52E5E880BB32}" type="slidenum">
              <a:rPr lang="ja-JP" altLang="en-US" smtClean="0"/>
              <a:pPr/>
              <a:t>13</a:t>
            </a:fld>
            <a:endParaRPr lang="ja-JP" altLang="en-US"/>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22700"/>
          <a:stretch/>
        </p:blipFill>
        <p:spPr>
          <a:xfrm>
            <a:off x="3369164" y="1746316"/>
            <a:ext cx="2829613" cy="3893486"/>
          </a:xfrm>
          <a:prstGeom prst="rect">
            <a:avLst/>
          </a:prstGeom>
        </p:spPr>
      </p:pic>
      <p:pic>
        <p:nvPicPr>
          <p:cNvPr id="12" name="Content Placeholder 4"/>
          <p:cNvPicPr>
            <a:picLocks noChangeAspect="1"/>
          </p:cNvPicPr>
          <p:nvPr/>
        </p:nvPicPr>
        <p:blipFill>
          <a:blip r:embed="rId4"/>
          <a:stretch>
            <a:fillRect/>
          </a:stretch>
        </p:blipFill>
        <p:spPr>
          <a:xfrm>
            <a:off x="6553200" y="926040"/>
            <a:ext cx="2353322" cy="2767019"/>
          </a:xfrm>
          <a:prstGeom prst="rect">
            <a:avLst/>
          </a:prstGeom>
        </p:spPr>
      </p:pic>
      <p:pic>
        <p:nvPicPr>
          <p:cNvPr id="3074" name="Picture 2" descr="「ノーベル賞 梶田」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9720" y="3789040"/>
            <a:ext cx="3221647" cy="27977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691680" y="5648428"/>
            <a:ext cx="4032448" cy="461665"/>
          </a:xfrm>
          <a:prstGeom prst="rect">
            <a:avLst/>
          </a:prstGeom>
          <a:noFill/>
        </p:spPr>
        <p:txBody>
          <a:bodyPr wrap="square" rtlCol="0">
            <a:spAutoFit/>
          </a:bodyPr>
          <a:lstStyle/>
          <a:p>
            <a:r>
              <a:rPr kumimoji="1" lang="ja-JP" altLang="en-US" sz="2400" dirty="0" smtClean="0"/>
              <a:t>梶田氏のトラペ </a:t>
            </a:r>
            <a:r>
              <a:rPr kumimoji="1" lang="en-US" altLang="ja-JP" sz="2400" dirty="0" smtClean="0"/>
              <a:t>(1998)</a:t>
            </a:r>
            <a:endParaRPr kumimoji="1" lang="ja-JP" altLang="en-US" sz="2400" dirty="0"/>
          </a:p>
        </p:txBody>
      </p:sp>
      <p:sp>
        <p:nvSpPr>
          <p:cNvPr id="14" name="TextBox 13"/>
          <p:cNvSpPr txBox="1"/>
          <p:nvPr/>
        </p:nvSpPr>
        <p:spPr>
          <a:xfrm>
            <a:off x="6801649" y="943487"/>
            <a:ext cx="2102274" cy="400110"/>
          </a:xfrm>
          <a:prstGeom prst="rect">
            <a:avLst/>
          </a:prstGeom>
          <a:noFill/>
        </p:spPr>
        <p:txBody>
          <a:bodyPr wrap="square" rtlCol="0">
            <a:spAutoFit/>
          </a:bodyPr>
          <a:lstStyle/>
          <a:p>
            <a:r>
              <a:rPr lang="ja-JP" altLang="en-US" sz="2000" b="1" dirty="0">
                <a:solidFill>
                  <a:schemeClr val="bg1"/>
                </a:solidFill>
                <a:effectLst>
                  <a:outerShdw blurRad="38100" dist="38100" dir="2700000" algn="tl">
                    <a:srgbClr val="000000">
                      <a:alpha val="43137"/>
                    </a:srgbClr>
                  </a:outerShdw>
                </a:effectLst>
              </a:rPr>
              <a:t>大</a:t>
            </a:r>
            <a:r>
              <a:rPr lang="ja-JP" altLang="en-US" sz="2000" b="1" dirty="0" smtClean="0">
                <a:solidFill>
                  <a:schemeClr val="bg1"/>
                </a:solidFill>
                <a:effectLst>
                  <a:outerShdw blurRad="38100" dist="38100" dir="2700000" algn="tl">
                    <a:srgbClr val="000000">
                      <a:alpha val="43137"/>
                    </a:srgbClr>
                  </a:outerShdw>
                </a:effectLst>
              </a:rPr>
              <a:t>気</a:t>
            </a:r>
            <a:r>
              <a:rPr lang="ja-JP" altLang="en-US" sz="2000" b="1" dirty="0">
                <a:solidFill>
                  <a:schemeClr val="bg1"/>
                </a:solidFill>
                <a:effectLst>
                  <a:outerShdw blurRad="38100" dist="38100" dir="2700000" algn="tl">
                    <a:srgbClr val="000000">
                      <a:alpha val="43137"/>
                    </a:srgbClr>
                  </a:outerShdw>
                </a:effectLst>
              </a:rPr>
              <a:t>ニュートリノ</a:t>
            </a:r>
            <a:endParaRPr kumimoji="1" lang="ja-JP" altLang="en-U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8795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将来計画</a:t>
            </a:r>
            <a:endParaRPr kumimoji="1" lang="ja-JP" altLang="en-US" dirty="0"/>
          </a:p>
        </p:txBody>
      </p:sp>
      <p:pic>
        <p:nvPicPr>
          <p:cNvPr id="5" name="Content Placeholder 4"/>
          <p:cNvPicPr>
            <a:picLocks noGrp="1" noChangeAspect="1"/>
          </p:cNvPicPr>
          <p:nvPr>
            <p:ph idx="1"/>
          </p:nvPr>
        </p:nvPicPr>
        <p:blipFill>
          <a:blip r:embed="rId2"/>
          <a:stretch>
            <a:fillRect/>
          </a:stretch>
        </p:blipFill>
        <p:spPr>
          <a:xfrm>
            <a:off x="5004765" y="3617841"/>
            <a:ext cx="4069343" cy="3188793"/>
          </a:xfrm>
          <a:prstGeom prst="rect">
            <a:avLst/>
          </a:prstGeom>
        </p:spPr>
      </p:pic>
      <p:sp>
        <p:nvSpPr>
          <p:cNvPr id="4" name="Slide Number Placeholder 3"/>
          <p:cNvSpPr>
            <a:spLocks noGrp="1"/>
          </p:cNvSpPr>
          <p:nvPr>
            <p:ph type="sldNum" sz="quarter" idx="12"/>
          </p:nvPr>
        </p:nvSpPr>
        <p:spPr/>
        <p:txBody>
          <a:bodyPr/>
          <a:lstStyle/>
          <a:p>
            <a:fld id="{F5371E84-5185-4A12-9135-52E5E880BB32}" type="slidenum">
              <a:rPr lang="ja-JP" altLang="en-US" smtClean="0"/>
              <a:pPr/>
              <a:t>14</a:t>
            </a:fld>
            <a:endParaRPr lang="ja-JP" altLang="en-US"/>
          </a:p>
        </p:txBody>
      </p:sp>
      <p:pic>
        <p:nvPicPr>
          <p:cNvPr id="6" name="Picture 5"/>
          <p:cNvPicPr>
            <a:picLocks noChangeAspect="1"/>
          </p:cNvPicPr>
          <p:nvPr/>
        </p:nvPicPr>
        <p:blipFill>
          <a:blip r:embed="rId3"/>
          <a:stretch>
            <a:fillRect/>
          </a:stretch>
        </p:blipFill>
        <p:spPr>
          <a:xfrm>
            <a:off x="2699792" y="2557641"/>
            <a:ext cx="1985704" cy="2120400"/>
          </a:xfrm>
          <a:prstGeom prst="rect">
            <a:avLst/>
          </a:prstGeom>
        </p:spPr>
      </p:pic>
      <p:pic>
        <p:nvPicPr>
          <p:cNvPr id="7" name="Picture 6"/>
          <p:cNvPicPr>
            <a:picLocks noChangeAspect="1"/>
          </p:cNvPicPr>
          <p:nvPr/>
        </p:nvPicPr>
        <p:blipFill>
          <a:blip r:embed="rId4"/>
          <a:stretch>
            <a:fillRect/>
          </a:stretch>
        </p:blipFill>
        <p:spPr>
          <a:xfrm>
            <a:off x="539552" y="1556792"/>
            <a:ext cx="1740933" cy="1336723"/>
          </a:xfrm>
          <a:prstGeom prst="rect">
            <a:avLst/>
          </a:prstGeom>
        </p:spPr>
      </p:pic>
      <p:sp>
        <p:nvSpPr>
          <p:cNvPr id="8" name="TextBox 7"/>
          <p:cNvSpPr txBox="1"/>
          <p:nvPr/>
        </p:nvSpPr>
        <p:spPr>
          <a:xfrm>
            <a:off x="797064" y="5033214"/>
            <a:ext cx="3888432" cy="1569660"/>
          </a:xfrm>
          <a:prstGeom prst="rect">
            <a:avLst/>
          </a:prstGeom>
          <a:noFill/>
        </p:spPr>
        <p:txBody>
          <a:bodyPr wrap="square" rtlCol="0">
            <a:spAutoFit/>
          </a:bodyPr>
          <a:lstStyle/>
          <a:p>
            <a:pPr marL="342900" indent="-342900">
              <a:buFont typeface="Wingdings" panose="05000000000000000000" pitchFamily="2" charset="2"/>
              <a:buChar char="ü"/>
            </a:pPr>
            <a:r>
              <a:rPr lang="ja-JP" altLang="en-US" sz="2400" dirty="0" smtClean="0"/>
              <a:t>陽</a:t>
            </a:r>
            <a:r>
              <a:rPr lang="ja-JP" altLang="en-US" sz="2400" dirty="0"/>
              <a:t>子崩壊</a:t>
            </a:r>
          </a:p>
          <a:p>
            <a:pPr marL="342900" indent="-342900">
              <a:buFont typeface="Wingdings" panose="05000000000000000000" pitchFamily="2" charset="2"/>
              <a:buChar char="ü"/>
            </a:pPr>
            <a:r>
              <a:rPr kumimoji="1" lang="ja-JP" altLang="en-US" sz="2400" dirty="0" smtClean="0"/>
              <a:t>レプトンセクターにおけるＣＰの破れ</a:t>
            </a:r>
            <a:endParaRPr kumimoji="1" lang="en-US" altLang="ja-JP" sz="2400" dirty="0" smtClean="0"/>
          </a:p>
          <a:p>
            <a:pPr marL="342900" indent="-342900">
              <a:buFont typeface="Wingdings" panose="05000000000000000000" pitchFamily="2" charset="2"/>
              <a:buChar char="ü"/>
            </a:pPr>
            <a:r>
              <a:rPr lang="ja-JP" altLang="en-US" sz="2400" dirty="0"/>
              <a:t>ニュートリ</a:t>
            </a:r>
            <a:r>
              <a:rPr lang="ja-JP" altLang="en-US" sz="2400" dirty="0" smtClean="0"/>
              <a:t>ノ質量階層性</a:t>
            </a:r>
            <a:endParaRPr kumimoji="1" lang="ja-JP" altLang="en-US" sz="2400" dirty="0"/>
          </a:p>
        </p:txBody>
      </p:sp>
      <p:sp>
        <p:nvSpPr>
          <p:cNvPr id="9" name="Right Arrow 8"/>
          <p:cNvSpPr/>
          <p:nvPr/>
        </p:nvSpPr>
        <p:spPr>
          <a:xfrm rot="2715520">
            <a:off x="2242602" y="2216091"/>
            <a:ext cx="612213" cy="118827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ight Arrow 9"/>
          <p:cNvSpPr/>
          <p:nvPr/>
        </p:nvSpPr>
        <p:spPr>
          <a:xfrm rot="2715520">
            <a:off x="4471627" y="3991635"/>
            <a:ext cx="945663" cy="13728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TextBox 10"/>
          <p:cNvSpPr txBox="1"/>
          <p:nvPr/>
        </p:nvSpPr>
        <p:spPr>
          <a:xfrm>
            <a:off x="2003366" y="2571004"/>
            <a:ext cx="1224136" cy="461665"/>
          </a:xfrm>
          <a:prstGeom prst="rect">
            <a:avLst/>
          </a:prstGeom>
          <a:noFill/>
        </p:spPr>
        <p:txBody>
          <a:bodyPr wrap="square" rtlCol="0">
            <a:spAutoFit/>
          </a:bodyPr>
          <a:lstStyle/>
          <a:p>
            <a:r>
              <a:rPr kumimoji="1" lang="en-US" altLang="ja-JP" sz="2400" b="1" dirty="0" smtClean="0"/>
              <a:t>×</a:t>
            </a:r>
            <a:r>
              <a:rPr kumimoji="1" lang="ja-JP" altLang="en-US" sz="2400" b="1" dirty="0" smtClean="0"/>
              <a:t>２５</a:t>
            </a:r>
            <a:endParaRPr kumimoji="1" lang="ja-JP" altLang="en-US" sz="2400" b="1" dirty="0"/>
          </a:p>
        </p:txBody>
      </p:sp>
      <p:sp>
        <p:nvSpPr>
          <p:cNvPr id="12" name="TextBox 11"/>
          <p:cNvSpPr txBox="1"/>
          <p:nvPr/>
        </p:nvSpPr>
        <p:spPr>
          <a:xfrm>
            <a:off x="4240096" y="4283991"/>
            <a:ext cx="1224136" cy="830997"/>
          </a:xfrm>
          <a:prstGeom prst="rect">
            <a:avLst/>
          </a:prstGeom>
          <a:noFill/>
        </p:spPr>
        <p:txBody>
          <a:bodyPr wrap="square" rtlCol="0">
            <a:spAutoFit/>
          </a:bodyPr>
          <a:lstStyle/>
          <a:p>
            <a:pPr algn="ctr"/>
            <a:r>
              <a:rPr kumimoji="1" lang="en-US" altLang="ja-JP" sz="2400" b="1" dirty="0" smtClean="0"/>
              <a:t>×</a:t>
            </a:r>
            <a:r>
              <a:rPr kumimoji="1" lang="ja-JP" altLang="en-US" sz="2400" b="1" dirty="0" smtClean="0"/>
              <a:t>２０</a:t>
            </a:r>
            <a:endParaRPr kumimoji="1" lang="en-US" altLang="ja-JP" sz="2400" b="1" dirty="0" smtClean="0"/>
          </a:p>
          <a:p>
            <a:pPr algn="ctr"/>
            <a:r>
              <a:rPr lang="en-US" altLang="ja-JP" sz="2400" b="1" dirty="0" smtClean="0"/>
              <a:t>×</a:t>
            </a:r>
            <a:r>
              <a:rPr lang="ja-JP" altLang="en-US" sz="2400" b="1" dirty="0" smtClean="0"/>
              <a:t>２</a:t>
            </a:r>
            <a:endParaRPr kumimoji="1" lang="ja-JP" altLang="en-US" sz="2400" b="1" dirty="0"/>
          </a:p>
        </p:txBody>
      </p:sp>
      <p:sp>
        <p:nvSpPr>
          <p:cNvPr id="13" name="TextBox 12"/>
          <p:cNvSpPr txBox="1"/>
          <p:nvPr/>
        </p:nvSpPr>
        <p:spPr>
          <a:xfrm>
            <a:off x="584211" y="1251829"/>
            <a:ext cx="2404400" cy="400110"/>
          </a:xfrm>
          <a:prstGeom prst="rect">
            <a:avLst/>
          </a:prstGeom>
          <a:noFill/>
        </p:spPr>
        <p:txBody>
          <a:bodyPr wrap="square" rtlCol="0">
            <a:spAutoFit/>
          </a:bodyPr>
          <a:lstStyle/>
          <a:p>
            <a:r>
              <a:rPr kumimoji="1" lang="ja-JP" altLang="en-US" sz="2000" b="1" u="sng" dirty="0" smtClean="0">
                <a:effectLst>
                  <a:outerShdw blurRad="38100" dist="38100" dir="2700000" algn="tl">
                    <a:srgbClr val="000000">
                      <a:alpha val="43137"/>
                    </a:srgbClr>
                  </a:outerShdw>
                </a:effectLst>
              </a:rPr>
              <a:t>カミオカンデ</a:t>
            </a:r>
            <a:endParaRPr kumimoji="1" lang="ja-JP" altLang="en-US" sz="2000" b="1" u="sng" dirty="0">
              <a:effectLst>
                <a:outerShdw blurRad="38100" dist="38100" dir="2700000" algn="tl">
                  <a:srgbClr val="000000">
                    <a:alpha val="43137"/>
                  </a:srgbClr>
                </a:outerShdw>
              </a:effectLst>
            </a:endParaRPr>
          </a:p>
        </p:txBody>
      </p:sp>
      <p:sp>
        <p:nvSpPr>
          <p:cNvPr id="14" name="TextBox 13"/>
          <p:cNvSpPr txBox="1"/>
          <p:nvPr/>
        </p:nvSpPr>
        <p:spPr>
          <a:xfrm>
            <a:off x="2578940" y="2080395"/>
            <a:ext cx="3090280" cy="400110"/>
          </a:xfrm>
          <a:prstGeom prst="rect">
            <a:avLst/>
          </a:prstGeom>
          <a:noFill/>
        </p:spPr>
        <p:txBody>
          <a:bodyPr wrap="square" rtlCol="0">
            <a:spAutoFit/>
          </a:bodyPr>
          <a:lstStyle/>
          <a:p>
            <a:r>
              <a:rPr kumimoji="1" lang="ja-JP" altLang="en-US" sz="2000" b="1" u="sng" dirty="0" smtClean="0">
                <a:effectLst>
                  <a:outerShdw blurRad="38100" dist="38100" dir="2700000" algn="tl">
                    <a:srgbClr val="000000">
                      <a:alpha val="43137"/>
                    </a:srgbClr>
                  </a:outerShdw>
                </a:effectLst>
              </a:rPr>
              <a:t>スーパーカミオカンデ</a:t>
            </a:r>
            <a:endParaRPr kumimoji="1" lang="ja-JP" altLang="en-US" sz="2000" b="1" u="sng" dirty="0">
              <a:effectLst>
                <a:outerShdw blurRad="38100" dist="38100" dir="2700000" algn="tl">
                  <a:srgbClr val="000000">
                    <a:alpha val="43137"/>
                  </a:srgbClr>
                </a:outerShdw>
              </a:effectLst>
            </a:endParaRPr>
          </a:p>
        </p:txBody>
      </p:sp>
      <p:sp>
        <p:nvSpPr>
          <p:cNvPr id="15" name="TextBox 14"/>
          <p:cNvSpPr txBox="1"/>
          <p:nvPr/>
        </p:nvSpPr>
        <p:spPr>
          <a:xfrm>
            <a:off x="5669220" y="3143998"/>
            <a:ext cx="3090280" cy="400110"/>
          </a:xfrm>
          <a:prstGeom prst="rect">
            <a:avLst/>
          </a:prstGeom>
          <a:noFill/>
        </p:spPr>
        <p:txBody>
          <a:bodyPr wrap="square" rtlCol="0">
            <a:spAutoFit/>
          </a:bodyPr>
          <a:lstStyle/>
          <a:p>
            <a:r>
              <a:rPr kumimoji="1" lang="ja-JP" altLang="en-US" sz="2000" b="1" u="sng" dirty="0" smtClean="0">
                <a:effectLst>
                  <a:outerShdw blurRad="38100" dist="38100" dir="2700000" algn="tl">
                    <a:srgbClr val="000000">
                      <a:alpha val="43137"/>
                    </a:srgbClr>
                  </a:outerShdw>
                </a:effectLst>
              </a:rPr>
              <a:t>ハイパーカミオカンデ</a:t>
            </a:r>
            <a:endParaRPr kumimoji="1" lang="ja-JP" altLang="en-US" sz="2000" b="1" u="sng" dirty="0">
              <a:effectLst>
                <a:outerShdw blurRad="38100" dist="38100" dir="2700000" algn="tl">
                  <a:srgbClr val="000000">
                    <a:alpha val="43137"/>
                  </a:srgbClr>
                </a:outerShdw>
              </a:effectLst>
            </a:endParaRPr>
          </a:p>
        </p:txBody>
      </p:sp>
      <p:sp>
        <p:nvSpPr>
          <p:cNvPr id="16" name="TextBox 15"/>
          <p:cNvSpPr txBox="1"/>
          <p:nvPr/>
        </p:nvSpPr>
        <p:spPr>
          <a:xfrm>
            <a:off x="5292080" y="1574421"/>
            <a:ext cx="3733380" cy="1200329"/>
          </a:xfrm>
          <a:prstGeom prst="rect">
            <a:avLst/>
          </a:prstGeom>
          <a:noFill/>
        </p:spPr>
        <p:txBody>
          <a:bodyPr wrap="square" rtlCol="0">
            <a:spAutoFit/>
          </a:bodyPr>
          <a:lstStyle/>
          <a:p>
            <a:r>
              <a:rPr kumimoji="1" lang="ja-JP" altLang="en-US" sz="2400" dirty="0" smtClean="0"/>
              <a:t>次世代のハイパーカミオカンデ計画が、先日、文科省のロードマップに載った。</a:t>
            </a:r>
            <a:endParaRPr kumimoji="1" lang="ja-JP" altLang="en-US" sz="2400" dirty="0"/>
          </a:p>
        </p:txBody>
      </p:sp>
      <p:sp>
        <p:nvSpPr>
          <p:cNvPr id="17" name="TextBox 16"/>
          <p:cNvSpPr txBox="1"/>
          <p:nvPr/>
        </p:nvSpPr>
        <p:spPr>
          <a:xfrm>
            <a:off x="945692" y="2881209"/>
            <a:ext cx="989347" cy="400110"/>
          </a:xfrm>
          <a:prstGeom prst="rect">
            <a:avLst/>
          </a:prstGeom>
          <a:noFill/>
        </p:spPr>
        <p:txBody>
          <a:bodyPr wrap="square" rtlCol="0">
            <a:spAutoFit/>
          </a:bodyPr>
          <a:lstStyle/>
          <a:p>
            <a:r>
              <a:rPr kumimoji="1" lang="en-US" altLang="ja-JP" sz="2000" dirty="0" smtClean="0"/>
              <a:t>3</a:t>
            </a:r>
            <a:r>
              <a:rPr kumimoji="1" lang="ja-JP" altLang="en-US" sz="2000" dirty="0" smtClean="0"/>
              <a:t>億円</a:t>
            </a:r>
            <a:endParaRPr kumimoji="1" lang="ja-JP" altLang="en-US" sz="2000" dirty="0"/>
          </a:p>
        </p:txBody>
      </p:sp>
      <p:sp>
        <p:nvSpPr>
          <p:cNvPr id="18" name="TextBox 17"/>
          <p:cNvSpPr txBox="1"/>
          <p:nvPr/>
        </p:nvSpPr>
        <p:spPr>
          <a:xfrm>
            <a:off x="3244397" y="4555122"/>
            <a:ext cx="1183587" cy="400110"/>
          </a:xfrm>
          <a:prstGeom prst="rect">
            <a:avLst/>
          </a:prstGeom>
          <a:noFill/>
        </p:spPr>
        <p:txBody>
          <a:bodyPr wrap="square" rtlCol="0">
            <a:spAutoFit/>
          </a:bodyPr>
          <a:lstStyle/>
          <a:p>
            <a:r>
              <a:rPr lang="en-US" altLang="ja-JP" sz="2000" dirty="0"/>
              <a:t>100</a:t>
            </a:r>
            <a:r>
              <a:rPr kumimoji="1" lang="ja-JP" altLang="en-US" sz="2000" dirty="0" smtClean="0"/>
              <a:t>億円</a:t>
            </a:r>
            <a:endParaRPr kumimoji="1" lang="ja-JP" altLang="en-US" sz="2000" dirty="0"/>
          </a:p>
        </p:txBody>
      </p:sp>
      <p:sp>
        <p:nvSpPr>
          <p:cNvPr id="19" name="TextBox 18"/>
          <p:cNvSpPr txBox="1"/>
          <p:nvPr/>
        </p:nvSpPr>
        <p:spPr>
          <a:xfrm>
            <a:off x="6847430" y="6338857"/>
            <a:ext cx="1545140" cy="400110"/>
          </a:xfrm>
          <a:prstGeom prst="rect">
            <a:avLst/>
          </a:prstGeom>
          <a:noFill/>
        </p:spPr>
        <p:txBody>
          <a:bodyPr wrap="square" rtlCol="0">
            <a:spAutoFit/>
          </a:bodyPr>
          <a:lstStyle/>
          <a:p>
            <a:r>
              <a:rPr lang="en-US" altLang="ja-JP" sz="2000" dirty="0" smtClean="0"/>
              <a:t>500</a:t>
            </a:r>
            <a:r>
              <a:rPr kumimoji="1" lang="ja-JP" altLang="en-US" sz="2000" dirty="0" smtClean="0"/>
              <a:t>億円？</a:t>
            </a:r>
            <a:endParaRPr kumimoji="1" lang="ja-JP" altLang="en-US" sz="2000" dirty="0"/>
          </a:p>
        </p:txBody>
      </p:sp>
    </p:spTree>
    <p:extLst>
      <p:ext uri="{BB962C8B-B14F-4D97-AF65-F5344CB8AC3E}">
        <p14:creationId xmlns:p14="http://schemas.microsoft.com/office/powerpoint/2010/main" val="2848321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962" y="764704"/>
            <a:ext cx="4392488" cy="1143000"/>
          </a:xfrm>
        </p:spPr>
        <p:txBody>
          <a:bodyPr/>
          <a:lstStyle/>
          <a:p>
            <a:r>
              <a:rPr kumimoji="1" lang="ja-JP" altLang="en-US" dirty="0" smtClean="0"/>
              <a:t>耳寄りな情報</a:t>
            </a:r>
            <a:endParaRPr kumimoji="1" lang="ja-JP" altLang="en-US" dirty="0"/>
          </a:p>
        </p:txBody>
      </p:sp>
      <p:sp>
        <p:nvSpPr>
          <p:cNvPr id="4" name="Slide Number Placeholder 3"/>
          <p:cNvSpPr>
            <a:spLocks noGrp="1"/>
          </p:cNvSpPr>
          <p:nvPr>
            <p:ph type="sldNum" sz="quarter" idx="12"/>
          </p:nvPr>
        </p:nvSpPr>
        <p:spPr/>
        <p:txBody>
          <a:bodyPr/>
          <a:lstStyle/>
          <a:p>
            <a:fld id="{F5371E84-5185-4A12-9135-52E5E880BB32}" type="slidenum">
              <a:rPr lang="ja-JP" altLang="en-US" smtClean="0"/>
              <a:pPr/>
              <a:t>15</a:t>
            </a:fld>
            <a:endParaRPr lang="ja-JP" alt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908" y="404664"/>
            <a:ext cx="4235580" cy="6325722"/>
          </a:xfrm>
          <a:prstGeom prst="rect">
            <a:avLst/>
          </a:prstGeom>
        </p:spPr>
      </p:pic>
      <p:sp>
        <p:nvSpPr>
          <p:cNvPr id="9" name="TextBox 8"/>
          <p:cNvSpPr txBox="1"/>
          <p:nvPr/>
        </p:nvSpPr>
        <p:spPr>
          <a:xfrm>
            <a:off x="353086" y="2276872"/>
            <a:ext cx="4261364" cy="3970318"/>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800" dirty="0" smtClean="0"/>
              <a:t>来年、スーパーカミオカンデが、水タンクの補修をする（次期計画のため）。</a:t>
            </a:r>
            <a:endParaRPr kumimoji="1" lang="en-US" altLang="ja-JP" sz="2800" dirty="0" smtClean="0"/>
          </a:p>
          <a:p>
            <a:pPr marL="342900" indent="-342900">
              <a:buFont typeface="Arial" panose="020B0604020202020204" pitchFamily="34" charset="0"/>
              <a:buChar char="•"/>
            </a:pPr>
            <a:r>
              <a:rPr lang="ja-JP" altLang="en-US" sz="2800" dirty="0"/>
              <a:t>タンク</a:t>
            </a:r>
            <a:r>
              <a:rPr lang="ja-JP" altLang="en-US" sz="2800" dirty="0" smtClean="0"/>
              <a:t>を</a:t>
            </a:r>
            <a:r>
              <a:rPr lang="ja-JP" altLang="en-US" sz="2800" dirty="0"/>
              <a:t>開</a:t>
            </a:r>
            <a:r>
              <a:rPr lang="ja-JP" altLang="en-US" sz="2800" dirty="0" smtClean="0"/>
              <a:t>け、水を抜いて作業をするため、めったに見れないタンクの中を見るチャンス！</a:t>
            </a:r>
            <a:endParaRPr lang="en-US" altLang="ja-JP" sz="2800" dirty="0" smtClean="0"/>
          </a:p>
          <a:p>
            <a:endParaRPr kumimoji="1" lang="ja-JP" altLang="en-US" sz="2800" dirty="0"/>
          </a:p>
        </p:txBody>
      </p:sp>
    </p:spTree>
    <p:extLst>
      <p:ext uri="{BB962C8B-B14F-4D97-AF65-F5344CB8AC3E}">
        <p14:creationId xmlns:p14="http://schemas.microsoft.com/office/powerpoint/2010/main" val="1400766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13"/>
            <a:ext cx="8229600" cy="900292"/>
          </a:xfrm>
        </p:spPr>
        <p:txBody>
          <a:bodyPr/>
          <a:lstStyle/>
          <a:p>
            <a:r>
              <a:rPr lang="ja-JP" altLang="en-US" dirty="0"/>
              <a:t>神岡</a:t>
            </a:r>
            <a:r>
              <a:rPr kumimoji="1" lang="ja-JP" altLang="en-US" dirty="0" smtClean="0"/>
              <a:t>地</a:t>
            </a:r>
            <a:r>
              <a:rPr kumimoji="1" lang="ja-JP" altLang="en-US" dirty="0" smtClean="0"/>
              <a:t>下実験の現状</a:t>
            </a:r>
            <a:endParaRPr kumimoji="1" lang="ja-JP" altLang="en-US" dirty="0"/>
          </a:p>
        </p:txBody>
      </p:sp>
      <p:pic>
        <p:nvPicPr>
          <p:cNvPr id="5" name="Content Placeholder 4"/>
          <p:cNvPicPr>
            <a:picLocks noGrp="1" noChangeAspect="1"/>
          </p:cNvPicPr>
          <p:nvPr>
            <p:ph idx="1"/>
          </p:nvPr>
        </p:nvPicPr>
        <p:blipFill>
          <a:blip r:embed="rId2"/>
          <a:stretch>
            <a:fillRect/>
          </a:stretch>
        </p:blipFill>
        <p:spPr>
          <a:xfrm>
            <a:off x="892694" y="1009789"/>
            <a:ext cx="7787208" cy="5824790"/>
          </a:xfrm>
          <a:prstGeom prst="rect">
            <a:avLst/>
          </a:prstGeom>
        </p:spPr>
      </p:pic>
      <p:sp>
        <p:nvSpPr>
          <p:cNvPr id="4" name="Slide Number Placeholder 3"/>
          <p:cNvSpPr>
            <a:spLocks noGrp="1"/>
          </p:cNvSpPr>
          <p:nvPr>
            <p:ph type="sldNum" sz="quarter" idx="12"/>
          </p:nvPr>
        </p:nvSpPr>
        <p:spPr/>
        <p:txBody>
          <a:bodyPr/>
          <a:lstStyle/>
          <a:p>
            <a:fld id="{F5371E84-5185-4A12-9135-52E5E880BB32}" type="slidenum">
              <a:rPr lang="ja-JP" altLang="en-US" smtClean="0"/>
              <a:pPr/>
              <a:t>16</a:t>
            </a:fld>
            <a:endParaRPr lang="ja-JP" altLang="en-US"/>
          </a:p>
        </p:txBody>
      </p:sp>
    </p:spTree>
    <p:extLst>
      <p:ext uri="{BB962C8B-B14F-4D97-AF65-F5344CB8AC3E}">
        <p14:creationId xmlns:p14="http://schemas.microsoft.com/office/powerpoint/2010/main" val="2797715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5371E84-5185-4A12-9135-52E5E880BB32}" type="slidenum">
              <a:rPr lang="ja-JP" altLang="en-US" smtClean="0"/>
              <a:pPr/>
              <a:t>17</a:t>
            </a:fld>
            <a:endParaRPr lang="ja-JP" alt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285"/>
            <a:ext cx="9144000" cy="6531429"/>
          </a:xfrm>
          <a:prstGeom prst="rect">
            <a:avLst/>
          </a:prstGeom>
        </p:spPr>
      </p:pic>
      <p:sp>
        <p:nvSpPr>
          <p:cNvPr id="9" name="Oval 8"/>
          <p:cNvSpPr/>
          <p:nvPr/>
        </p:nvSpPr>
        <p:spPr>
          <a:xfrm>
            <a:off x="107504" y="4689632"/>
            <a:ext cx="21602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Box 9"/>
          <p:cNvSpPr txBox="1"/>
          <p:nvPr/>
        </p:nvSpPr>
        <p:spPr>
          <a:xfrm>
            <a:off x="4211960" y="1700808"/>
            <a:ext cx="1800200" cy="369332"/>
          </a:xfrm>
          <a:prstGeom prst="rect">
            <a:avLst/>
          </a:prstGeom>
          <a:noFill/>
        </p:spPr>
        <p:txBody>
          <a:bodyPr wrap="square" rtlCol="0">
            <a:spAutoFit/>
          </a:bodyPr>
          <a:lstStyle/>
          <a:p>
            <a:r>
              <a:rPr kumimoji="1" lang="ja-JP" altLang="en-US" dirty="0" smtClean="0">
                <a:solidFill>
                  <a:srgbClr val="E23F0C"/>
                </a:solidFill>
              </a:rPr>
              <a:t>二重ベータ崩壊</a:t>
            </a:r>
            <a:endParaRPr kumimoji="1" lang="ja-JP" altLang="en-US" dirty="0">
              <a:solidFill>
                <a:srgbClr val="E23F0C"/>
              </a:solidFill>
            </a:endParaRPr>
          </a:p>
        </p:txBody>
      </p:sp>
      <p:sp>
        <p:nvSpPr>
          <p:cNvPr id="11" name="TextBox 10"/>
          <p:cNvSpPr txBox="1"/>
          <p:nvPr/>
        </p:nvSpPr>
        <p:spPr>
          <a:xfrm>
            <a:off x="4216893" y="2060848"/>
            <a:ext cx="1800200" cy="369332"/>
          </a:xfrm>
          <a:prstGeom prst="rect">
            <a:avLst/>
          </a:prstGeom>
          <a:noFill/>
        </p:spPr>
        <p:txBody>
          <a:bodyPr wrap="square" rtlCol="0">
            <a:spAutoFit/>
          </a:bodyPr>
          <a:lstStyle/>
          <a:p>
            <a:r>
              <a:rPr kumimoji="1" lang="ja-JP" altLang="en-US" dirty="0" smtClean="0">
                <a:solidFill>
                  <a:srgbClr val="002060"/>
                </a:solidFill>
              </a:rPr>
              <a:t>暗黒物質</a:t>
            </a:r>
            <a:endParaRPr kumimoji="1" lang="ja-JP" altLang="en-US" dirty="0">
              <a:solidFill>
                <a:srgbClr val="002060"/>
              </a:solidFill>
            </a:endParaRPr>
          </a:p>
        </p:txBody>
      </p:sp>
      <p:sp>
        <p:nvSpPr>
          <p:cNvPr id="12" name="TextBox 11"/>
          <p:cNvSpPr txBox="1"/>
          <p:nvPr/>
        </p:nvSpPr>
        <p:spPr>
          <a:xfrm>
            <a:off x="4221826" y="2439472"/>
            <a:ext cx="2222382" cy="369332"/>
          </a:xfrm>
          <a:prstGeom prst="rect">
            <a:avLst/>
          </a:prstGeom>
          <a:noFill/>
        </p:spPr>
        <p:txBody>
          <a:bodyPr wrap="square" rtlCol="0">
            <a:spAutoFit/>
          </a:bodyPr>
          <a:lstStyle/>
          <a:p>
            <a:r>
              <a:rPr kumimoji="1" lang="ja-JP" altLang="en-US" dirty="0" smtClean="0">
                <a:solidFill>
                  <a:schemeClr val="accent5">
                    <a:lumMod val="60000"/>
                    <a:lumOff val="40000"/>
                  </a:schemeClr>
                </a:solidFill>
              </a:rPr>
              <a:t>超新星ニュートリノ</a:t>
            </a:r>
            <a:endParaRPr kumimoji="1" lang="ja-JP" altLang="en-US" dirty="0">
              <a:solidFill>
                <a:schemeClr val="accent5">
                  <a:lumMod val="60000"/>
                  <a:lumOff val="40000"/>
                </a:schemeClr>
              </a:solidFill>
            </a:endParaRPr>
          </a:p>
        </p:txBody>
      </p:sp>
    </p:spTree>
    <p:extLst>
      <p:ext uri="{BB962C8B-B14F-4D97-AF65-F5344CB8AC3E}">
        <p14:creationId xmlns:p14="http://schemas.microsoft.com/office/powerpoint/2010/main" val="621036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34753" y="49271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algn="l"/>
            <a:r>
              <a:rPr lang="ja-JP" altLang="en-US" u="sng" dirty="0" smtClean="0">
                <a:effectLst>
                  <a:outerShdw blurRad="38100" dist="38100" dir="2700000" algn="tl">
                    <a:srgbClr val="000000">
                      <a:alpha val="43137"/>
                    </a:srgbClr>
                  </a:outerShdw>
                </a:effectLst>
              </a:rPr>
              <a:t>ここからは研究のお話</a:t>
            </a:r>
            <a:endParaRPr lang="ja-JP" altLang="en-US" u="sng" dirty="0">
              <a:effectLst>
                <a:outerShdw blurRad="38100" dist="38100" dir="2700000" algn="tl">
                  <a:srgbClr val="000000">
                    <a:alpha val="43137"/>
                  </a:srgbClr>
                </a:outerShdw>
              </a:effectLst>
            </a:endParaRPr>
          </a:p>
        </p:txBody>
      </p:sp>
      <p:sp>
        <p:nvSpPr>
          <p:cNvPr id="5" name="Content Placeholder 2"/>
          <p:cNvSpPr txBox="1">
            <a:spLocks/>
          </p:cNvSpPr>
          <p:nvPr/>
        </p:nvSpPr>
        <p:spPr bwMode="auto">
          <a:xfrm>
            <a:off x="750099" y="1988401"/>
            <a:ext cx="7886700" cy="445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dirty="0" smtClean="0">
                <a:effectLst>
                  <a:outerShdw blurRad="38100" dist="38100" dir="2700000" algn="tl">
                    <a:srgbClr val="000000">
                      <a:alpha val="43137"/>
                    </a:srgbClr>
                  </a:outerShdw>
                </a:effectLst>
              </a:rPr>
              <a:t>地下素粒子実験による宇宙史研究</a:t>
            </a:r>
            <a:endParaRPr lang="en-US" altLang="ja-JP" dirty="0" smtClean="0">
              <a:effectLst>
                <a:outerShdw blurRad="38100" dist="38100" dir="2700000" algn="tl">
                  <a:srgbClr val="000000">
                    <a:alpha val="43137"/>
                  </a:srgbClr>
                </a:outerShdw>
              </a:effectLst>
            </a:endParaRPr>
          </a:p>
          <a:p>
            <a:endParaRPr lang="en-US" altLang="ja-JP" dirty="0" smtClean="0">
              <a:effectLst>
                <a:outerShdw blurRad="38100" dist="38100" dir="2700000" algn="tl">
                  <a:srgbClr val="000000">
                    <a:alpha val="43137"/>
                  </a:srgbClr>
                </a:outerShdw>
              </a:effectLst>
            </a:endParaRPr>
          </a:p>
          <a:p>
            <a:r>
              <a:rPr lang="ja-JP" altLang="en-US" dirty="0" smtClean="0">
                <a:effectLst>
                  <a:outerShdw blurRad="38100" dist="38100" dir="2700000" algn="tl">
                    <a:srgbClr val="000000">
                      <a:alpha val="43137"/>
                    </a:srgbClr>
                  </a:outerShdw>
                </a:effectLst>
              </a:rPr>
              <a:t>なぜ宇宙には反物質がないのか？</a:t>
            </a:r>
            <a:endParaRPr lang="en-US" altLang="ja-JP" dirty="0" smtClean="0">
              <a:effectLst>
                <a:outerShdw blurRad="38100" dist="38100" dir="2700000" algn="tl">
                  <a:srgbClr val="000000">
                    <a:alpha val="43137"/>
                  </a:srgbClr>
                </a:outerShdw>
              </a:effectLst>
            </a:endParaRPr>
          </a:p>
          <a:p>
            <a:pPr marL="0" indent="0">
              <a:buFont typeface="Arial" panose="020B0604020202020204" pitchFamily="34" charset="0"/>
              <a:buNone/>
            </a:pPr>
            <a:r>
              <a:rPr lang="en-US" altLang="ja-JP" dirty="0" smtClean="0">
                <a:effectLst>
                  <a:outerShdw blurRad="38100" dist="38100" dir="2700000" algn="tl">
                    <a:srgbClr val="000000">
                      <a:alpha val="43137"/>
                    </a:srgbClr>
                  </a:outerShdw>
                </a:effectLst>
              </a:rPr>
              <a:t>	</a:t>
            </a:r>
            <a:r>
              <a:rPr lang="en-US" altLang="ja-JP" dirty="0" smtClean="0">
                <a:effectLst>
                  <a:outerShdw blurRad="38100" dist="38100" dir="2700000" algn="tl">
                    <a:srgbClr val="000000">
                      <a:alpha val="43137"/>
                    </a:srgbClr>
                  </a:outerShdw>
                </a:effectLst>
                <a:sym typeface="Wingdings" panose="05000000000000000000" pitchFamily="2" charset="2"/>
              </a:rPr>
              <a:t> </a:t>
            </a:r>
            <a:r>
              <a:rPr lang="ja-JP" altLang="en-US" dirty="0" smtClean="0">
                <a:effectLst>
                  <a:outerShdw blurRad="38100" dist="38100" dir="2700000" algn="tl">
                    <a:srgbClr val="000000">
                      <a:alpha val="43137"/>
                    </a:srgbClr>
                  </a:outerShdw>
                </a:effectLst>
                <a:sym typeface="Wingdings" panose="05000000000000000000" pitchFamily="2" charset="2"/>
              </a:rPr>
              <a:t>二重ベータ崩壊、ＣＡＮＤＬＥＳ実験</a:t>
            </a:r>
            <a:endParaRPr lang="en-US" altLang="ja-JP" dirty="0" smtClean="0">
              <a:effectLst>
                <a:outerShdw blurRad="38100" dist="38100" dir="2700000" algn="tl">
                  <a:srgbClr val="000000">
                    <a:alpha val="43137"/>
                  </a:srgbClr>
                </a:outerShdw>
              </a:effectLst>
            </a:endParaRPr>
          </a:p>
          <a:p>
            <a:endParaRPr lang="en-US" altLang="ja-JP" dirty="0" smtClean="0">
              <a:effectLst>
                <a:outerShdw blurRad="38100" dist="38100" dir="2700000" algn="tl">
                  <a:srgbClr val="000000">
                    <a:alpha val="43137"/>
                  </a:srgbClr>
                </a:outerShdw>
              </a:effectLst>
            </a:endParaRPr>
          </a:p>
          <a:p>
            <a:r>
              <a:rPr lang="ja-JP" altLang="en-US" dirty="0" smtClean="0">
                <a:effectLst>
                  <a:outerShdw blurRad="38100" dist="38100" dir="2700000" algn="tl">
                    <a:srgbClr val="000000">
                      <a:alpha val="43137"/>
                    </a:srgbClr>
                  </a:outerShdw>
                </a:effectLst>
              </a:rPr>
              <a:t>宇宙に満ちている暗黒物質の正体とは？</a:t>
            </a:r>
            <a:endParaRPr lang="en-US" altLang="ja-JP" dirty="0" smtClean="0">
              <a:effectLst>
                <a:outerShdw blurRad="38100" dist="38100" dir="2700000" algn="tl">
                  <a:srgbClr val="000000">
                    <a:alpha val="43137"/>
                  </a:srgbClr>
                </a:outerShdw>
              </a:effectLst>
            </a:endParaRPr>
          </a:p>
          <a:p>
            <a:pPr marL="0" indent="0">
              <a:buNone/>
            </a:pPr>
            <a:r>
              <a:rPr lang="en-US" altLang="ja-JP" dirty="0" smtClean="0">
                <a:effectLst>
                  <a:outerShdw blurRad="38100" dist="38100" dir="2700000" algn="tl">
                    <a:srgbClr val="000000">
                      <a:alpha val="43137"/>
                    </a:srgbClr>
                  </a:outerShdw>
                </a:effectLst>
              </a:rPr>
              <a:t>	</a:t>
            </a:r>
            <a:r>
              <a:rPr lang="en-US" altLang="ja-JP" dirty="0" smtClean="0">
                <a:effectLst>
                  <a:outerShdw blurRad="38100" dist="38100" dir="2700000" algn="tl">
                    <a:srgbClr val="000000">
                      <a:alpha val="43137"/>
                    </a:srgbClr>
                  </a:outerShdw>
                </a:effectLst>
                <a:sym typeface="Wingdings" panose="05000000000000000000" pitchFamily="2" charset="2"/>
              </a:rPr>
              <a:t> </a:t>
            </a:r>
            <a:r>
              <a:rPr lang="ja-JP" altLang="en-US" dirty="0" smtClean="0">
                <a:effectLst>
                  <a:outerShdw blurRad="38100" dist="38100" dir="2700000" algn="tl">
                    <a:srgbClr val="000000">
                      <a:alpha val="43137"/>
                    </a:srgbClr>
                  </a:outerShdw>
                </a:effectLst>
                <a:sym typeface="Wingdings" panose="05000000000000000000" pitchFamily="2" charset="2"/>
              </a:rPr>
              <a:t>最近、個人的に始めた研究</a:t>
            </a:r>
            <a:endParaRPr lang="en-US" altLang="ja-JP" dirty="0" smtClean="0">
              <a:effectLst>
                <a:outerShdw blurRad="38100" dist="38100" dir="2700000" algn="tl">
                  <a:srgbClr val="000000">
                    <a:alpha val="43137"/>
                  </a:srgbClr>
                </a:outerShdw>
              </a:effectLst>
            </a:endParaRPr>
          </a:p>
          <a:p>
            <a:endParaRPr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4643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21100"/>
            <a:ext cx="7886700" cy="1325563"/>
          </a:xfrm>
        </p:spPr>
        <p:txBody>
          <a:bodyPr/>
          <a:lstStyle/>
          <a:p>
            <a:r>
              <a:rPr kumimoji="1" lang="ja-JP" altLang="en-US" u="sng" dirty="0" smtClean="0">
                <a:effectLst>
                  <a:outerShdw blurRad="38100" dist="38100" dir="2700000" algn="tl">
                    <a:srgbClr val="000000">
                      <a:alpha val="43137"/>
                    </a:srgbClr>
                  </a:outerShdw>
                </a:effectLst>
              </a:rPr>
              <a:t>消えた反物質の謎</a:t>
            </a:r>
            <a:endParaRPr kumimoji="1" lang="ja-JP" altLang="en-US" u="sng" dirty="0">
              <a:effectLst>
                <a:outerShdw blurRad="38100" dist="38100" dir="2700000" algn="tl">
                  <a:srgbClr val="000000">
                    <a:alpha val="43137"/>
                  </a:srgbClr>
                </a:outerShdw>
              </a:effectLst>
            </a:endParaRPr>
          </a:p>
        </p:txBody>
      </p:sp>
      <p:pic>
        <p:nvPicPr>
          <p:cNvPr id="7170" name="Picture 2" descr="http://www.kahaku.go.jp/exhibitions/vm/resource/tenmon/space/theory/images/theory_fig_02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928992"/>
            <a:ext cx="4243601" cy="35212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xqw.okayama-u.ac.jp/files/6313/5530/7917/img_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311" y="2327750"/>
            <a:ext cx="3331039" cy="247607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28650" y="1351127"/>
            <a:ext cx="7886700" cy="461665"/>
          </a:xfrm>
          <a:prstGeom prst="rect">
            <a:avLst/>
          </a:prstGeom>
          <a:noFill/>
        </p:spPr>
        <p:txBody>
          <a:bodyPr wrap="square" rtlCol="0">
            <a:spAutoFit/>
          </a:bodyPr>
          <a:lstStyle/>
          <a:p>
            <a:r>
              <a:rPr kumimoji="1" lang="ja-JP" altLang="en-US" sz="2400" i="1" dirty="0" smtClean="0"/>
              <a:t>二重ベータ崩壊の研究は反物質の謎を解く鍵！！</a:t>
            </a:r>
            <a:endParaRPr kumimoji="1" lang="ja-JP" altLang="en-US" sz="2400" i="1" dirty="0"/>
          </a:p>
        </p:txBody>
      </p:sp>
      <p:pic>
        <p:nvPicPr>
          <p:cNvPr id="7" name="Picture 2" descr="http://ident.c.yimg.jp/res/ident-yfejzdlahvaadq6rrdqduzes54/profile/icon_sr?13187762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21" y="306265"/>
            <a:ext cx="1765279" cy="176528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5210260" y="4836224"/>
            <a:ext cx="3550256" cy="830997"/>
          </a:xfrm>
          <a:prstGeom prst="rect">
            <a:avLst/>
          </a:prstGeom>
          <a:noFill/>
        </p:spPr>
        <p:txBody>
          <a:bodyPr wrap="square" rtlCol="0">
            <a:spAutoFit/>
          </a:bodyPr>
          <a:lstStyle/>
          <a:p>
            <a:pPr algn="ctr"/>
            <a:r>
              <a:rPr kumimoji="1" lang="ja-JP" altLang="en-US" sz="2400" dirty="0" smtClean="0"/>
              <a:t>現在の宇宙には反物質は無く、物質だけ存在する。</a:t>
            </a:r>
            <a:endParaRPr kumimoji="1" lang="ja-JP" altLang="en-US" sz="2400" dirty="0"/>
          </a:p>
        </p:txBody>
      </p:sp>
      <p:sp>
        <p:nvSpPr>
          <p:cNvPr id="8" name="テキスト ボックス 7"/>
          <p:cNvSpPr txBox="1"/>
          <p:nvPr/>
        </p:nvSpPr>
        <p:spPr>
          <a:xfrm>
            <a:off x="6255992" y="4403713"/>
            <a:ext cx="2005368" cy="400110"/>
          </a:xfrm>
          <a:prstGeom prst="rect">
            <a:avLst/>
          </a:prstGeom>
          <a:noFill/>
        </p:spPr>
        <p:txBody>
          <a:bodyPr wrap="square" rtlCol="0">
            <a:spAutoFit/>
          </a:bodyPr>
          <a:lstStyle/>
          <a:p>
            <a:r>
              <a:rPr kumimoji="1" lang="ja-JP" altLang="en-US" sz="2000" b="1" dirty="0" smtClean="0"/>
              <a:t>現在の宇宙</a:t>
            </a:r>
            <a:endParaRPr kumimoji="1" lang="ja-JP" altLang="en-US" sz="2000" b="1" dirty="0"/>
          </a:p>
        </p:txBody>
      </p:sp>
      <p:sp>
        <p:nvSpPr>
          <p:cNvPr id="10" name="テキスト ボックス 9"/>
          <p:cNvSpPr txBox="1"/>
          <p:nvPr/>
        </p:nvSpPr>
        <p:spPr>
          <a:xfrm>
            <a:off x="724184" y="5965237"/>
            <a:ext cx="8419816" cy="830997"/>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smtClean="0"/>
              <a:t>現在の宇宙が出来上がる過程で反物質だけが失われた？</a:t>
            </a:r>
            <a:endParaRPr kumimoji="1" lang="en-US" altLang="ja-JP" sz="2400" dirty="0" smtClean="0"/>
          </a:p>
          <a:p>
            <a:pPr marL="342900" indent="-342900">
              <a:buFont typeface="Arial" panose="020B0604020202020204" pitchFamily="34" charset="0"/>
              <a:buChar char="•"/>
            </a:pPr>
            <a:r>
              <a:rPr kumimoji="1" lang="ja-JP" altLang="en-US" sz="2400" dirty="0" smtClean="0"/>
              <a:t>この非平衡は宇宙の成り立ちを紐解く鍵にもなる。</a:t>
            </a:r>
            <a:endParaRPr kumimoji="1" lang="ja-JP" altLang="en-US" sz="2400" dirty="0"/>
          </a:p>
        </p:txBody>
      </p:sp>
    </p:spTree>
    <p:extLst>
      <p:ext uri="{BB962C8B-B14F-4D97-AF65-F5344CB8AC3E}">
        <p14:creationId xmlns:p14="http://schemas.microsoft.com/office/powerpoint/2010/main" val="597553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4691"/>
            <a:ext cx="4447406" cy="1325563"/>
          </a:xfrm>
        </p:spPr>
        <p:txBody>
          <a:bodyPr/>
          <a:lstStyle/>
          <a:p>
            <a:r>
              <a:rPr kumimoji="1" lang="ja-JP" altLang="en-US" u="sng" dirty="0" smtClean="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自己紹介</a:t>
            </a:r>
            <a:endParaRPr kumimoji="1" lang="ja-JP" altLang="en-US" u="sng"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3" name="Content Placeholder 2"/>
          <p:cNvSpPr>
            <a:spLocks noGrp="1"/>
          </p:cNvSpPr>
          <p:nvPr>
            <p:ph idx="1"/>
          </p:nvPr>
        </p:nvSpPr>
        <p:spPr>
          <a:xfrm>
            <a:off x="378121" y="1500254"/>
            <a:ext cx="8387758" cy="5054240"/>
          </a:xfrm>
        </p:spPr>
        <p:txBody>
          <a:bodyPr>
            <a:norm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名前：　飯田崇史（いいだたかし）</a:t>
            </a:r>
            <a:endParaRPr kumimoji="1" lang="en-US" altLang="ja-JP" sz="2800" dirty="0" smtClean="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所</a:t>
            </a:r>
            <a:r>
              <a:rPr lang="ja-JP" altLang="en-US" sz="2800" dirty="0" smtClean="0">
                <a:latin typeface="HGP創英角ﾎﾟｯﾌﾟ体" panose="040B0A00000000000000" pitchFamily="50" charset="-128"/>
                <a:ea typeface="HGP創英角ﾎﾟｯﾌﾟ体" panose="040B0A00000000000000" pitchFamily="50" charset="-128"/>
              </a:rPr>
              <a:t>属：　</a:t>
            </a:r>
            <a:r>
              <a:rPr lang="ja-JP" altLang="en-US" sz="2800" dirty="0">
                <a:latin typeface="HGP創英角ﾎﾟｯﾌﾟ体" panose="040B0A00000000000000" pitchFamily="50" charset="-128"/>
                <a:ea typeface="HGP創英角ﾎﾟｯﾌﾟ体" panose="040B0A00000000000000" pitchFamily="50" charset="-128"/>
              </a:rPr>
              <a:t>筑波</a:t>
            </a:r>
            <a:r>
              <a:rPr lang="ja-JP" altLang="en-US" sz="2800" dirty="0" smtClean="0">
                <a:latin typeface="HGP創英角ﾎﾟｯﾌﾟ体" panose="040B0A00000000000000" pitchFamily="50" charset="-128"/>
                <a:ea typeface="HGP創英角ﾎﾟｯﾌﾟ体" panose="040B0A00000000000000" pitchFamily="50" charset="-128"/>
              </a:rPr>
              <a:t>大学・助教</a:t>
            </a:r>
            <a:endParaRPr lang="en-US" altLang="ja-JP" sz="2800" dirty="0" smtClean="0">
              <a:latin typeface="HGP創英角ﾎﾟｯﾌﾟ体" panose="040B0A00000000000000" pitchFamily="50" charset="-128"/>
              <a:ea typeface="HGP創英角ﾎﾟｯﾌﾟ体" panose="040B0A00000000000000" pitchFamily="50" charset="-128"/>
            </a:endParaRPr>
          </a:p>
          <a:p>
            <a:endParaRPr kumimoji="1" lang="en-US" altLang="ja-JP" sz="1800" dirty="0" smtClean="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sz="2400" dirty="0" smtClean="0">
                <a:latin typeface="HGP創英角ﾎﾟｯﾌﾟ体" panose="040B0A00000000000000" pitchFamily="50" charset="-128"/>
                <a:ea typeface="HGP創英角ﾎﾟｯﾌﾟ体" panose="040B0A00000000000000" pitchFamily="50" charset="-128"/>
              </a:rPr>
              <a:t>2005</a:t>
            </a:r>
            <a:r>
              <a:rPr lang="ja-JP" altLang="en-US" sz="2400" dirty="0">
                <a:latin typeface="HGP創英角ﾎﾟｯﾌﾟ体" panose="040B0A00000000000000" pitchFamily="50" charset="-128"/>
                <a:ea typeface="HGP創英角ﾎﾟｯﾌﾟ体" panose="040B0A00000000000000" pitchFamily="50" charset="-128"/>
              </a:rPr>
              <a:t>年</a:t>
            </a:r>
            <a:r>
              <a:rPr kumimoji="1" lang="ja-JP" altLang="en-US" sz="2400" dirty="0" smtClean="0">
                <a:latin typeface="HGP創英角ﾎﾟｯﾌﾟ体" panose="040B0A00000000000000" pitchFamily="50" charset="-128"/>
                <a:ea typeface="HGP創英角ﾎﾟｯﾌﾟ体" panose="040B0A00000000000000" pitchFamily="50" charset="-128"/>
              </a:rPr>
              <a:t>～</a:t>
            </a:r>
            <a:r>
              <a:rPr lang="en-US" altLang="ja-JP" sz="2400" dirty="0">
                <a:latin typeface="HGP創英角ﾎﾟｯﾌﾟ体" panose="040B0A00000000000000" pitchFamily="50" charset="-128"/>
                <a:ea typeface="HGP創英角ﾎﾟｯﾌﾟ体" panose="040B0A00000000000000" pitchFamily="50" charset="-128"/>
              </a:rPr>
              <a:t>	</a:t>
            </a:r>
            <a:r>
              <a:rPr lang="ja-JP" altLang="en-US" sz="2400" dirty="0" smtClean="0">
                <a:latin typeface="HGP創英角ﾎﾟｯﾌﾟ体" panose="040B0A00000000000000" pitchFamily="50" charset="-128"/>
                <a:ea typeface="HGP創英角ﾎﾟｯﾌﾟ体" panose="040B0A00000000000000" pitchFamily="50" charset="-128"/>
              </a:rPr>
              <a:t>東大宇宙線研</a:t>
            </a:r>
            <a:endParaRPr lang="en-US" altLang="ja-JP" sz="2400" dirty="0" smtClean="0">
              <a:latin typeface="HGP創英角ﾎﾟｯﾌﾟ体" panose="040B0A00000000000000" pitchFamily="50" charset="-128"/>
              <a:ea typeface="HGP創英角ﾎﾟｯﾌﾟ体" panose="040B0A00000000000000" pitchFamily="50" charset="-128"/>
            </a:endParaRPr>
          </a:p>
          <a:p>
            <a:pPr marL="0" indent="0">
              <a:lnSpc>
                <a:spcPct val="100000"/>
              </a:lnSpc>
              <a:spcBef>
                <a:spcPts val="600"/>
              </a:spcBef>
              <a:buNone/>
            </a:pPr>
            <a:r>
              <a:rPr kumimoji="1" lang="en-US" altLang="ja-JP" sz="2000" dirty="0" smtClean="0">
                <a:latin typeface="HGP創英角ﾎﾟｯﾌﾟ体" panose="040B0A00000000000000" pitchFamily="50" charset="-128"/>
                <a:ea typeface="HGP創英角ﾎﾟｯﾌﾟ体" panose="040B0A00000000000000" pitchFamily="50" charset="-128"/>
              </a:rPr>
              <a:t>	</a:t>
            </a:r>
            <a:r>
              <a:rPr lang="ja-JP" altLang="en-US" sz="2000" dirty="0">
                <a:latin typeface="HGP創英角ﾎﾟｯﾌﾟ体" panose="040B0A00000000000000" pitchFamily="50" charset="-128"/>
                <a:ea typeface="HGP創英角ﾎﾟｯﾌﾟ体" panose="040B0A00000000000000" pitchFamily="50" charset="-128"/>
              </a:rPr>
              <a:t>神岡</a:t>
            </a:r>
            <a:r>
              <a:rPr lang="ja-JP" altLang="en-US" sz="2000" dirty="0" smtClean="0">
                <a:latin typeface="HGP創英角ﾎﾟｯﾌﾟ体" panose="040B0A00000000000000" pitchFamily="50" charset="-128"/>
                <a:ea typeface="HGP創英角ﾎﾟｯﾌﾟ体" panose="040B0A00000000000000" pitchFamily="50" charset="-128"/>
              </a:rPr>
              <a:t>で</a:t>
            </a:r>
            <a:r>
              <a:rPr kumimoji="1" lang="ja-JP" altLang="en-US" sz="2000" dirty="0" smtClean="0">
                <a:solidFill>
                  <a:srgbClr val="FF0000"/>
                </a:solidFill>
                <a:latin typeface="HGP創英角ﾎﾟｯﾌﾟ体" panose="040B0A00000000000000" pitchFamily="50" charset="-128"/>
                <a:ea typeface="HGP創英角ﾎﾟｯﾌﾟ体" panose="040B0A00000000000000" pitchFamily="50" charset="-128"/>
              </a:rPr>
              <a:t>スーパーカミオカンデ実験</a:t>
            </a:r>
            <a:r>
              <a:rPr kumimoji="1" lang="ja-JP" altLang="en-US" sz="2000" dirty="0" smtClean="0">
                <a:latin typeface="HGP創英角ﾎﾟｯﾌﾟ体" panose="040B0A00000000000000" pitchFamily="50" charset="-128"/>
                <a:ea typeface="HGP創英角ﾎﾟｯﾌﾟ体" panose="040B0A00000000000000" pitchFamily="50" charset="-128"/>
              </a:rPr>
              <a:t>。</a:t>
            </a:r>
            <a:endParaRPr kumimoji="1" lang="en-US" altLang="ja-JP" sz="2000" dirty="0" smtClean="0">
              <a:latin typeface="HGP創英角ﾎﾟｯﾌﾟ体" panose="040B0A00000000000000" pitchFamily="50" charset="-128"/>
              <a:ea typeface="HGP創英角ﾎﾟｯﾌﾟ体" panose="040B0A00000000000000" pitchFamily="50" charset="-128"/>
            </a:endParaRPr>
          </a:p>
          <a:p>
            <a:pPr marL="0" indent="0">
              <a:lnSpc>
                <a:spcPct val="100000"/>
              </a:lnSpc>
              <a:spcBef>
                <a:spcPts val="0"/>
              </a:spcBef>
              <a:buNone/>
            </a:pPr>
            <a:r>
              <a:rPr lang="en-US" altLang="ja-JP" sz="2000" dirty="0">
                <a:latin typeface="HGP創英角ﾎﾟｯﾌﾟ体" panose="040B0A00000000000000" pitchFamily="50" charset="-128"/>
                <a:ea typeface="HGP創英角ﾎﾟｯﾌﾟ体" panose="040B0A00000000000000" pitchFamily="50" charset="-128"/>
              </a:rPr>
              <a:t>	</a:t>
            </a:r>
            <a:r>
              <a:rPr kumimoji="1" lang="ja-JP" altLang="en-US" sz="2000" dirty="0" smtClean="0">
                <a:latin typeface="HGP創英角ﾎﾟｯﾌﾟ体" panose="040B0A00000000000000" pitchFamily="50" charset="-128"/>
                <a:ea typeface="HGP創英角ﾎﾟｯﾌﾟ体" panose="040B0A00000000000000" pitchFamily="50" charset="-128"/>
              </a:rPr>
              <a:t>超新星爆発からの宇宙背景ニュートリノ探索で修士、博士論文</a:t>
            </a:r>
            <a:endParaRPr kumimoji="1" lang="en-US" altLang="ja-JP" sz="2000" dirty="0" smtClean="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sz="2400" dirty="0" smtClean="0">
                <a:latin typeface="HGP創英角ﾎﾟｯﾌﾟ体" panose="040B0A00000000000000" pitchFamily="50" charset="-128"/>
                <a:ea typeface="HGP創英角ﾎﾟｯﾌﾟ体" panose="040B0A00000000000000" pitchFamily="50" charset="-128"/>
              </a:rPr>
              <a:t>2010</a:t>
            </a:r>
            <a:r>
              <a:rPr kumimoji="1" lang="ja-JP" altLang="en-US" sz="2400" dirty="0" smtClean="0">
                <a:latin typeface="HGP創英角ﾎﾟｯﾌﾟ体" panose="040B0A00000000000000" pitchFamily="50" charset="-128"/>
                <a:ea typeface="HGP創英角ﾎﾟｯﾌﾟ体" panose="040B0A00000000000000" pitchFamily="50" charset="-128"/>
              </a:rPr>
              <a:t>年～</a:t>
            </a:r>
            <a:r>
              <a:rPr kumimoji="1" lang="en-US" altLang="ja-JP" sz="2400" dirty="0" smtClean="0">
                <a:latin typeface="HGP創英角ﾎﾟｯﾌﾟ体" panose="040B0A00000000000000" pitchFamily="50" charset="-128"/>
                <a:ea typeface="HGP創英角ﾎﾟｯﾌﾟ体" panose="040B0A00000000000000" pitchFamily="50" charset="-128"/>
              </a:rPr>
              <a:t>	</a:t>
            </a:r>
            <a:r>
              <a:rPr kumimoji="1" lang="ja-JP" altLang="en-US" sz="2400" dirty="0" smtClean="0">
                <a:latin typeface="HGP創英角ﾎﾟｯﾌﾟ体" panose="040B0A00000000000000" pitchFamily="50" charset="-128"/>
                <a:ea typeface="HGP創英角ﾎﾟｯﾌﾟ体" panose="040B0A00000000000000" pitchFamily="50" charset="-128"/>
              </a:rPr>
              <a:t>クイーンズ大</a:t>
            </a:r>
            <a:r>
              <a:rPr kumimoji="1" lang="ja-JP" altLang="en-US" sz="2400" dirty="0" smtClean="0">
                <a:latin typeface="HGP創英角ﾎﾟｯﾌﾟ体" panose="040B0A00000000000000" pitchFamily="50" charset="-128"/>
                <a:ea typeface="HGP創英角ﾎﾟｯﾌﾟ体" panose="040B0A00000000000000" pitchFamily="50" charset="-128"/>
              </a:rPr>
              <a:t>学（カナダ）</a:t>
            </a:r>
            <a:endParaRPr kumimoji="1" lang="en-US" altLang="ja-JP" sz="2400" dirty="0" smtClean="0">
              <a:latin typeface="HGP創英角ﾎﾟｯﾌﾟ体" panose="040B0A00000000000000" pitchFamily="50" charset="-128"/>
              <a:ea typeface="HGP創英角ﾎﾟｯﾌﾟ体" panose="040B0A00000000000000" pitchFamily="50" charset="-128"/>
            </a:endParaRPr>
          </a:p>
          <a:p>
            <a:pPr marL="0" indent="0">
              <a:lnSpc>
                <a:spcPct val="100000"/>
              </a:lnSpc>
              <a:spcBef>
                <a:spcPts val="600"/>
              </a:spcBef>
              <a:buNone/>
            </a:pPr>
            <a:r>
              <a:rPr lang="en-US" altLang="ja-JP" sz="2000" dirty="0">
                <a:latin typeface="HGP創英角ﾎﾟｯﾌﾟ体" panose="040B0A00000000000000" pitchFamily="50" charset="-128"/>
                <a:ea typeface="HGP創英角ﾎﾟｯﾌﾟ体" panose="040B0A00000000000000" pitchFamily="50" charset="-128"/>
              </a:rPr>
              <a:t>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SNO+</a:t>
            </a:r>
            <a:r>
              <a:rPr lang="ja-JP" altLang="en-US" sz="2000" dirty="0" smtClean="0">
                <a:solidFill>
                  <a:srgbClr val="0000FF"/>
                </a:solidFill>
                <a:latin typeface="HGP創英角ﾎﾟｯﾌﾟ体" panose="040B0A00000000000000" pitchFamily="50" charset="-128"/>
                <a:ea typeface="HGP創英角ﾎﾟｯﾌﾟ体" panose="040B0A00000000000000" pitchFamily="50" charset="-128"/>
              </a:rPr>
              <a:t>実験</a:t>
            </a:r>
            <a:r>
              <a:rPr lang="ja-JP" altLang="en-US" sz="2000" dirty="0" smtClean="0">
                <a:latin typeface="HGP創英角ﾎﾟｯﾌﾟ体" panose="040B0A00000000000000" pitchFamily="50" charset="-128"/>
                <a:ea typeface="HGP創英角ﾎﾟｯﾌﾟ体" panose="040B0A00000000000000" pitchFamily="50" charset="-128"/>
              </a:rPr>
              <a:t>（</a:t>
            </a:r>
            <a:r>
              <a:rPr lang="en-US" altLang="ja-JP" sz="2000" dirty="0" smtClean="0">
                <a:latin typeface="HGP創英角ﾎﾟｯﾌﾟ体" panose="040B0A00000000000000" pitchFamily="50" charset="-128"/>
                <a:ea typeface="HGP創英角ﾎﾟｯﾌﾟ体" panose="040B0A00000000000000" pitchFamily="50" charset="-128"/>
              </a:rPr>
              <a:t>2</a:t>
            </a:r>
            <a:r>
              <a:rPr lang="ja-JP" altLang="en-US" sz="2000" dirty="0" smtClean="0">
                <a:latin typeface="HGP創英角ﾎﾟｯﾌﾟ体" panose="040B0A00000000000000" pitchFamily="50" charset="-128"/>
                <a:ea typeface="HGP創英角ﾎﾟｯﾌﾟ体" panose="040B0A00000000000000" pitchFamily="50" charset="-128"/>
              </a:rPr>
              <a:t>重ベータ崩壊探索、太陽ニュートリノ観測）</a:t>
            </a:r>
            <a:endParaRPr lang="en-US" altLang="ja-JP" sz="2000" dirty="0" smtClean="0">
              <a:latin typeface="HGP創英角ﾎﾟｯﾌﾟ体" panose="040B0A00000000000000" pitchFamily="50" charset="-128"/>
              <a:ea typeface="HGP創英角ﾎﾟｯﾌﾟ体" panose="040B0A00000000000000" pitchFamily="50" charset="-128"/>
            </a:endParaRPr>
          </a:p>
          <a:p>
            <a:pPr marL="0" indent="0">
              <a:buNone/>
            </a:pPr>
            <a:r>
              <a:rPr lang="en-US" altLang="ja-JP" sz="2400" dirty="0" smtClean="0">
                <a:latin typeface="HGP創英角ﾎﾟｯﾌﾟ体" panose="040B0A00000000000000" pitchFamily="50" charset="-128"/>
                <a:ea typeface="HGP創英角ﾎﾟｯﾌﾟ体" panose="040B0A00000000000000" pitchFamily="50" charset="-128"/>
              </a:rPr>
              <a:t>2013</a:t>
            </a:r>
            <a:r>
              <a:rPr lang="ja-JP" altLang="en-US" sz="2400" dirty="0" smtClean="0">
                <a:latin typeface="HGP創英角ﾎﾟｯﾌﾟ体" panose="040B0A00000000000000" pitchFamily="50" charset="-128"/>
                <a:ea typeface="HGP創英角ﾎﾟｯﾌﾟ体" panose="040B0A00000000000000" pitchFamily="50" charset="-128"/>
              </a:rPr>
              <a:t>年～</a:t>
            </a:r>
            <a:r>
              <a:rPr lang="en-US" altLang="ja-JP" sz="2400" dirty="0" smtClean="0">
                <a:latin typeface="HGP創英角ﾎﾟｯﾌﾟ体" panose="040B0A00000000000000" pitchFamily="50" charset="-128"/>
                <a:ea typeface="HGP創英角ﾎﾟｯﾌﾟ体" panose="040B0A00000000000000" pitchFamily="50" charset="-128"/>
              </a:rPr>
              <a:t>	</a:t>
            </a:r>
            <a:r>
              <a:rPr lang="ja-JP" altLang="en-US" sz="2400" dirty="0" smtClean="0">
                <a:latin typeface="HGP創英角ﾎﾟｯﾌﾟ体" panose="040B0A00000000000000" pitchFamily="50" charset="-128"/>
                <a:ea typeface="HGP創英角ﾎﾟｯﾌﾟ体" panose="040B0A00000000000000" pitchFamily="50" charset="-128"/>
              </a:rPr>
              <a:t>大阪大学</a:t>
            </a:r>
            <a:endParaRPr lang="en-US" altLang="ja-JP" sz="2400" dirty="0" smtClean="0">
              <a:latin typeface="HGP創英角ﾎﾟｯﾌﾟ体" panose="040B0A00000000000000" pitchFamily="50" charset="-128"/>
              <a:ea typeface="HGP創英角ﾎﾟｯﾌﾟ体" panose="040B0A00000000000000" pitchFamily="50" charset="-128"/>
            </a:endParaRPr>
          </a:p>
          <a:p>
            <a:pPr marL="0" indent="0">
              <a:lnSpc>
                <a:spcPct val="100000"/>
              </a:lnSpc>
              <a:spcBef>
                <a:spcPts val="0"/>
              </a:spcBef>
              <a:buNone/>
            </a:pPr>
            <a:r>
              <a:rPr lang="en-US" altLang="ja-JP" sz="2400" dirty="0">
                <a:latin typeface="HGP創英角ﾎﾟｯﾌﾟ体" panose="040B0A00000000000000" pitchFamily="50" charset="-128"/>
                <a:ea typeface="HGP創英角ﾎﾟｯﾌﾟ体" panose="040B0A00000000000000" pitchFamily="50" charset="-128"/>
              </a:rPr>
              <a:t>	</a:t>
            </a:r>
            <a:r>
              <a:rPr lang="en-US" altLang="ja-JP" sz="2000" dirty="0" smtClean="0">
                <a:solidFill>
                  <a:srgbClr val="008000"/>
                </a:solidFill>
                <a:latin typeface="HGP創英角ﾎﾟｯﾌﾟ体" panose="040B0A00000000000000" pitchFamily="50" charset="-128"/>
                <a:ea typeface="HGP創英角ﾎﾟｯﾌﾟ体" panose="040B0A00000000000000" pitchFamily="50" charset="-128"/>
              </a:rPr>
              <a:t>CANDLES</a:t>
            </a:r>
            <a:r>
              <a:rPr lang="ja-JP" altLang="en-US" sz="2000" dirty="0" smtClean="0">
                <a:solidFill>
                  <a:srgbClr val="008000"/>
                </a:solidFill>
                <a:latin typeface="HGP創英角ﾎﾟｯﾌﾟ体" panose="040B0A00000000000000" pitchFamily="50" charset="-128"/>
                <a:ea typeface="HGP創英角ﾎﾟｯﾌﾟ体" panose="040B0A00000000000000" pitchFamily="50" charset="-128"/>
              </a:rPr>
              <a:t>実験</a:t>
            </a:r>
            <a:r>
              <a:rPr lang="ja-JP" altLang="en-US" sz="2000" dirty="0" smtClean="0">
                <a:latin typeface="HGP創英角ﾎﾟｯﾌﾟ体" panose="040B0A00000000000000" pitchFamily="50" charset="-128"/>
                <a:ea typeface="HGP創英角ﾎﾟｯﾌﾟ体" panose="040B0A00000000000000" pitchFamily="50" charset="-128"/>
              </a:rPr>
              <a:t>（</a:t>
            </a:r>
            <a:r>
              <a:rPr lang="en-US" altLang="ja-JP" sz="2000" dirty="0" smtClean="0">
                <a:latin typeface="HGP創英角ﾎﾟｯﾌﾟ体" panose="040B0A00000000000000" pitchFamily="50" charset="-128"/>
                <a:ea typeface="HGP創英角ﾎﾟｯﾌﾟ体" panose="040B0A00000000000000" pitchFamily="50" charset="-128"/>
              </a:rPr>
              <a:t>2</a:t>
            </a:r>
            <a:r>
              <a:rPr lang="ja-JP" altLang="en-US" sz="2000" dirty="0" smtClean="0">
                <a:latin typeface="HGP創英角ﾎﾟｯﾌﾟ体" panose="040B0A00000000000000" pitchFamily="50" charset="-128"/>
                <a:ea typeface="HGP創英角ﾎﾟｯﾌﾟ体" panose="040B0A00000000000000" pitchFamily="50" charset="-128"/>
              </a:rPr>
              <a:t>重ベータ崩壊探索）、暗黒物質探索</a:t>
            </a:r>
            <a:endParaRPr lang="en-US" altLang="ja-JP" sz="2000" dirty="0" smtClean="0">
              <a:latin typeface="HGP創英角ﾎﾟｯﾌﾟ体" panose="040B0A00000000000000" pitchFamily="50" charset="-128"/>
              <a:ea typeface="HGP創英角ﾎﾟｯﾌﾟ体" panose="040B0A00000000000000" pitchFamily="50" charset="-128"/>
            </a:endParaRPr>
          </a:p>
          <a:p>
            <a:pPr marL="0" indent="0">
              <a:lnSpc>
                <a:spcPct val="100000"/>
              </a:lnSpc>
              <a:spcBef>
                <a:spcPts val="1200"/>
              </a:spcBef>
              <a:buNone/>
            </a:pPr>
            <a:r>
              <a:rPr kumimoji="1" lang="en-US" altLang="ja-JP" sz="2400" dirty="0" smtClean="0">
                <a:latin typeface="HGP創英角ﾎﾟｯﾌﾟ体" panose="040B0A00000000000000" pitchFamily="50" charset="-128"/>
                <a:ea typeface="HGP創英角ﾎﾟｯﾌﾟ体" panose="040B0A00000000000000" pitchFamily="50" charset="-128"/>
              </a:rPr>
              <a:t>2017</a:t>
            </a:r>
            <a:r>
              <a:rPr kumimoji="1" lang="ja-JP" altLang="en-US" sz="2400" dirty="0" smtClean="0">
                <a:latin typeface="HGP創英角ﾎﾟｯﾌﾟ体" panose="040B0A00000000000000" pitchFamily="50" charset="-128"/>
                <a:ea typeface="HGP創英角ﾎﾟｯﾌﾟ体" panose="040B0A00000000000000" pitchFamily="50" charset="-128"/>
              </a:rPr>
              <a:t>年～</a:t>
            </a:r>
            <a:r>
              <a:rPr kumimoji="1" lang="en-US" altLang="ja-JP" sz="2400" dirty="0" smtClean="0">
                <a:latin typeface="HGP創英角ﾎﾟｯﾌﾟ体" panose="040B0A00000000000000" pitchFamily="50" charset="-128"/>
                <a:ea typeface="HGP創英角ﾎﾟｯﾌﾟ体" panose="040B0A00000000000000" pitchFamily="50" charset="-128"/>
              </a:rPr>
              <a:t>	</a:t>
            </a:r>
            <a:r>
              <a:rPr kumimoji="1" lang="ja-JP" altLang="en-US" sz="2400" dirty="0" smtClean="0">
                <a:latin typeface="HGP創英角ﾎﾟｯﾌﾟ体" panose="040B0A00000000000000" pitchFamily="50" charset="-128"/>
                <a:ea typeface="HGP創英角ﾎﾟｯﾌﾟ体" panose="040B0A00000000000000" pitchFamily="50" charset="-128"/>
              </a:rPr>
              <a:t>筑波大学</a:t>
            </a:r>
            <a:endParaRPr kumimoji="1" lang="en-US" altLang="ja-JP" sz="2400" dirty="0">
              <a:latin typeface="HGP創英角ﾎﾟｯﾌﾟ体" panose="040B0A00000000000000" pitchFamily="50" charset="-128"/>
              <a:ea typeface="HGP創英角ﾎﾟｯﾌﾟ体" panose="040B0A00000000000000" pitchFamily="50" charset="-128"/>
            </a:endParaRPr>
          </a:p>
          <a:p>
            <a:pPr marL="0" indent="0">
              <a:lnSpc>
                <a:spcPct val="100000"/>
              </a:lnSpc>
              <a:spcBef>
                <a:spcPts val="0"/>
              </a:spcBef>
              <a:buNone/>
            </a:pPr>
            <a:r>
              <a:rPr kumimoji="1" lang="en-US" altLang="ja-JP" sz="2400" dirty="0" smtClean="0">
                <a:latin typeface="HGP創英角ﾎﾟｯﾌﾟ体" panose="040B0A00000000000000" pitchFamily="50" charset="-128"/>
                <a:ea typeface="HGP創英角ﾎﾟｯﾌﾟ体" panose="040B0A00000000000000" pitchFamily="50" charset="-128"/>
              </a:rPr>
              <a:t>	</a:t>
            </a:r>
            <a:r>
              <a:rPr lang="en-US" altLang="ja-JP" sz="2000" dirty="0" smtClean="0">
                <a:solidFill>
                  <a:srgbClr val="FFC000"/>
                </a:solidFill>
                <a:latin typeface="HGP創英角ﾎﾟｯﾌﾟ体" panose="040B0A00000000000000" pitchFamily="50" charset="-128"/>
                <a:ea typeface="HGP創英角ﾎﾟｯﾌﾟ体" panose="040B0A00000000000000" pitchFamily="50" charset="-128"/>
              </a:rPr>
              <a:t>COBAND</a:t>
            </a:r>
            <a:r>
              <a:rPr lang="ja-JP" altLang="en-US" sz="2000" dirty="0" smtClean="0">
                <a:solidFill>
                  <a:srgbClr val="FFC000"/>
                </a:solidFill>
                <a:latin typeface="HGP創英角ﾎﾟｯﾌﾟ体" panose="040B0A00000000000000" pitchFamily="50" charset="-128"/>
                <a:ea typeface="HGP創英角ﾎﾟｯﾌﾟ体" panose="040B0A00000000000000" pitchFamily="50" charset="-128"/>
              </a:rPr>
              <a:t>実験</a:t>
            </a:r>
            <a:r>
              <a:rPr lang="ja-JP" altLang="en-US" sz="2000" dirty="0" smtClean="0">
                <a:latin typeface="HGP創英角ﾎﾟｯﾌﾟ体" panose="040B0A00000000000000" pitchFamily="50" charset="-128"/>
                <a:ea typeface="HGP創英角ﾎﾟｯﾌﾟ体" panose="040B0A00000000000000" pitchFamily="50" charset="-128"/>
              </a:rPr>
              <a:t>（ニュートリノ崩壊探索）、他</a:t>
            </a:r>
            <a:endParaRPr kumimoji="1" lang="en-US" altLang="ja-JP" sz="2400" dirty="0" smtClean="0">
              <a:latin typeface="HGP創英角ﾎﾟｯﾌﾟ体" panose="040B0A00000000000000" pitchFamily="50" charset="-128"/>
              <a:ea typeface="HGP創英角ﾎﾟｯﾌﾟ体" panose="040B0A00000000000000" pitchFamily="50" charset="-128"/>
            </a:endParaRPr>
          </a:p>
        </p:txBody>
      </p:sp>
      <p:pic>
        <p:nvPicPr>
          <p:cNvPr id="4" name="Picture 3"/>
          <p:cNvPicPr>
            <a:picLocks noChangeAspect="1"/>
          </p:cNvPicPr>
          <p:nvPr/>
        </p:nvPicPr>
        <p:blipFill rotWithShape="1">
          <a:blip r:embed="rId2"/>
          <a:srcRect l="15291" t="14600" r="68198" b="66175"/>
          <a:stretch/>
        </p:blipFill>
        <p:spPr>
          <a:xfrm>
            <a:off x="5998925" y="369606"/>
            <a:ext cx="3019646" cy="1977657"/>
          </a:xfrm>
          <a:prstGeom prst="rect">
            <a:avLst/>
          </a:prstGeom>
        </p:spPr>
      </p:pic>
      <p:sp>
        <p:nvSpPr>
          <p:cNvPr id="5" name="TextBox 4"/>
          <p:cNvSpPr txBox="1"/>
          <p:nvPr/>
        </p:nvSpPr>
        <p:spPr>
          <a:xfrm>
            <a:off x="5930394" y="2564904"/>
            <a:ext cx="2961831" cy="646331"/>
          </a:xfrm>
          <a:prstGeom prst="rect">
            <a:avLst/>
          </a:prstGeom>
          <a:noFill/>
        </p:spPr>
        <p:txBody>
          <a:bodyPr wrap="square" rtlCol="0">
            <a:spAutoFit/>
          </a:bodyPr>
          <a:lstStyle/>
          <a:p>
            <a:pPr algn="ctr"/>
            <a:r>
              <a:rPr kumimoji="1" lang="ja-JP" altLang="en-US" dirty="0" smtClean="0">
                <a:latin typeface="HGP創英角ﾎﾟｯﾌﾟ体" panose="040B0A00000000000000" pitchFamily="50" charset="-128"/>
                <a:ea typeface="HGP創英角ﾎﾟｯﾌﾟ体" panose="040B0A00000000000000" pitchFamily="50" charset="-128"/>
              </a:rPr>
              <a:t>ツイッターやってます。</a:t>
            </a:r>
            <a:endParaRPr kumimoji="1" lang="en-US" altLang="ja-JP" dirty="0" smtClean="0">
              <a:latin typeface="HGP創英角ﾎﾟｯﾌﾟ体" panose="040B0A00000000000000" pitchFamily="50" charset="-128"/>
              <a:ea typeface="HGP創英角ﾎﾟｯﾌﾟ体" panose="040B0A00000000000000" pitchFamily="50" charset="-128"/>
            </a:endParaRPr>
          </a:p>
          <a:p>
            <a:pPr algn="ctr"/>
            <a:r>
              <a:rPr lang="ja-JP" altLang="en-US" dirty="0">
                <a:latin typeface="HGP創英角ﾎﾟｯﾌﾟ体" panose="040B0A00000000000000" pitchFamily="50" charset="-128"/>
                <a:ea typeface="HGP創英角ﾎﾟｯﾌﾟ体" panose="040B0A00000000000000" pitchFamily="50" charset="-128"/>
              </a:rPr>
              <a:t>フォロ</a:t>
            </a:r>
            <a:r>
              <a:rPr lang="ja-JP" altLang="en-US" dirty="0" smtClean="0">
                <a:latin typeface="HGP創英角ﾎﾟｯﾌﾟ体" panose="040B0A00000000000000" pitchFamily="50" charset="-128"/>
                <a:ea typeface="HGP創英角ﾎﾟｯﾌﾟ体" panose="040B0A00000000000000" pitchFamily="50" charset="-128"/>
              </a:rPr>
              <a:t>ーしてください！！</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6" name="Right Arrow 5"/>
          <p:cNvSpPr/>
          <p:nvPr/>
        </p:nvSpPr>
        <p:spPr>
          <a:xfrm flipH="1" flipV="1">
            <a:off x="6239445" y="5956842"/>
            <a:ext cx="491613" cy="3244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Box 6"/>
          <p:cNvSpPr txBox="1"/>
          <p:nvPr/>
        </p:nvSpPr>
        <p:spPr>
          <a:xfrm>
            <a:off x="6731058" y="5919019"/>
            <a:ext cx="1170039" cy="400110"/>
          </a:xfrm>
          <a:prstGeom prst="rect">
            <a:avLst/>
          </a:prstGeom>
          <a:noFill/>
        </p:spPr>
        <p:txBody>
          <a:bodyPr wrap="square" rtlCol="0">
            <a:spAutoFit/>
          </a:bodyPr>
          <a:lstStyle/>
          <a:p>
            <a:r>
              <a:rPr kumimoji="1" lang="ja-JP" altLang="en-US" sz="2000" b="1" dirty="0" smtClean="0"/>
              <a:t>イマココ</a:t>
            </a:r>
            <a:endParaRPr kumimoji="1" lang="ja-JP" altLang="en-US" sz="2000" b="1" dirty="0"/>
          </a:p>
        </p:txBody>
      </p:sp>
    </p:spTree>
    <p:extLst>
      <p:ext uri="{BB962C8B-B14F-4D97-AF65-F5344CB8AC3E}">
        <p14:creationId xmlns:p14="http://schemas.microsoft.com/office/powerpoint/2010/main" val="4019830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1" y="264414"/>
            <a:ext cx="7886700" cy="1325563"/>
          </a:xfrm>
        </p:spPr>
        <p:txBody>
          <a:bodyPr>
            <a:normAutofit fontScale="90000"/>
          </a:bodyPr>
          <a:lstStyle/>
          <a:p>
            <a:r>
              <a:rPr kumimoji="1" lang="ja-JP" altLang="en-US" dirty="0" smtClean="0">
                <a:effectLst>
                  <a:outerShdw blurRad="38100" dist="38100" dir="2700000" algn="tl">
                    <a:srgbClr val="000000">
                      <a:alpha val="43137"/>
                    </a:srgbClr>
                  </a:outerShdw>
                </a:effectLst>
              </a:rPr>
              <a:t>我々は二重ベータ崩壊を研究して反物質の謎を解き明かします</a:t>
            </a:r>
            <a:endParaRPr kumimoji="1" lang="ja-JP" altLang="en-US" dirty="0">
              <a:effectLst>
                <a:outerShdw blurRad="38100" dist="38100" dir="2700000" algn="tl">
                  <a:srgbClr val="000000">
                    <a:alpha val="43137"/>
                  </a:srgbClr>
                </a:outerShdw>
              </a:effectLst>
            </a:endParaRPr>
          </a:p>
        </p:txBody>
      </p:sp>
      <p:pic>
        <p:nvPicPr>
          <p:cNvPr id="4098" name="Picture 2" descr="http://wwwkm.phys.sci.osaka-u.ac.jp/research/img/r01_img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20773"/>
            <a:ext cx="4705350" cy="256222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755576" y="5415422"/>
            <a:ext cx="7966710" cy="132343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b="1" dirty="0" smtClean="0">
                <a:solidFill>
                  <a:srgbClr val="FF0000"/>
                </a:solidFill>
              </a:rPr>
              <a:t>ニュートリノを放出しない二重ベータ崩壊</a:t>
            </a:r>
            <a:r>
              <a:rPr kumimoji="1" lang="ja-JP" altLang="en-US" sz="2000" dirty="0" smtClean="0"/>
              <a:t>を発見すると、ニュートリノと反ニュートリノが転換可能（</a:t>
            </a:r>
            <a:r>
              <a:rPr kumimoji="1" lang="ja-JP" altLang="en-US" sz="2000" b="1" dirty="0" smtClean="0">
                <a:solidFill>
                  <a:srgbClr val="00B050"/>
                </a:solidFill>
              </a:rPr>
              <a:t>標準理論を越えた物理</a:t>
            </a:r>
            <a:r>
              <a:rPr kumimoji="1" lang="ja-JP" altLang="en-US" sz="2000" dirty="0" smtClean="0"/>
              <a:t>）。</a:t>
            </a:r>
            <a:endParaRPr kumimoji="1" lang="en-US" altLang="ja-JP" sz="2000" dirty="0" smtClean="0"/>
          </a:p>
          <a:p>
            <a:pPr marL="285750" indent="-285750">
              <a:buFont typeface="Arial" panose="020B0604020202020204" pitchFamily="34" charset="0"/>
              <a:buChar char="•"/>
            </a:pPr>
            <a:r>
              <a:rPr lang="ja-JP" altLang="en-US" sz="2000" dirty="0"/>
              <a:t>右巻</a:t>
            </a:r>
            <a:r>
              <a:rPr lang="ja-JP" altLang="en-US" sz="2000" dirty="0" smtClean="0"/>
              <a:t>きと左巻きのニュートリノに別の質量項を与えることが可能。</a:t>
            </a:r>
            <a:endParaRPr kumimoji="1" lang="en-US" altLang="ja-JP" sz="2000" dirty="0" smtClean="0"/>
          </a:p>
          <a:p>
            <a:pPr marL="285750" indent="-285750">
              <a:buFont typeface="Arial" panose="020B0604020202020204" pitchFamily="34" charset="0"/>
              <a:buChar char="•"/>
            </a:pPr>
            <a:r>
              <a:rPr kumimoji="1" lang="ja-JP" altLang="en-US" sz="2000" dirty="0" smtClean="0"/>
              <a:t>その結果、</a:t>
            </a:r>
            <a:r>
              <a:rPr kumimoji="1" lang="ja-JP" altLang="en-US" sz="2000" b="1" dirty="0" smtClean="0">
                <a:solidFill>
                  <a:srgbClr val="0000FF"/>
                </a:solidFill>
              </a:rPr>
              <a:t>物質</a:t>
            </a:r>
            <a:r>
              <a:rPr kumimoji="1" lang="en-US" altLang="ja-JP" sz="2000" b="1" dirty="0" smtClean="0">
                <a:solidFill>
                  <a:srgbClr val="0000FF"/>
                </a:solidFill>
              </a:rPr>
              <a:t>-</a:t>
            </a:r>
            <a:r>
              <a:rPr kumimoji="1" lang="ja-JP" altLang="en-US" sz="2000" b="1" dirty="0" smtClean="0">
                <a:solidFill>
                  <a:srgbClr val="0000FF"/>
                </a:solidFill>
              </a:rPr>
              <a:t>反物質の非平衡を説明可能</a:t>
            </a:r>
            <a:r>
              <a:rPr kumimoji="1" lang="ja-JP" altLang="en-US" sz="2000" dirty="0" smtClean="0"/>
              <a:t>となる。</a:t>
            </a:r>
            <a:endParaRPr kumimoji="1" lang="ja-JP" altLang="en-US" sz="2000" dirty="0"/>
          </a:p>
        </p:txBody>
      </p:sp>
      <p:pic>
        <p:nvPicPr>
          <p:cNvPr id="7" name="Picture 19" descr="http://livedoor.blogimg.jp/pokemato/imgs/b/0/b0b8b9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0426" y="1664297"/>
            <a:ext cx="2423439" cy="2562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8651" y="4419755"/>
            <a:ext cx="2905760" cy="923330"/>
          </a:xfrm>
          <a:prstGeom prst="rect">
            <a:avLst/>
          </a:prstGeom>
          <a:noFill/>
        </p:spPr>
        <p:txBody>
          <a:bodyPr wrap="square" rtlCol="0">
            <a:spAutoFit/>
          </a:bodyPr>
          <a:lstStyle/>
          <a:p>
            <a:r>
              <a:rPr kumimoji="1" lang="ja-JP" altLang="en-US" dirty="0" smtClean="0"/>
              <a:t>電子が粒子数１で、反ニュートリノがマイナス１。</a:t>
            </a:r>
            <a:endParaRPr kumimoji="1" lang="en-US" altLang="ja-JP" dirty="0" smtClean="0"/>
          </a:p>
          <a:p>
            <a:r>
              <a:rPr lang="ja-JP" altLang="en-US" dirty="0"/>
              <a:t>崩</a:t>
            </a:r>
            <a:r>
              <a:rPr lang="ja-JP" altLang="en-US" dirty="0" smtClean="0"/>
              <a:t>壊</a:t>
            </a:r>
            <a:r>
              <a:rPr lang="ja-JP" altLang="en-US" dirty="0"/>
              <a:t>前</a:t>
            </a:r>
            <a:r>
              <a:rPr lang="ja-JP" altLang="en-US" dirty="0" smtClean="0"/>
              <a:t>後で粒子数は一緒。</a:t>
            </a:r>
            <a:endParaRPr kumimoji="1" lang="ja-JP" altLang="en-US" dirty="0"/>
          </a:p>
        </p:txBody>
      </p:sp>
      <p:sp>
        <p:nvSpPr>
          <p:cNvPr id="8" name="TextBox 7"/>
          <p:cNvSpPr txBox="1"/>
          <p:nvPr/>
        </p:nvSpPr>
        <p:spPr>
          <a:xfrm>
            <a:off x="3707904" y="4391917"/>
            <a:ext cx="3181350" cy="923330"/>
          </a:xfrm>
          <a:prstGeom prst="rect">
            <a:avLst/>
          </a:prstGeom>
          <a:noFill/>
        </p:spPr>
        <p:txBody>
          <a:bodyPr wrap="square" rtlCol="0">
            <a:spAutoFit/>
          </a:bodyPr>
          <a:lstStyle/>
          <a:p>
            <a:r>
              <a:rPr kumimoji="1" lang="ja-JP" altLang="en-US" dirty="0" smtClean="0"/>
              <a:t>反ニュートリノがニュートリノに転換し、中性子に吸われる。</a:t>
            </a:r>
            <a:r>
              <a:rPr lang="ja-JP" altLang="en-US" dirty="0" smtClean="0"/>
              <a:t>崩壊</a:t>
            </a:r>
            <a:r>
              <a:rPr lang="ja-JP" altLang="en-US" dirty="0"/>
              <a:t>前</a:t>
            </a:r>
            <a:r>
              <a:rPr lang="ja-JP" altLang="en-US" dirty="0" smtClean="0"/>
              <a:t>後で粒子数が増えてる！</a:t>
            </a:r>
            <a:endParaRPr kumimoji="1" lang="ja-JP" altLang="en-US" dirty="0"/>
          </a:p>
        </p:txBody>
      </p:sp>
    </p:spTree>
    <p:extLst>
      <p:ext uri="{BB962C8B-B14F-4D97-AF65-F5344CB8AC3E}">
        <p14:creationId xmlns:p14="http://schemas.microsoft.com/office/powerpoint/2010/main" val="1608617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517603" y="39563"/>
            <a:ext cx="6653212" cy="1000294"/>
          </a:xfrm>
        </p:spPr>
        <p:txBody>
          <a:bodyPr/>
          <a:lstStyle/>
          <a:p>
            <a:pPr algn="l"/>
            <a:r>
              <a:rPr lang="ja-JP" altLang="en-US" u="sng" dirty="0" smtClean="0">
                <a:effectLst>
                  <a:outerShdw blurRad="38100" dist="38100" dir="2700000" algn="tl">
                    <a:srgbClr val="000000">
                      <a:alpha val="43137"/>
                    </a:srgbClr>
                  </a:outerShdw>
                </a:effectLst>
              </a:rPr>
              <a:t>二重ベータ</a:t>
            </a:r>
            <a:r>
              <a:rPr lang="ja-JP" altLang="en-US" u="sng" dirty="0">
                <a:effectLst>
                  <a:outerShdw blurRad="38100" dist="38100" dir="2700000" algn="tl">
                    <a:srgbClr val="000000">
                      <a:alpha val="43137"/>
                    </a:srgbClr>
                  </a:outerShdw>
                </a:effectLst>
              </a:rPr>
              <a:t>崩壊</a:t>
            </a:r>
            <a:endParaRPr kumimoji="1" lang="ja-JP" altLang="en-US" u="sng" dirty="0">
              <a:effectLst>
                <a:outerShdw blurRad="38100" dist="38100" dir="2700000" algn="tl">
                  <a:srgbClr val="000000">
                    <a:alpha val="43137"/>
                  </a:srgbClr>
                </a:outerShdw>
              </a:effectLst>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35" y="1390040"/>
            <a:ext cx="1762371" cy="1857634"/>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897" y="1292739"/>
            <a:ext cx="2114845" cy="1924319"/>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3049" y="4648656"/>
            <a:ext cx="2517259" cy="668299"/>
          </a:xfrm>
          <a:prstGeom prst="rect">
            <a:avLst/>
          </a:prstGeom>
        </p:spPr>
      </p:pic>
      <p:sp>
        <p:nvSpPr>
          <p:cNvPr id="8" name="テキスト ボックス 7"/>
          <p:cNvSpPr txBox="1"/>
          <p:nvPr/>
        </p:nvSpPr>
        <p:spPr>
          <a:xfrm>
            <a:off x="394661" y="1103828"/>
            <a:ext cx="1762371" cy="523220"/>
          </a:xfrm>
          <a:prstGeom prst="rect">
            <a:avLst/>
          </a:prstGeom>
          <a:noFill/>
        </p:spPr>
        <p:txBody>
          <a:bodyPr wrap="square" rtlCol="0">
            <a:spAutoFit/>
          </a:bodyPr>
          <a:lstStyle/>
          <a:p>
            <a:r>
              <a:rPr kumimoji="1" lang="en-US" altLang="ja-JP" sz="2800" u="sng" dirty="0" smtClean="0">
                <a:effectLst>
                  <a:outerShdw blurRad="38100" dist="38100" dir="2700000" algn="tl">
                    <a:srgbClr val="000000">
                      <a:alpha val="43137"/>
                    </a:srgbClr>
                  </a:outerShdw>
                </a:effectLst>
                <a:latin typeface="Symbol" panose="05050102010706020507" pitchFamily="18" charset="2"/>
              </a:rPr>
              <a:t>2nbb</a:t>
            </a:r>
            <a:endParaRPr kumimoji="1" lang="ja-JP" altLang="en-US" sz="2800" u="sng" dirty="0">
              <a:effectLst>
                <a:outerShdw blurRad="38100" dist="38100" dir="2700000" algn="tl">
                  <a:srgbClr val="000000">
                    <a:alpha val="43137"/>
                  </a:srgbClr>
                </a:outerShdw>
              </a:effectLst>
              <a:latin typeface="Symbol" panose="05050102010706020507" pitchFamily="18" charset="2"/>
            </a:endParaRPr>
          </a:p>
        </p:txBody>
      </p:sp>
      <p:sp>
        <p:nvSpPr>
          <p:cNvPr id="9" name="テキスト ボックス 8"/>
          <p:cNvSpPr txBox="1"/>
          <p:nvPr/>
        </p:nvSpPr>
        <p:spPr>
          <a:xfrm>
            <a:off x="3006209" y="1103828"/>
            <a:ext cx="1762371" cy="523220"/>
          </a:xfrm>
          <a:prstGeom prst="rect">
            <a:avLst/>
          </a:prstGeom>
          <a:noFill/>
        </p:spPr>
        <p:txBody>
          <a:bodyPr wrap="square" rtlCol="0">
            <a:spAutoFit/>
          </a:bodyPr>
          <a:lstStyle/>
          <a:p>
            <a:r>
              <a:rPr kumimoji="1" lang="en-US" altLang="ja-JP" sz="2800" u="sng" dirty="0" smtClean="0">
                <a:effectLst>
                  <a:outerShdw blurRad="38100" dist="38100" dir="2700000" algn="tl">
                    <a:srgbClr val="000000">
                      <a:alpha val="43137"/>
                    </a:srgbClr>
                  </a:outerShdw>
                </a:effectLst>
                <a:latin typeface="Symbol" panose="05050102010706020507" pitchFamily="18" charset="2"/>
              </a:rPr>
              <a:t>0nbb</a:t>
            </a:r>
            <a:endParaRPr kumimoji="1" lang="ja-JP" altLang="en-US" sz="2800" u="sng" dirty="0">
              <a:effectLst>
                <a:outerShdw blurRad="38100" dist="38100" dir="2700000" algn="tl">
                  <a:srgbClr val="000000">
                    <a:alpha val="43137"/>
                  </a:srgbClr>
                </a:outerShdw>
              </a:effectLst>
              <a:latin typeface="Symbol" panose="05050102010706020507" pitchFamily="18" charset="2"/>
            </a:endParaRPr>
          </a:p>
        </p:txBody>
      </p:sp>
      <p:sp>
        <p:nvSpPr>
          <p:cNvPr id="10" name="テキスト ボックス 9"/>
          <p:cNvSpPr txBox="1"/>
          <p:nvPr/>
        </p:nvSpPr>
        <p:spPr>
          <a:xfrm>
            <a:off x="227185" y="3327709"/>
            <a:ext cx="2611548" cy="147732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smtClean="0"/>
              <a:t>標準理論の枠内</a:t>
            </a:r>
            <a:endParaRPr kumimoji="1" lang="en-US" altLang="ja-JP" dirty="0" smtClean="0"/>
          </a:p>
          <a:p>
            <a:pPr marL="285750" indent="-285750">
              <a:buFont typeface="Arial" panose="020B0604020202020204" pitchFamily="34" charset="0"/>
              <a:buChar char="•"/>
            </a:pPr>
            <a:r>
              <a:rPr kumimoji="1" lang="ja-JP" altLang="en-US" dirty="0" smtClean="0"/>
              <a:t>いくつかの核で既に</a:t>
            </a:r>
            <a:r>
              <a:rPr lang="ja-JP" altLang="en-US" dirty="0"/>
              <a:t>発見</a:t>
            </a:r>
            <a:r>
              <a:rPr kumimoji="1" lang="ja-JP" altLang="en-US" dirty="0" smtClean="0"/>
              <a:t>済み</a:t>
            </a:r>
            <a:endParaRPr kumimoji="1" lang="en-US" altLang="ja-JP" dirty="0" smtClean="0"/>
          </a:p>
          <a:p>
            <a:pPr marL="285750" indent="-285750">
              <a:buFont typeface="Arial" panose="020B0604020202020204" pitchFamily="34" charset="0"/>
              <a:buChar char="•"/>
            </a:pPr>
            <a:r>
              <a:rPr lang="ja-JP" altLang="en-US" dirty="0" smtClean="0"/>
              <a:t>半減期：</a:t>
            </a:r>
            <a:r>
              <a:rPr lang="en-US" altLang="ja-JP" dirty="0" smtClean="0"/>
              <a:t> </a:t>
            </a:r>
            <a:r>
              <a:rPr lang="en-US" altLang="ja-JP" dirty="0"/>
              <a:t>10</a:t>
            </a:r>
            <a:r>
              <a:rPr lang="en-US" altLang="ja-JP" baseline="30000" dirty="0"/>
              <a:t>18</a:t>
            </a:r>
            <a:r>
              <a:rPr lang="en-US" altLang="ja-JP" dirty="0"/>
              <a:t> ~ 10</a:t>
            </a:r>
            <a:r>
              <a:rPr lang="en-US" altLang="ja-JP" baseline="30000" dirty="0"/>
              <a:t>20</a:t>
            </a:r>
            <a:r>
              <a:rPr lang="en-US" altLang="ja-JP" dirty="0"/>
              <a:t> </a:t>
            </a:r>
            <a:r>
              <a:rPr lang="en-US" altLang="ja-JP" dirty="0" err="1" smtClean="0"/>
              <a:t>yr</a:t>
            </a:r>
            <a:endParaRPr lang="en-US" altLang="ja-JP" dirty="0"/>
          </a:p>
          <a:p>
            <a:pPr marL="285750" indent="-285750">
              <a:buFont typeface="Arial" panose="020B0604020202020204" pitchFamily="34" charset="0"/>
              <a:buChar char="•"/>
            </a:pPr>
            <a:endParaRPr kumimoji="1" lang="ja-JP" altLang="en-US" dirty="0"/>
          </a:p>
        </p:txBody>
      </p:sp>
      <p:sp>
        <p:nvSpPr>
          <p:cNvPr id="11" name="テキスト ボックス 10"/>
          <p:cNvSpPr txBox="1"/>
          <p:nvPr/>
        </p:nvSpPr>
        <p:spPr>
          <a:xfrm>
            <a:off x="533639" y="5551184"/>
            <a:ext cx="4883149" cy="1077218"/>
          </a:xfrm>
          <a:prstGeom prst="rect">
            <a:avLst/>
          </a:prstGeom>
          <a:solidFill>
            <a:srgbClr val="FFFF00"/>
          </a:solidFill>
          <a:effectLst>
            <a:outerShdw blurRad="50800" dist="38100" dir="10800000" algn="r" rotWithShape="0">
              <a:prstClr val="black">
                <a:alpha val="40000"/>
              </a:prstClr>
            </a:outerShdw>
          </a:effectLst>
        </p:spPr>
        <p:txBody>
          <a:bodyPr wrap="square" rtlCol="0">
            <a:spAutoFit/>
          </a:bodyPr>
          <a:lstStyle/>
          <a:p>
            <a:r>
              <a:rPr kumimoji="1" lang="ja-JP" altLang="en-US" sz="2400" b="1" u="sng" dirty="0" smtClean="0">
                <a:effectLst>
                  <a:outerShdw blurRad="38100" dist="38100" dir="2700000" algn="tl">
                    <a:srgbClr val="000000">
                      <a:alpha val="43137"/>
                    </a:srgbClr>
                  </a:outerShdw>
                </a:effectLst>
              </a:rPr>
              <a:t>◎マヨラナニュートリノだったら</a:t>
            </a:r>
            <a:r>
              <a:rPr kumimoji="1" lang="ja-JP" altLang="en-US" sz="2400" b="1" u="sng" dirty="0" err="1" smtClean="0">
                <a:effectLst>
                  <a:outerShdw blurRad="38100" dist="38100" dir="2700000" algn="tl">
                    <a:srgbClr val="000000">
                      <a:alpha val="43137"/>
                    </a:srgbClr>
                  </a:outerShdw>
                </a:effectLst>
              </a:rPr>
              <a:t>、、、</a:t>
            </a:r>
            <a:endParaRPr kumimoji="1" lang="en-US" altLang="ja-JP" sz="2000" b="1" u="sng" dirty="0" smtClean="0">
              <a:effectLst>
                <a:outerShdw blurRad="38100" dist="38100" dir="2700000" algn="tl">
                  <a:srgbClr val="000000">
                    <a:alpha val="43137"/>
                  </a:srgbClr>
                </a:outerShdw>
              </a:effectLst>
            </a:endParaRPr>
          </a:p>
          <a:p>
            <a:r>
              <a:rPr kumimoji="1" lang="ja-JP" altLang="en-US" sz="2000" b="1" dirty="0" smtClean="0"/>
              <a:t>　　軽いニュートリノ質量　（シーソー機構）</a:t>
            </a:r>
            <a:endParaRPr kumimoji="1" lang="en-US" altLang="ja-JP" sz="2000" b="1" dirty="0" smtClean="0"/>
          </a:p>
          <a:p>
            <a:r>
              <a:rPr kumimoji="1" lang="ja-JP" altLang="en-US" sz="2000" b="1" dirty="0" smtClean="0"/>
              <a:t>　　物質優勢宇宙　（レプトジェネシス）</a:t>
            </a:r>
            <a:endParaRPr kumimoji="1" lang="ja-JP" altLang="en-US" sz="2000" b="1" dirty="0"/>
          </a:p>
        </p:txBody>
      </p:sp>
      <p:sp>
        <p:nvSpPr>
          <p:cNvPr id="12" name="テキスト ボックス 11"/>
          <p:cNvSpPr txBox="1"/>
          <p:nvPr/>
        </p:nvSpPr>
        <p:spPr>
          <a:xfrm>
            <a:off x="651024" y="4816346"/>
            <a:ext cx="2300271" cy="400110"/>
          </a:xfrm>
          <a:prstGeom prst="rect">
            <a:avLst/>
          </a:prstGeom>
          <a:noFill/>
        </p:spPr>
        <p:txBody>
          <a:bodyPr wrap="square" rtlCol="0">
            <a:spAutoFit/>
          </a:bodyPr>
          <a:lstStyle/>
          <a:p>
            <a:r>
              <a:rPr kumimoji="1" lang="en-US" altLang="ja-JP" sz="2000" b="1" dirty="0" smtClean="0">
                <a:latin typeface="Symbol" panose="05050102010706020507" pitchFamily="18" charset="2"/>
              </a:rPr>
              <a:t>0nbb</a:t>
            </a:r>
            <a:r>
              <a:rPr kumimoji="1" lang="ja-JP" altLang="en-US" sz="2000" b="1" dirty="0" smtClean="0"/>
              <a:t>の半減期　</a:t>
            </a:r>
            <a:r>
              <a:rPr lang="ja-JP" altLang="en-US" sz="2000" b="1" dirty="0" smtClean="0"/>
              <a:t>：</a:t>
            </a:r>
            <a:endParaRPr kumimoji="1" lang="ja-JP" altLang="en-US" sz="2000" b="1" dirty="0"/>
          </a:p>
        </p:txBody>
      </p:sp>
      <p:sp>
        <p:nvSpPr>
          <p:cNvPr id="13" name="テキスト ボックス 12"/>
          <p:cNvSpPr txBox="1"/>
          <p:nvPr/>
        </p:nvSpPr>
        <p:spPr>
          <a:xfrm>
            <a:off x="2999601" y="3309587"/>
            <a:ext cx="2600831" cy="147732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smtClean="0"/>
              <a:t>標準理論を越える</a:t>
            </a:r>
            <a:endParaRPr kumimoji="1" lang="en-US" altLang="ja-JP" dirty="0" smtClean="0"/>
          </a:p>
          <a:p>
            <a:pPr marL="285750" indent="-285750">
              <a:buFont typeface="Arial" panose="020B0604020202020204" pitchFamily="34" charset="0"/>
              <a:buChar char="•"/>
            </a:pPr>
            <a:r>
              <a:rPr lang="ja-JP" altLang="en-US" b="1" dirty="0" smtClean="0">
                <a:solidFill>
                  <a:srgbClr val="FF0000"/>
                </a:solidFill>
              </a:rPr>
              <a:t>ニュートリノのマヨラナ性</a:t>
            </a:r>
            <a:r>
              <a:rPr lang="ja-JP" altLang="en-US" dirty="0" smtClean="0"/>
              <a:t>の証明</a:t>
            </a:r>
            <a:endParaRPr lang="en-US" altLang="ja-JP" dirty="0" smtClean="0"/>
          </a:p>
          <a:p>
            <a:pPr marL="285750" indent="-285750">
              <a:buFont typeface="Arial" panose="020B0604020202020204" pitchFamily="34" charset="0"/>
              <a:buChar char="•"/>
            </a:pPr>
            <a:r>
              <a:rPr lang="ja-JP" altLang="en-US" dirty="0"/>
              <a:t>半減期：</a:t>
            </a:r>
            <a:r>
              <a:rPr lang="en-US" altLang="ja-JP" dirty="0"/>
              <a:t> </a:t>
            </a:r>
            <a:r>
              <a:rPr lang="en-US" altLang="ja-JP" dirty="0" smtClean="0"/>
              <a:t>10</a:t>
            </a:r>
            <a:r>
              <a:rPr lang="en-US" altLang="ja-JP" baseline="30000" dirty="0" smtClean="0"/>
              <a:t>26</a:t>
            </a:r>
            <a:r>
              <a:rPr lang="en-US" altLang="ja-JP" dirty="0" smtClean="0"/>
              <a:t> </a:t>
            </a:r>
            <a:r>
              <a:rPr lang="en-US" altLang="ja-JP" dirty="0" err="1" smtClean="0"/>
              <a:t>yr</a:t>
            </a:r>
            <a:r>
              <a:rPr lang="en-US" altLang="ja-JP" dirty="0" smtClean="0"/>
              <a:t> </a:t>
            </a:r>
            <a:r>
              <a:rPr lang="ja-JP" altLang="en-US" dirty="0" smtClean="0"/>
              <a:t>以上</a:t>
            </a:r>
            <a:endParaRPr lang="en-US" altLang="ja-JP" dirty="0"/>
          </a:p>
          <a:p>
            <a:pPr marL="285750" indent="-285750">
              <a:buFont typeface="Arial" panose="020B0604020202020204" pitchFamily="34" charset="0"/>
              <a:buChar char="•"/>
            </a:pPr>
            <a:endParaRPr kumimoji="1" lang="ja-JP" altLang="en-US" dirty="0"/>
          </a:p>
        </p:txBody>
      </p:sp>
      <p:sp>
        <p:nvSpPr>
          <p:cNvPr id="14" name="テキスト ボックス 13"/>
          <p:cNvSpPr txBox="1"/>
          <p:nvPr/>
        </p:nvSpPr>
        <p:spPr>
          <a:xfrm>
            <a:off x="5627728" y="1023837"/>
            <a:ext cx="3489004" cy="830997"/>
          </a:xfrm>
          <a:prstGeom prst="rect">
            <a:avLst/>
          </a:prstGeom>
          <a:noFill/>
        </p:spPr>
        <p:txBody>
          <a:bodyPr wrap="square" rtlCol="0">
            <a:spAutoFit/>
          </a:bodyPr>
          <a:lstStyle/>
          <a:p>
            <a:r>
              <a:rPr kumimoji="1" lang="ja-JP" altLang="en-US" sz="2400" b="1" u="sng" dirty="0" smtClean="0">
                <a:effectLst>
                  <a:outerShdw blurRad="38100" dist="38100" dir="2700000" algn="tl">
                    <a:srgbClr val="000000">
                      <a:alpha val="43137"/>
                    </a:srgbClr>
                  </a:outerShdw>
                </a:effectLst>
              </a:rPr>
              <a:t>ニュートリノ振動実験からのニュートリノ質量制限</a:t>
            </a:r>
            <a:endParaRPr kumimoji="1" lang="ja-JP" altLang="en-US" sz="2400" b="1" u="sng" dirty="0">
              <a:effectLst>
                <a:outerShdw blurRad="38100" dist="38100" dir="2700000" algn="tl">
                  <a:srgbClr val="000000">
                    <a:alpha val="43137"/>
                  </a:srgbClr>
                </a:outerShdw>
              </a:effectLst>
            </a:endParaRPr>
          </a:p>
        </p:txBody>
      </p:sp>
      <p:sp>
        <p:nvSpPr>
          <p:cNvPr id="3" name="正方形/長方形 2"/>
          <p:cNvSpPr/>
          <p:nvPr/>
        </p:nvSpPr>
        <p:spPr>
          <a:xfrm>
            <a:off x="554634" y="4706569"/>
            <a:ext cx="4914557" cy="5781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rotWithShape="1">
          <a:blip r:embed="rId5"/>
          <a:srcRect t="3949" r="4718" b="3163"/>
          <a:stretch/>
        </p:blipFill>
        <p:spPr>
          <a:xfrm>
            <a:off x="225233" y="23071"/>
            <a:ext cx="1148280" cy="1000722"/>
          </a:xfrm>
          <a:prstGeom prst="rect">
            <a:avLst/>
          </a:prstGeom>
        </p:spPr>
      </p:pic>
      <p:grpSp>
        <p:nvGrpSpPr>
          <p:cNvPr id="19" name="グループ化 18"/>
          <p:cNvGrpSpPr/>
          <p:nvPr/>
        </p:nvGrpSpPr>
        <p:grpSpPr>
          <a:xfrm>
            <a:off x="5437476" y="1854833"/>
            <a:ext cx="3782327" cy="4304215"/>
            <a:chOff x="4490700" y="2060847"/>
            <a:chExt cx="4545795" cy="4365976"/>
          </a:xfrm>
        </p:grpSpPr>
        <p:grpSp>
          <p:nvGrpSpPr>
            <p:cNvPr id="20" name="グループ化 19"/>
            <p:cNvGrpSpPr/>
            <p:nvPr/>
          </p:nvGrpSpPr>
          <p:grpSpPr>
            <a:xfrm>
              <a:off x="4490700" y="2060847"/>
              <a:ext cx="4545795" cy="4365976"/>
              <a:chOff x="4202668" y="1700807"/>
              <a:chExt cx="4545795" cy="4365976"/>
            </a:xfrm>
          </p:grpSpPr>
          <p:pic>
            <p:nvPicPr>
              <p:cNvPr id="24" name="Picture 1" descr="C:\Documents and Settings\sei\デスクトップ\2013-04-22コンソーシアム研究会\参考Slide\EffectiveMass.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482777" y="1700807"/>
                <a:ext cx="4265686" cy="4118594"/>
              </a:xfrm>
              <a:prstGeom prst="rect">
                <a:avLst/>
              </a:prstGeom>
              <a:noFill/>
            </p:spPr>
          </p:pic>
          <p:grpSp>
            <p:nvGrpSpPr>
              <p:cNvPr id="25" name="グループ化 24"/>
              <p:cNvGrpSpPr/>
              <p:nvPr/>
            </p:nvGrpSpPr>
            <p:grpSpPr>
              <a:xfrm>
                <a:off x="4202668" y="2564904"/>
                <a:ext cx="3700064" cy="3501879"/>
                <a:chOff x="4202668" y="2564904"/>
                <a:chExt cx="3700064" cy="3501879"/>
              </a:xfrm>
            </p:grpSpPr>
            <p:sp>
              <p:nvSpPr>
                <p:cNvPr id="26" name="Text Box 9"/>
                <p:cNvSpPr txBox="1">
                  <a:spLocks noChangeArrowheads="1"/>
                </p:cNvSpPr>
                <p:nvPr/>
              </p:nvSpPr>
              <p:spPr bwMode="auto">
                <a:xfrm>
                  <a:off x="4906939" y="3212976"/>
                  <a:ext cx="2257349" cy="369332"/>
                </a:xfrm>
                <a:prstGeom prst="rect">
                  <a:avLst/>
                </a:prstGeom>
                <a:noFill/>
                <a:ln w="9525">
                  <a:noFill/>
                  <a:miter lim="800000"/>
                  <a:headEnd/>
                  <a:tailEnd/>
                </a:ln>
                <a:effec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smtClean="0">
                      <a:ln>
                        <a:noFill/>
                      </a:ln>
                      <a:solidFill>
                        <a:srgbClr val="FFFFFF"/>
                      </a:solidFill>
                      <a:effectLst/>
                      <a:uLnTx/>
                      <a:uFillTx/>
                      <a:latin typeface="Comic Sans MS" pitchFamily="66" charset="0"/>
                      <a:ea typeface="ＭＳ Ｐゴシック" charset="-128"/>
                    </a:rPr>
                    <a:t>Inverted</a:t>
                  </a:r>
                  <a:r>
                    <a:rPr kumimoji="0" lang="fr-FR" altLang="ja-JP" sz="1800" b="0" i="0" u="none" strike="noStrike" kern="1200" cap="none" spc="0" normalizeH="0" baseline="0" noProof="0" dirty="0" smtClean="0">
                      <a:ln>
                        <a:noFill/>
                      </a:ln>
                      <a:solidFill>
                        <a:srgbClr val="FFFFFF"/>
                      </a:solidFill>
                      <a:effectLst/>
                      <a:uLnTx/>
                      <a:uFillTx/>
                      <a:latin typeface="Comic Sans MS" pitchFamily="66" charset="0"/>
                      <a:ea typeface="ＭＳ Ｐゴシック" charset="-128"/>
                    </a:rPr>
                    <a:t> hierarchy</a:t>
                  </a:r>
                </a:p>
              </p:txBody>
            </p:sp>
            <p:sp>
              <p:nvSpPr>
                <p:cNvPr id="27" name="Text Box 9"/>
                <p:cNvSpPr txBox="1">
                  <a:spLocks noChangeArrowheads="1"/>
                </p:cNvSpPr>
                <p:nvPr/>
              </p:nvSpPr>
              <p:spPr bwMode="auto">
                <a:xfrm>
                  <a:off x="4906939" y="4077072"/>
                  <a:ext cx="2066591" cy="369332"/>
                </a:xfrm>
                <a:prstGeom prst="rect">
                  <a:avLst/>
                </a:prstGeom>
                <a:noFill/>
                <a:ln w="9525">
                  <a:noFill/>
                  <a:miter lim="800000"/>
                  <a:headEnd/>
                  <a:tailEnd/>
                </a:ln>
                <a:effec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smtClean="0">
                      <a:ln>
                        <a:noFill/>
                      </a:ln>
                      <a:solidFill>
                        <a:srgbClr val="FFFFFF"/>
                      </a:solidFill>
                      <a:effectLst/>
                      <a:uLnTx/>
                      <a:uFillTx/>
                      <a:latin typeface="Comic Sans MS" pitchFamily="66" charset="0"/>
                      <a:ea typeface="ＭＳ Ｐゴシック" charset="-128"/>
                    </a:rPr>
                    <a:t>Normal</a:t>
                  </a:r>
                  <a:r>
                    <a:rPr kumimoji="0" lang="fr-FR" altLang="ja-JP" sz="1800" b="0" i="0" u="none" strike="noStrike" kern="1200" cap="none" spc="0" normalizeH="0" baseline="0" noProof="0" dirty="0" smtClean="0">
                      <a:ln>
                        <a:noFill/>
                      </a:ln>
                      <a:solidFill>
                        <a:srgbClr val="FFFFFF"/>
                      </a:solidFill>
                      <a:effectLst/>
                      <a:uLnTx/>
                      <a:uFillTx/>
                      <a:latin typeface="Comic Sans MS" pitchFamily="66" charset="0"/>
                      <a:ea typeface="ＭＳ Ｐゴシック" charset="-128"/>
                    </a:rPr>
                    <a:t> hierarchy</a:t>
                  </a:r>
                </a:p>
              </p:txBody>
            </p:sp>
            <p:sp>
              <p:nvSpPr>
                <p:cNvPr id="28" name="正方形/長方形 27"/>
                <p:cNvSpPr/>
                <p:nvPr/>
              </p:nvSpPr>
              <p:spPr>
                <a:xfrm rot="16200000">
                  <a:off x="3767613" y="2999959"/>
                  <a:ext cx="1239442" cy="369332"/>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effectLst>
                        <a:outerShdw blurRad="38100" dist="38100" dir="2700000" algn="tl">
                          <a:srgbClr val="000000">
                            <a:alpha val="43137"/>
                          </a:srgbClr>
                        </a:outerShdw>
                      </a:effectLst>
                      <a:latin typeface="Comic Sans MS" pitchFamily="66" charset="0"/>
                    </a:rPr>
                    <a:t>m</a:t>
                  </a:r>
                  <a:r>
                    <a:rPr lang="el-GR" altLang="ja-JP" baseline="-25000" dirty="0" smtClean="0">
                      <a:effectLst>
                        <a:outerShdw blurRad="38100" dist="38100" dir="2700000" algn="tl">
                          <a:srgbClr val="000000">
                            <a:alpha val="43137"/>
                          </a:srgbClr>
                        </a:outerShdw>
                      </a:effectLst>
                      <a:latin typeface="Comic Sans MS" pitchFamily="66" charset="0"/>
                    </a:rPr>
                    <a:t>ββ</a:t>
                  </a:r>
                  <a:r>
                    <a:rPr lang="ja-JP" altLang="en-US" dirty="0" smtClean="0">
                      <a:effectLst>
                        <a:outerShdw blurRad="38100" dist="38100" dir="2700000" algn="tl">
                          <a:srgbClr val="000000">
                            <a:alpha val="43137"/>
                          </a:srgbClr>
                        </a:outerShdw>
                      </a:effectLst>
                      <a:latin typeface="Comic Sans MS" pitchFamily="66" charset="0"/>
                    </a:rPr>
                    <a:t> </a:t>
                  </a:r>
                  <a:r>
                    <a:rPr lang="en-US" altLang="ja-JP" dirty="0" smtClean="0">
                      <a:effectLst>
                        <a:outerShdw blurRad="38100" dist="38100" dir="2700000" algn="tl">
                          <a:srgbClr val="000000">
                            <a:alpha val="43137"/>
                          </a:srgbClr>
                        </a:outerShdw>
                      </a:effectLst>
                      <a:latin typeface="Comic Sans MS" pitchFamily="66" charset="0"/>
                    </a:rPr>
                    <a:t>(</a:t>
                  </a:r>
                  <a:r>
                    <a:rPr lang="en-US" altLang="ja-JP" dirty="0" err="1" smtClean="0">
                      <a:effectLst>
                        <a:outerShdw blurRad="38100" dist="38100" dir="2700000" algn="tl">
                          <a:srgbClr val="000000">
                            <a:alpha val="43137"/>
                          </a:srgbClr>
                        </a:outerShdw>
                      </a:effectLst>
                      <a:latin typeface="Comic Sans MS" pitchFamily="66" charset="0"/>
                    </a:rPr>
                    <a:t>meV</a:t>
                  </a:r>
                  <a:r>
                    <a:rPr lang="en-US" altLang="ja-JP" dirty="0" smtClean="0">
                      <a:effectLst>
                        <a:outerShdw blurRad="38100" dist="38100" dir="2700000" algn="tl">
                          <a:srgbClr val="000000">
                            <a:alpha val="43137"/>
                          </a:srgbClr>
                        </a:outerShdw>
                      </a:effectLst>
                      <a:latin typeface="Comic Sans MS" pitchFamily="66" charset="0"/>
                    </a:rPr>
                    <a:t>)</a:t>
                  </a:r>
                  <a:endParaRPr lang="ja-JP" altLang="en-US" baseline="-25000" dirty="0"/>
                </a:p>
              </p:txBody>
            </p:sp>
            <p:sp>
              <p:nvSpPr>
                <p:cNvPr id="29" name="正方形/長方形 28"/>
                <p:cNvSpPr/>
                <p:nvPr/>
              </p:nvSpPr>
              <p:spPr>
                <a:xfrm>
                  <a:off x="4754112" y="5697451"/>
                  <a:ext cx="3148620" cy="369332"/>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effectLst>
                        <a:outerShdw blurRad="38100" dist="38100" dir="2700000" algn="tl">
                          <a:srgbClr val="000000">
                            <a:alpha val="43137"/>
                          </a:srgbClr>
                        </a:outerShdw>
                      </a:effectLst>
                      <a:latin typeface="Comic Sans MS" pitchFamily="66" charset="0"/>
                    </a:rPr>
                    <a:t>Lightest neutrino </a:t>
                  </a:r>
                  <a:r>
                    <a:rPr lang="en-US" altLang="ja-JP" dirty="0" err="1" smtClean="0">
                      <a:effectLst>
                        <a:outerShdw blurRad="38100" dist="38100" dir="2700000" algn="tl">
                          <a:srgbClr val="000000">
                            <a:alpha val="43137"/>
                          </a:srgbClr>
                        </a:outerShdw>
                      </a:effectLst>
                      <a:latin typeface="Comic Sans MS" pitchFamily="66" charset="0"/>
                    </a:rPr>
                    <a:t>m</a:t>
                  </a:r>
                  <a:r>
                    <a:rPr lang="en-US" altLang="ja-JP" baseline="-25000" dirty="0" err="1" smtClean="0">
                      <a:effectLst>
                        <a:outerShdw blurRad="38100" dist="38100" dir="2700000" algn="tl">
                          <a:srgbClr val="000000">
                            <a:alpha val="43137"/>
                          </a:srgbClr>
                        </a:outerShdw>
                      </a:effectLst>
                      <a:latin typeface="Comic Sans MS" pitchFamily="66" charset="0"/>
                    </a:rPr>
                    <a:t>ν</a:t>
                  </a:r>
                  <a:r>
                    <a:rPr lang="ja-JP" altLang="en-US" dirty="0" smtClean="0">
                      <a:effectLst>
                        <a:outerShdw blurRad="38100" dist="38100" dir="2700000" algn="tl">
                          <a:srgbClr val="000000">
                            <a:alpha val="43137"/>
                          </a:srgbClr>
                        </a:outerShdw>
                      </a:effectLst>
                      <a:latin typeface="Comic Sans MS" pitchFamily="66" charset="0"/>
                    </a:rPr>
                    <a:t> </a:t>
                  </a:r>
                  <a:r>
                    <a:rPr lang="en-US" altLang="ja-JP" dirty="0" smtClean="0">
                      <a:effectLst>
                        <a:outerShdw blurRad="38100" dist="38100" dir="2700000" algn="tl">
                          <a:srgbClr val="000000">
                            <a:alpha val="43137"/>
                          </a:srgbClr>
                        </a:outerShdw>
                      </a:effectLst>
                      <a:latin typeface="Comic Sans MS" pitchFamily="66" charset="0"/>
                    </a:rPr>
                    <a:t>(</a:t>
                  </a:r>
                  <a:r>
                    <a:rPr lang="en-US" altLang="ja-JP" dirty="0" err="1" smtClean="0">
                      <a:effectLst>
                        <a:outerShdw blurRad="38100" dist="38100" dir="2700000" algn="tl">
                          <a:srgbClr val="000000">
                            <a:alpha val="43137"/>
                          </a:srgbClr>
                        </a:outerShdw>
                      </a:effectLst>
                      <a:latin typeface="Comic Sans MS" pitchFamily="66" charset="0"/>
                    </a:rPr>
                    <a:t>meV</a:t>
                  </a:r>
                  <a:r>
                    <a:rPr lang="en-US" altLang="ja-JP" dirty="0" smtClean="0">
                      <a:effectLst>
                        <a:outerShdw blurRad="38100" dist="38100" dir="2700000" algn="tl">
                          <a:srgbClr val="000000">
                            <a:alpha val="43137"/>
                          </a:srgbClr>
                        </a:outerShdw>
                      </a:effectLst>
                      <a:latin typeface="Comic Sans MS" pitchFamily="66" charset="0"/>
                    </a:rPr>
                    <a:t>)</a:t>
                  </a:r>
                  <a:endParaRPr lang="ja-JP" altLang="en-US" baseline="-25000" dirty="0"/>
                </a:p>
              </p:txBody>
            </p:sp>
          </p:grpSp>
        </p:grpSp>
        <p:sp>
          <p:nvSpPr>
            <p:cNvPr id="21" name="Text Box 9"/>
            <p:cNvSpPr txBox="1">
              <a:spLocks noChangeArrowheads="1"/>
            </p:cNvSpPr>
            <p:nvPr/>
          </p:nvSpPr>
          <p:spPr bwMode="auto">
            <a:xfrm rot="18915101">
              <a:off x="7316631" y="3017636"/>
              <a:ext cx="1438214" cy="369332"/>
            </a:xfrm>
            <a:prstGeom prst="rect">
              <a:avLst/>
            </a:prstGeom>
            <a:noFill/>
            <a:ln w="9525">
              <a:noFill/>
              <a:miter lim="800000"/>
              <a:headEnd/>
              <a:tailEnd/>
            </a:ln>
            <a:effec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smtClean="0">
                  <a:ln>
                    <a:noFill/>
                  </a:ln>
                  <a:solidFill>
                    <a:srgbClr val="FFFFFF"/>
                  </a:solidFill>
                  <a:effectLst/>
                  <a:uLnTx/>
                  <a:uFillTx/>
                  <a:latin typeface="Comic Sans MS" pitchFamily="66" charset="0"/>
                  <a:ea typeface="ＭＳ Ｐゴシック" charset="-128"/>
                </a:rPr>
                <a:t>Degenerate</a:t>
              </a:r>
              <a:endParaRPr kumimoji="0" lang="fr-FR" altLang="ja-JP" sz="1800" b="0" i="0" u="none" strike="noStrike" kern="1200" cap="none" spc="0" normalizeH="0" baseline="0" noProof="0" dirty="0" smtClean="0">
                <a:ln>
                  <a:noFill/>
                </a:ln>
                <a:solidFill>
                  <a:srgbClr val="FFFFFF"/>
                </a:solidFill>
                <a:effectLst/>
                <a:uLnTx/>
                <a:uFillTx/>
                <a:latin typeface="Comic Sans MS" pitchFamily="66" charset="0"/>
                <a:ea typeface="ＭＳ Ｐゴシック" charset="-128"/>
              </a:endParaRPr>
            </a:p>
          </p:txBody>
        </p:sp>
        <p:sp>
          <p:nvSpPr>
            <p:cNvPr id="22" name="正方形/長方形 21"/>
            <p:cNvSpPr/>
            <p:nvPr/>
          </p:nvSpPr>
          <p:spPr>
            <a:xfrm>
              <a:off x="5194160" y="2685105"/>
              <a:ext cx="3420000" cy="432048"/>
            </a:xfrm>
            <a:prstGeom prst="rect">
              <a:avLst/>
            </a:prstGeom>
            <a:solidFill>
              <a:schemeClr val="accent2">
                <a:lumMod val="60000"/>
                <a:lumOff val="40000"/>
                <a:alpha val="60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3" name="Text Box 9"/>
            <p:cNvSpPr txBox="1">
              <a:spLocks noChangeArrowheads="1"/>
            </p:cNvSpPr>
            <p:nvPr/>
          </p:nvSpPr>
          <p:spPr bwMode="auto">
            <a:xfrm>
              <a:off x="5868144" y="2708920"/>
              <a:ext cx="1406154" cy="369332"/>
            </a:xfrm>
            <a:prstGeom prst="rect">
              <a:avLst/>
            </a:prstGeom>
            <a:noFill/>
            <a:ln w="9525">
              <a:noFill/>
              <a:miter lim="800000"/>
              <a:headEnd/>
              <a:tailEnd/>
            </a:ln>
            <a:effec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smtClean="0">
                  <a:ln>
                    <a:noFill/>
                  </a:ln>
                  <a:effectLst/>
                  <a:uLnTx/>
                  <a:uFillTx/>
                  <a:latin typeface="Comic Sans MS" pitchFamily="66" charset="0"/>
                  <a:ea typeface="ＭＳ Ｐゴシック" charset="-128"/>
                </a:rPr>
                <a:t>KKDC Claim</a:t>
              </a:r>
              <a:endParaRPr kumimoji="0" lang="fr-FR" altLang="ja-JP" sz="1800" b="0" i="0" u="none" strike="noStrike" kern="1200" cap="none" spc="0" normalizeH="0" baseline="0" noProof="0" dirty="0" smtClean="0">
                <a:ln>
                  <a:noFill/>
                </a:ln>
                <a:effectLst/>
                <a:uLnTx/>
                <a:uFillTx/>
                <a:latin typeface="Comic Sans MS" pitchFamily="66" charset="0"/>
                <a:ea typeface="ＭＳ Ｐゴシック" charset="-128"/>
              </a:endParaRPr>
            </a:p>
          </p:txBody>
        </p:sp>
      </p:grpSp>
    </p:spTree>
    <p:extLst>
      <p:ext uri="{BB962C8B-B14F-4D97-AF65-F5344CB8AC3E}">
        <p14:creationId xmlns:p14="http://schemas.microsoft.com/office/powerpoint/2010/main" val="2621415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26241" y="1788010"/>
            <a:ext cx="6635274" cy="4610253"/>
            <a:chOff x="884558" y="1000040"/>
            <a:chExt cx="8023072" cy="5455917"/>
          </a:xfrm>
        </p:grpSpPr>
        <p:pic>
          <p:nvPicPr>
            <p:cNvPr id="5"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018" y="1000040"/>
              <a:ext cx="7028596" cy="5455917"/>
            </a:xfrm>
            <a:prstGeom prst="rect">
              <a:avLst/>
            </a:prstGeom>
          </p:spPr>
        </p:pic>
        <p:sp>
          <p:nvSpPr>
            <p:cNvPr id="6" name="テキスト ボックス 22"/>
            <p:cNvSpPr txBox="1"/>
            <p:nvPr/>
          </p:nvSpPr>
          <p:spPr>
            <a:xfrm>
              <a:off x="6065237" y="1887906"/>
              <a:ext cx="2469859" cy="471336"/>
            </a:xfrm>
            <a:prstGeom prst="rect">
              <a:avLst/>
            </a:prstGeom>
            <a:noFill/>
          </p:spPr>
          <p:txBody>
            <a:bodyPr wrap="square" rtlCol="0">
              <a:spAutoFit/>
            </a:bodyPr>
            <a:lstStyle/>
            <a:p>
              <a:r>
                <a:rPr kumimoji="1" lang="en-US" altLang="ja-JP" sz="2000" b="1" dirty="0" smtClean="0">
                  <a:effectLst>
                    <a:outerShdw blurRad="38100" dist="38100" dir="2700000" algn="tl">
                      <a:srgbClr val="000000">
                        <a:alpha val="43137"/>
                      </a:srgbClr>
                    </a:outerShdw>
                  </a:effectLst>
                </a:rPr>
                <a:t>Acrylic LS tank</a:t>
              </a:r>
              <a:endParaRPr kumimoji="1" lang="ja-JP" altLang="en-US" sz="2000" b="1" dirty="0">
                <a:effectLst>
                  <a:outerShdw blurRad="38100" dist="38100" dir="2700000" algn="tl">
                    <a:srgbClr val="000000">
                      <a:alpha val="43137"/>
                    </a:srgbClr>
                  </a:outerShdw>
                </a:effectLst>
              </a:endParaRPr>
            </a:p>
          </p:txBody>
        </p:sp>
        <p:cxnSp>
          <p:nvCxnSpPr>
            <p:cNvPr id="7" name="直線コネクタ 23"/>
            <p:cNvCxnSpPr/>
            <p:nvPr/>
          </p:nvCxnSpPr>
          <p:spPr>
            <a:xfrm flipH="1">
              <a:off x="4883738" y="2963657"/>
              <a:ext cx="1569567" cy="348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24"/>
            <p:cNvSpPr txBox="1"/>
            <p:nvPr/>
          </p:nvSpPr>
          <p:spPr>
            <a:xfrm>
              <a:off x="6437771" y="2722647"/>
              <a:ext cx="2469859" cy="400110"/>
            </a:xfrm>
            <a:prstGeom prst="rect">
              <a:avLst/>
            </a:prstGeom>
            <a:noFill/>
          </p:spPr>
          <p:txBody>
            <a:bodyPr wrap="square" rtlCol="0">
              <a:spAutoFit/>
            </a:bodyPr>
            <a:lstStyle/>
            <a:p>
              <a:r>
                <a:rPr kumimoji="1" lang="en-US" altLang="ja-JP" sz="2000" b="1" dirty="0" smtClean="0">
                  <a:effectLst>
                    <a:outerShdw blurRad="38100" dist="38100" dir="2700000" algn="tl">
                      <a:srgbClr val="000000">
                        <a:alpha val="43137"/>
                      </a:srgbClr>
                    </a:outerShdw>
                  </a:effectLst>
                </a:rPr>
                <a:t>CaF</a:t>
              </a:r>
              <a:r>
                <a:rPr kumimoji="1" lang="en-US" altLang="ja-JP" sz="1600" b="1" dirty="0" smtClean="0">
                  <a:effectLst>
                    <a:outerShdw blurRad="38100" dist="38100" dir="2700000" algn="tl">
                      <a:srgbClr val="000000">
                        <a:alpha val="43137"/>
                      </a:srgbClr>
                    </a:outerShdw>
                  </a:effectLst>
                </a:rPr>
                <a:t>2</a:t>
              </a:r>
              <a:r>
                <a:rPr kumimoji="1" lang="en-US" altLang="ja-JP" sz="2000" b="1" dirty="0" smtClean="0">
                  <a:effectLst>
                    <a:outerShdw blurRad="38100" dist="38100" dir="2700000" algn="tl">
                      <a:srgbClr val="000000">
                        <a:alpha val="43137"/>
                      </a:srgbClr>
                    </a:outerShdw>
                  </a:effectLst>
                </a:rPr>
                <a:t> crystal</a:t>
              </a:r>
              <a:endParaRPr kumimoji="1" lang="ja-JP" altLang="en-US" sz="2000" b="1" dirty="0">
                <a:effectLst>
                  <a:outerShdw blurRad="38100" dist="38100" dir="2700000" algn="tl">
                    <a:srgbClr val="000000">
                      <a:alpha val="43137"/>
                    </a:srgbClr>
                  </a:outerShdw>
                </a:effectLst>
              </a:endParaRPr>
            </a:p>
          </p:txBody>
        </p:sp>
        <p:sp>
          <p:nvSpPr>
            <p:cNvPr id="9" name="テキスト ボックス 25"/>
            <p:cNvSpPr txBox="1"/>
            <p:nvPr/>
          </p:nvSpPr>
          <p:spPr>
            <a:xfrm>
              <a:off x="1283397" y="1829437"/>
              <a:ext cx="1339371" cy="400110"/>
            </a:xfrm>
            <a:prstGeom prst="rect">
              <a:avLst/>
            </a:prstGeom>
            <a:noFill/>
          </p:spPr>
          <p:txBody>
            <a:bodyPr wrap="square" rtlCol="0">
              <a:spAutoFit/>
            </a:bodyPr>
            <a:lstStyle/>
            <a:p>
              <a:r>
                <a:rPr kumimoji="1" lang="en-US" altLang="ja-JP" sz="2000" b="1" dirty="0" smtClean="0">
                  <a:effectLst>
                    <a:outerShdw blurRad="38100" dist="38100" dir="2700000" algn="tl">
                      <a:srgbClr val="000000">
                        <a:alpha val="43137"/>
                      </a:srgbClr>
                    </a:outerShdw>
                  </a:effectLst>
                </a:rPr>
                <a:t>20” PMT</a:t>
              </a:r>
              <a:endParaRPr kumimoji="1" lang="ja-JP" altLang="en-US" sz="2000" b="1" dirty="0">
                <a:effectLst>
                  <a:outerShdw blurRad="38100" dist="38100" dir="2700000" algn="tl">
                    <a:srgbClr val="000000">
                      <a:alpha val="43137"/>
                    </a:srgbClr>
                  </a:outerShdw>
                </a:effectLst>
              </a:endParaRPr>
            </a:p>
          </p:txBody>
        </p:sp>
        <p:sp>
          <p:nvSpPr>
            <p:cNvPr id="10" name="テキスト ボックス 26"/>
            <p:cNvSpPr txBox="1"/>
            <p:nvPr/>
          </p:nvSpPr>
          <p:spPr>
            <a:xfrm>
              <a:off x="884558" y="3264969"/>
              <a:ext cx="2033840" cy="833902"/>
            </a:xfrm>
            <a:prstGeom prst="rect">
              <a:avLst/>
            </a:prstGeom>
            <a:noFill/>
          </p:spPr>
          <p:txBody>
            <a:bodyPr wrap="square" rtlCol="0">
              <a:spAutoFit/>
            </a:bodyPr>
            <a:lstStyle/>
            <a:p>
              <a:pPr algn="ctr"/>
              <a:r>
                <a:rPr kumimoji="1" lang="en-US" altLang="ja-JP" sz="2000" b="1" dirty="0" smtClean="0">
                  <a:effectLst>
                    <a:outerShdw blurRad="38100" dist="38100" dir="2700000" algn="tl">
                      <a:srgbClr val="000000">
                        <a:alpha val="43137"/>
                      </a:srgbClr>
                    </a:outerShdw>
                  </a:effectLst>
                </a:rPr>
                <a:t>Stainless Water tank</a:t>
              </a:r>
              <a:endParaRPr kumimoji="1" lang="ja-JP" altLang="en-US" sz="2000" b="1" dirty="0">
                <a:effectLst>
                  <a:outerShdw blurRad="38100" dist="38100" dir="2700000" algn="tl">
                    <a:srgbClr val="000000">
                      <a:alpha val="43137"/>
                    </a:srgbClr>
                  </a:outerShdw>
                </a:effectLst>
              </a:endParaRPr>
            </a:p>
          </p:txBody>
        </p:sp>
        <p:cxnSp>
          <p:nvCxnSpPr>
            <p:cNvPr id="11" name="直線コネクタ 27"/>
            <p:cNvCxnSpPr/>
            <p:nvPr/>
          </p:nvCxnSpPr>
          <p:spPr>
            <a:xfrm flipH="1" flipV="1">
              <a:off x="2415382" y="2029492"/>
              <a:ext cx="1233119" cy="403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28"/>
            <p:cNvSpPr txBox="1"/>
            <p:nvPr/>
          </p:nvSpPr>
          <p:spPr>
            <a:xfrm>
              <a:off x="6741969" y="3981823"/>
              <a:ext cx="1339371" cy="400109"/>
            </a:xfrm>
            <a:prstGeom prst="rect">
              <a:avLst/>
            </a:prstGeom>
            <a:noFill/>
          </p:spPr>
          <p:txBody>
            <a:bodyPr wrap="square" rtlCol="0">
              <a:spAutoFit/>
            </a:bodyPr>
            <a:lstStyle/>
            <a:p>
              <a:r>
                <a:rPr lang="en-US" altLang="ja-JP" sz="2000" b="1" dirty="0" smtClean="0">
                  <a:effectLst>
                    <a:outerShdw blurRad="38100" dist="38100" dir="2700000" algn="tl">
                      <a:srgbClr val="000000">
                        <a:alpha val="43137"/>
                      </a:srgbClr>
                    </a:outerShdw>
                  </a:effectLst>
                </a:rPr>
                <a:t>13”</a:t>
              </a:r>
              <a:r>
                <a:rPr kumimoji="1" lang="en-US" altLang="ja-JP" sz="2000" b="1" dirty="0" smtClean="0">
                  <a:effectLst>
                    <a:outerShdw blurRad="38100" dist="38100" dir="2700000" algn="tl">
                      <a:srgbClr val="000000">
                        <a:alpha val="43137"/>
                      </a:srgbClr>
                    </a:outerShdw>
                  </a:effectLst>
                </a:rPr>
                <a:t> PMT</a:t>
              </a:r>
              <a:endParaRPr kumimoji="1" lang="ja-JP" altLang="en-US" sz="2000" b="1" dirty="0">
                <a:effectLst>
                  <a:outerShdw blurRad="38100" dist="38100" dir="2700000" algn="tl">
                    <a:srgbClr val="000000">
                      <a:alpha val="43137"/>
                    </a:srgbClr>
                  </a:outerShdw>
                </a:effectLst>
              </a:endParaRPr>
            </a:p>
          </p:txBody>
        </p:sp>
        <p:cxnSp>
          <p:nvCxnSpPr>
            <p:cNvPr id="13" name="直線コネクタ 29"/>
            <p:cNvCxnSpPr/>
            <p:nvPr/>
          </p:nvCxnSpPr>
          <p:spPr>
            <a:xfrm flipH="1">
              <a:off x="5564472" y="4220228"/>
              <a:ext cx="1177497" cy="231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31"/>
            <p:cNvCxnSpPr/>
            <p:nvPr/>
          </p:nvCxnSpPr>
          <p:spPr>
            <a:xfrm flipH="1" flipV="1">
              <a:off x="2363381" y="3801874"/>
              <a:ext cx="1285120" cy="1282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32"/>
            <p:cNvCxnSpPr/>
            <p:nvPr/>
          </p:nvCxnSpPr>
          <p:spPr>
            <a:xfrm flipH="1">
              <a:off x="5122460" y="2475897"/>
              <a:ext cx="1384125" cy="5659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2589" y="5192553"/>
            <a:ext cx="1351129" cy="707886"/>
          </a:xfrm>
          <a:prstGeom prst="rect">
            <a:avLst/>
          </a:prstGeom>
          <a:noFill/>
        </p:spPr>
        <p:txBody>
          <a:bodyPr wrap="square" rtlCol="0">
            <a:spAutoFit/>
          </a:bodyPr>
          <a:lstStyle/>
          <a:p>
            <a:pPr algn="ctr"/>
            <a:r>
              <a:rPr kumimoji="1" lang="en-US" altLang="ja-JP" sz="2000" b="1" i="1" dirty="0" smtClean="0">
                <a:effectLst>
                  <a:outerShdw blurRad="38100" dist="38100" dir="2700000" algn="tl">
                    <a:srgbClr val="000000">
                      <a:alpha val="43137"/>
                    </a:srgbClr>
                  </a:outerShdw>
                </a:effectLst>
              </a:rPr>
              <a:t>3D picture</a:t>
            </a:r>
          </a:p>
          <a:p>
            <a:pPr algn="ctr"/>
            <a:r>
              <a:rPr lang="en-US" altLang="ja-JP" sz="2000" b="1" i="1" dirty="0" smtClean="0">
                <a:effectLst>
                  <a:outerShdw blurRad="38100" dist="38100" dir="2700000" algn="tl">
                    <a:srgbClr val="000000">
                      <a:alpha val="43137"/>
                    </a:srgbClr>
                  </a:outerShdw>
                </a:effectLst>
              </a:rPr>
              <a:t>T. Iida</a:t>
            </a:r>
            <a:endParaRPr kumimoji="1" lang="ja-JP" altLang="en-US" sz="2000" b="1" i="1" dirty="0">
              <a:effectLst>
                <a:outerShdw blurRad="38100" dist="38100" dir="2700000" algn="tl">
                  <a:srgbClr val="000000">
                    <a:alpha val="43137"/>
                  </a:srgbClr>
                </a:outerShdw>
              </a:effectLst>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t="41402"/>
          <a:stretch/>
        </p:blipFill>
        <p:spPr>
          <a:xfrm>
            <a:off x="5928947" y="3490300"/>
            <a:ext cx="3007521" cy="239640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0079" y="1518506"/>
            <a:ext cx="2974151" cy="1979313"/>
          </a:xfrm>
          <a:prstGeom prst="rect">
            <a:avLst/>
          </a:prstGeom>
        </p:spPr>
      </p:pic>
      <p:sp>
        <p:nvSpPr>
          <p:cNvPr id="24" name="タイトル 1"/>
          <p:cNvSpPr txBox="1">
            <a:spLocks/>
          </p:cNvSpPr>
          <p:nvPr/>
        </p:nvSpPr>
        <p:spPr>
          <a:xfrm>
            <a:off x="1311300" y="8942"/>
            <a:ext cx="7412680" cy="109494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en-US" altLang="ja-JP" sz="4000" b="1" u="sng" dirty="0" smtClean="0">
                <a:effectLst>
                  <a:outerShdw blurRad="38100" dist="38100" dir="2700000" algn="tl">
                    <a:srgbClr val="000000">
                      <a:alpha val="43137"/>
                    </a:srgbClr>
                  </a:outerShdw>
                </a:effectLst>
                <a:latin typeface="+mn-ea"/>
                <a:ea typeface="+mn-ea"/>
              </a:rPr>
              <a:t>48Ca</a:t>
            </a:r>
            <a:r>
              <a:rPr lang="ja-JP" altLang="en-US" sz="4000" b="1" u="sng" dirty="0" smtClean="0">
                <a:effectLst>
                  <a:outerShdw blurRad="38100" dist="38100" dir="2700000" algn="tl">
                    <a:srgbClr val="000000">
                      <a:alpha val="43137"/>
                    </a:srgbClr>
                  </a:outerShdw>
                </a:effectLst>
                <a:latin typeface="+mn-ea"/>
                <a:ea typeface="+mn-ea"/>
              </a:rPr>
              <a:t>の２重ベータ崩壊の研究</a:t>
            </a:r>
            <a:endParaRPr lang="en-US" altLang="ja-JP" sz="4000" b="1" u="sng" dirty="0" smtClean="0">
              <a:effectLst>
                <a:outerShdw blurRad="38100" dist="38100" dir="2700000" algn="tl">
                  <a:srgbClr val="000000">
                    <a:alpha val="43137"/>
                  </a:srgbClr>
                </a:outerShdw>
              </a:effectLst>
              <a:latin typeface="+mn-ea"/>
              <a:ea typeface="+mn-ea"/>
            </a:endParaRPr>
          </a:p>
        </p:txBody>
      </p:sp>
      <p:sp>
        <p:nvSpPr>
          <p:cNvPr id="20" name="正方形/長方形 30"/>
          <p:cNvSpPr/>
          <p:nvPr/>
        </p:nvSpPr>
        <p:spPr>
          <a:xfrm>
            <a:off x="222983" y="1103890"/>
            <a:ext cx="5602688" cy="707886"/>
          </a:xfrm>
          <a:prstGeom prst="rect">
            <a:avLst/>
          </a:prstGeom>
          <a:noFill/>
        </p:spPr>
        <p:txBody>
          <a:bodyPr wrap="none" lIns="91440" tIns="45720" rIns="91440" bIns="45720">
            <a:spAutoFit/>
          </a:bodyPr>
          <a:lstStyle/>
          <a:p>
            <a:pPr algn="ctr"/>
            <a:r>
              <a:rPr lang="en-US" altLang="ja-JP"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CANDLES experiment</a:t>
            </a:r>
            <a:endParaRPr lang="ja-JP" alt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3" name="正方形/長方形 13"/>
          <p:cNvSpPr/>
          <p:nvPr/>
        </p:nvSpPr>
        <p:spPr>
          <a:xfrm>
            <a:off x="1122541" y="6029704"/>
            <a:ext cx="7358204" cy="707886"/>
          </a:xfrm>
          <a:prstGeom prst="rect">
            <a:avLst/>
          </a:prstGeom>
          <a:solidFill>
            <a:schemeClr val="bg2"/>
          </a:solidFill>
        </p:spPr>
        <p:txBody>
          <a:bodyPr wrap="square">
            <a:spAutoFit/>
          </a:bodyPr>
          <a:lstStyle/>
          <a:p>
            <a:r>
              <a:rPr lang="en-US" altLang="ja-JP" sz="2000" dirty="0" err="1" smtClean="0">
                <a:solidFill>
                  <a:srgbClr val="0000FF"/>
                </a:solidFill>
                <a:latin typeface="HGP創英角ﾎﾟｯﾌﾟ体" panose="040B0A00000000000000" pitchFamily="50" charset="-128"/>
                <a:ea typeface="HGP創英角ﾎﾟｯﾌﾟ体" panose="040B0A00000000000000" pitchFamily="50" charset="-128"/>
              </a:rPr>
              <a:t>CA</a:t>
            </a:r>
            <a:r>
              <a:rPr lang="en-US" altLang="ja-JP" sz="2000" dirty="0" err="1" smtClean="0">
                <a:latin typeface="HGP創英角ﾎﾟｯﾌﾟ体" panose="040B0A00000000000000" pitchFamily="50" charset="-128"/>
                <a:ea typeface="HGP創英角ﾎﾟｯﾌﾟ体" panose="040B0A00000000000000" pitchFamily="50" charset="-128"/>
              </a:rPr>
              <a:t>lcium</a:t>
            </a:r>
            <a:r>
              <a:rPr lang="en-US" altLang="ja-JP" sz="2000" dirty="0" smtClean="0">
                <a:latin typeface="HGP創英角ﾎﾟｯﾌﾟ体" panose="040B0A00000000000000" pitchFamily="50" charset="-128"/>
                <a:ea typeface="HGP創英角ﾎﾟｯﾌﾟ体" panose="040B0A00000000000000" pitchFamily="50" charset="-128"/>
              </a:rPr>
              <a:t> fluoride for studies of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N</a:t>
            </a:r>
            <a:r>
              <a:rPr lang="en-US" altLang="ja-JP" sz="2000" dirty="0" smtClean="0">
                <a:latin typeface="HGP創英角ﾎﾟｯﾌﾟ体" panose="040B0A00000000000000" pitchFamily="50" charset="-128"/>
                <a:ea typeface="HGP創英角ﾎﾟｯﾌﾟ体" panose="040B0A00000000000000" pitchFamily="50" charset="-128"/>
              </a:rPr>
              <a:t>eutrino and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D</a:t>
            </a:r>
            <a:r>
              <a:rPr lang="en-US" altLang="ja-JP" sz="2000" dirty="0" smtClean="0">
                <a:latin typeface="HGP創英角ﾎﾟｯﾌﾟ体" panose="040B0A00000000000000" pitchFamily="50" charset="-128"/>
                <a:ea typeface="HGP創英角ﾎﾟｯﾌﾟ体" panose="040B0A00000000000000" pitchFamily="50" charset="-128"/>
              </a:rPr>
              <a:t>ark matters by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L</a:t>
            </a:r>
            <a:r>
              <a:rPr lang="en-US" altLang="ja-JP" sz="2000" dirty="0" smtClean="0">
                <a:latin typeface="HGP創英角ﾎﾟｯﾌﾟ体" panose="040B0A00000000000000" pitchFamily="50" charset="-128"/>
                <a:ea typeface="HGP創英角ﾎﾟｯﾌﾟ体" panose="040B0A00000000000000" pitchFamily="50" charset="-128"/>
              </a:rPr>
              <a:t>ow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E</a:t>
            </a:r>
            <a:r>
              <a:rPr lang="en-US" altLang="ja-JP" sz="2000" dirty="0" smtClean="0">
                <a:latin typeface="HGP創英角ﾎﾟｯﾌﾟ体" panose="040B0A00000000000000" pitchFamily="50" charset="-128"/>
                <a:ea typeface="HGP創英角ﾎﾟｯﾌﾟ体" panose="040B0A00000000000000" pitchFamily="50" charset="-128"/>
              </a:rPr>
              <a:t>nergy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S</a:t>
            </a:r>
            <a:r>
              <a:rPr lang="en-US" altLang="ja-JP" sz="2000" dirty="0" smtClean="0">
                <a:latin typeface="HGP創英角ﾎﾟｯﾌﾟ体" panose="040B0A00000000000000" pitchFamily="50" charset="-128"/>
                <a:ea typeface="HGP創英角ﾎﾟｯﾌﾟ体" panose="040B0A00000000000000" pitchFamily="50" charset="-128"/>
              </a:rPr>
              <a:t>pectrometer </a:t>
            </a:r>
            <a:endParaRPr lang="ja-JP" altLang="en-US" sz="2000" dirty="0">
              <a:latin typeface="HGP創英角ﾎﾟｯﾌﾟ体" panose="040B0A00000000000000" pitchFamily="50" charset="-128"/>
              <a:ea typeface="HGP創英角ﾎﾟｯﾌﾟ体" panose="040B0A00000000000000" pitchFamily="50" charset="-128"/>
            </a:endParaRPr>
          </a:p>
        </p:txBody>
      </p:sp>
      <p:pic>
        <p:nvPicPr>
          <p:cNvPr id="25" name="図 17"/>
          <p:cNvPicPr>
            <a:picLocks noChangeAspect="1"/>
          </p:cNvPicPr>
          <p:nvPr/>
        </p:nvPicPr>
        <p:blipFill rotWithShape="1">
          <a:blip r:embed="rId6"/>
          <a:srcRect t="3949" r="4718" b="3163"/>
          <a:stretch/>
        </p:blipFill>
        <p:spPr>
          <a:xfrm>
            <a:off x="369171" y="87551"/>
            <a:ext cx="1081863" cy="942839"/>
          </a:xfrm>
          <a:prstGeom prst="rect">
            <a:avLst/>
          </a:prstGeom>
        </p:spPr>
      </p:pic>
    </p:spTree>
    <p:extLst>
      <p:ext uri="{BB962C8B-B14F-4D97-AF65-F5344CB8AC3E}">
        <p14:creationId xmlns:p14="http://schemas.microsoft.com/office/powerpoint/2010/main" val="190354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430386-0F7A-4C36-A669-55C381959A75}" type="slidenum">
              <a:rPr kumimoji="1" lang="ja-JP" altLang="en-US" smtClean="0"/>
              <a:t>23</a:t>
            </a:fld>
            <a:endParaRPr kumimoji="1" lang="ja-JP"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344"/>
            <a:ext cx="9148533" cy="5996839"/>
          </a:xfrm>
          <a:prstGeom prst="rect">
            <a:avLst/>
          </a:prstGeom>
        </p:spPr>
      </p:pic>
      <p:sp>
        <p:nvSpPr>
          <p:cNvPr id="3" name="TextBox 2"/>
          <p:cNvSpPr txBox="1"/>
          <p:nvPr/>
        </p:nvSpPr>
        <p:spPr>
          <a:xfrm>
            <a:off x="4814454" y="6488668"/>
            <a:ext cx="4087091" cy="369332"/>
          </a:xfrm>
          <a:prstGeom prst="rect">
            <a:avLst/>
          </a:prstGeom>
          <a:noFill/>
        </p:spPr>
        <p:txBody>
          <a:bodyPr wrap="square" rtlCol="0">
            <a:spAutoFit/>
          </a:bodyPr>
          <a:lstStyle/>
          <a:p>
            <a:r>
              <a:rPr kumimoji="1" lang="en-US" altLang="ja-JP" b="1" i="1" dirty="0" smtClean="0"/>
              <a:t>※</a:t>
            </a:r>
            <a:r>
              <a:rPr kumimoji="1" lang="ja-JP" altLang="en-US" b="1" i="1" dirty="0" smtClean="0"/>
              <a:t>別冊</a:t>
            </a:r>
            <a:r>
              <a:rPr kumimoji="1" lang="en-US" altLang="ja-JP" b="1" i="1" dirty="0" smtClean="0"/>
              <a:t>Newton</a:t>
            </a:r>
            <a:r>
              <a:rPr lang="ja-JP" altLang="en-US" b="1" i="1" dirty="0"/>
              <a:t>　</a:t>
            </a:r>
            <a:r>
              <a:rPr lang="ja-JP" altLang="en-US" b="1" i="1" dirty="0" smtClean="0"/>
              <a:t>ニュートリノ特集より</a:t>
            </a:r>
            <a:endParaRPr kumimoji="1" lang="ja-JP" altLang="en-US" b="1" i="1" dirty="0"/>
          </a:p>
        </p:txBody>
      </p:sp>
    </p:spTree>
    <p:extLst>
      <p:ext uri="{BB962C8B-B14F-4D97-AF65-F5344CB8AC3E}">
        <p14:creationId xmlns:p14="http://schemas.microsoft.com/office/powerpoint/2010/main" val="2156894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39671" y="1369564"/>
            <a:ext cx="4783256" cy="2200602"/>
          </a:xfrm>
          <a:prstGeom prst="rect">
            <a:avLst/>
          </a:prstGeom>
          <a:noFill/>
        </p:spPr>
        <p:txBody>
          <a:bodyPr wrap="square" rtlCol="0">
            <a:spAutoFit/>
          </a:bodyPr>
          <a:lstStyle/>
          <a:p>
            <a:pPr>
              <a:spcAft>
                <a:spcPts val="600"/>
              </a:spcAft>
            </a:pPr>
            <a:r>
              <a:rPr lang="en-US" altLang="ja-JP" sz="2400" i="1" dirty="0" smtClean="0">
                <a:latin typeface="Symbol" panose="05050102010706020507" pitchFamily="18" charset="2"/>
              </a:rPr>
              <a:t>0nbb</a:t>
            </a:r>
            <a:r>
              <a:rPr lang="ja-JP" altLang="en-US" sz="2400" i="1" dirty="0" smtClean="0"/>
              <a:t>は非常にレアな事象なので</a:t>
            </a:r>
            <a:r>
              <a:rPr lang="ja-JP" altLang="en-US" sz="2400" i="1" dirty="0"/>
              <a:t>、</a:t>
            </a:r>
            <a:endParaRPr lang="en-US" altLang="ja-JP" sz="2400" i="1" dirty="0" smtClean="0"/>
          </a:p>
          <a:p>
            <a:pPr marL="800100" lvl="1" indent="-342900">
              <a:buFont typeface="Wingdings" panose="05000000000000000000" pitchFamily="2" charset="2"/>
              <a:buChar char="Ø"/>
            </a:pPr>
            <a:r>
              <a:rPr lang="ja-JP" altLang="en-US" sz="2400" i="1" dirty="0" smtClean="0">
                <a:solidFill>
                  <a:srgbClr val="0000FF"/>
                </a:solidFill>
                <a:latin typeface="HGP創英角ﾎﾟｯﾌﾟ体" panose="040B0A00000000000000" pitchFamily="50" charset="-128"/>
                <a:ea typeface="HGP創英角ﾎﾟｯﾌﾟ体" panose="040B0A00000000000000" pitchFamily="50" charset="-128"/>
              </a:rPr>
              <a:t>低バックグラウンド（</a:t>
            </a:r>
            <a:r>
              <a:rPr lang="en-US" altLang="ja-JP" sz="2400" i="1" dirty="0" smtClean="0">
                <a:solidFill>
                  <a:srgbClr val="0000FF"/>
                </a:solidFill>
                <a:latin typeface="HGP創英角ﾎﾟｯﾌﾟ体" panose="040B0A00000000000000" pitchFamily="50" charset="-128"/>
                <a:ea typeface="HGP創英角ﾎﾟｯﾌﾟ体" panose="040B0A00000000000000" pitchFamily="50" charset="-128"/>
              </a:rPr>
              <a:t>BG</a:t>
            </a:r>
            <a:r>
              <a:rPr lang="ja-JP" altLang="en-US" sz="2400" i="1" dirty="0" smtClean="0">
                <a:solidFill>
                  <a:srgbClr val="0000FF"/>
                </a:solidFill>
                <a:latin typeface="HGP創英角ﾎﾟｯﾌﾟ体" panose="040B0A00000000000000" pitchFamily="50" charset="-128"/>
                <a:ea typeface="HGP創英角ﾎﾟｯﾌﾟ体" panose="040B0A00000000000000" pitchFamily="50" charset="-128"/>
              </a:rPr>
              <a:t>）環境</a:t>
            </a:r>
            <a:r>
              <a:rPr lang="en-US" altLang="ja-JP" sz="2400" i="1" dirty="0" smtClean="0">
                <a:solidFill>
                  <a:srgbClr val="0000FF"/>
                </a:solidFill>
                <a:latin typeface="HGP創英角ﾎﾟｯﾌﾟ体" panose="040B0A00000000000000" pitchFamily="50" charset="-128"/>
                <a:ea typeface="HGP創英角ﾎﾟｯﾌﾟ体" panose="040B0A00000000000000" pitchFamily="50" charset="-128"/>
              </a:rPr>
              <a:t>,</a:t>
            </a:r>
          </a:p>
          <a:p>
            <a:pPr marL="800100" lvl="1" indent="-342900">
              <a:buFont typeface="Wingdings" panose="05000000000000000000" pitchFamily="2" charset="2"/>
              <a:buChar char="Ø"/>
            </a:pPr>
            <a:r>
              <a:rPr lang="ja-JP" altLang="en-US" sz="2400" i="1" dirty="0" smtClean="0">
                <a:solidFill>
                  <a:srgbClr val="008000"/>
                </a:solidFill>
                <a:latin typeface="HGP創英角ﾎﾟｯﾌﾟ体" panose="040B0A00000000000000" pitchFamily="50" charset="-128"/>
                <a:ea typeface="HGP創英角ﾎﾟｯﾌﾟ体" panose="040B0A00000000000000" pitchFamily="50" charset="-128"/>
              </a:rPr>
              <a:t>良いエネルギー分解能</a:t>
            </a:r>
            <a:r>
              <a:rPr lang="en-US" altLang="ja-JP" sz="2400" i="1" dirty="0" smtClean="0">
                <a:solidFill>
                  <a:srgbClr val="008000"/>
                </a:solidFill>
                <a:latin typeface="HGP創英角ﾎﾟｯﾌﾟ体" panose="040B0A00000000000000" pitchFamily="50" charset="-128"/>
                <a:ea typeface="HGP創英角ﾎﾟｯﾌﾟ体" panose="040B0A00000000000000" pitchFamily="50" charset="-128"/>
              </a:rPr>
              <a:t>,</a:t>
            </a:r>
          </a:p>
          <a:p>
            <a:pPr marL="800100" lvl="1" indent="-342900">
              <a:buFont typeface="Wingdings" panose="05000000000000000000" pitchFamily="2" charset="2"/>
              <a:buChar char="Ø"/>
            </a:pPr>
            <a:r>
              <a:rPr lang="ja-JP" altLang="en-US" sz="2400" i="1" dirty="0">
                <a:solidFill>
                  <a:srgbClr val="FF00FF"/>
                </a:solidFill>
                <a:latin typeface="HGP創英角ﾎﾟｯﾌﾟ体" panose="040B0A00000000000000" pitchFamily="50" charset="-128"/>
                <a:ea typeface="HGP創英角ﾎﾟｯﾌﾟ体" panose="040B0A00000000000000" pitchFamily="50" charset="-128"/>
              </a:rPr>
              <a:t>大量</a:t>
            </a:r>
            <a:r>
              <a:rPr lang="ja-JP" altLang="en-US" sz="2400" i="1" dirty="0" smtClean="0">
                <a:solidFill>
                  <a:srgbClr val="FF00FF"/>
                </a:solidFill>
                <a:latin typeface="HGP創英角ﾎﾟｯﾌﾟ体" panose="040B0A00000000000000" pitchFamily="50" charset="-128"/>
                <a:ea typeface="HGP創英角ﾎﾟｯﾌﾟ体" panose="040B0A00000000000000" pitchFamily="50" charset="-128"/>
              </a:rPr>
              <a:t>の</a:t>
            </a:r>
            <a:r>
              <a:rPr lang="ja-JP" altLang="en-US" sz="2400" i="1" dirty="0">
                <a:solidFill>
                  <a:srgbClr val="FF00FF"/>
                </a:solidFill>
                <a:latin typeface="HGP創英角ﾎﾟｯﾌﾟ体" panose="040B0A00000000000000" pitchFamily="50" charset="-128"/>
                <a:ea typeface="HGP創英角ﾎﾟｯﾌﾟ体" panose="040B0A00000000000000" pitchFamily="50" charset="-128"/>
              </a:rPr>
              <a:t>標</a:t>
            </a:r>
            <a:r>
              <a:rPr lang="ja-JP" altLang="en-US" sz="2400" i="1" dirty="0" smtClean="0">
                <a:solidFill>
                  <a:srgbClr val="FF00FF"/>
                </a:solidFill>
                <a:latin typeface="HGP創英角ﾎﾟｯﾌﾟ体" panose="040B0A00000000000000" pitchFamily="50" charset="-128"/>
                <a:ea typeface="HGP創英角ﾎﾟｯﾌﾟ体" panose="040B0A00000000000000" pitchFamily="50" charset="-128"/>
              </a:rPr>
              <a:t>的</a:t>
            </a:r>
            <a:r>
              <a:rPr lang="ja-JP" altLang="en-US" sz="2400" i="1" dirty="0">
                <a:solidFill>
                  <a:srgbClr val="FF00FF"/>
                </a:solidFill>
                <a:latin typeface="HGP創英角ﾎﾟｯﾌﾟ体" panose="040B0A00000000000000" pitchFamily="50" charset="-128"/>
                <a:ea typeface="HGP創英角ﾎﾟｯﾌﾟ体" panose="040B0A00000000000000" pitchFamily="50" charset="-128"/>
              </a:rPr>
              <a:t>核</a:t>
            </a:r>
            <a:endParaRPr kumimoji="1" lang="en-US" altLang="ja-JP" sz="2400" i="1" dirty="0" smtClean="0">
              <a:solidFill>
                <a:srgbClr val="FF00FF"/>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2400" i="1" dirty="0" smtClean="0"/>
              <a:t>が重要となる。</a:t>
            </a:r>
            <a:endParaRPr kumimoji="1" lang="en-US" altLang="ja-JP" sz="2400" i="1" dirty="0" smtClean="0"/>
          </a:p>
        </p:txBody>
      </p:sp>
      <p:pic>
        <p:nvPicPr>
          <p:cNvPr id="10" name="図 17"/>
          <p:cNvPicPr>
            <a:picLocks noChangeAspect="1"/>
          </p:cNvPicPr>
          <p:nvPr/>
        </p:nvPicPr>
        <p:blipFill rotWithShape="1">
          <a:blip r:embed="rId3"/>
          <a:srcRect t="3949" r="4718" b="3163"/>
          <a:stretch/>
        </p:blipFill>
        <p:spPr>
          <a:xfrm>
            <a:off x="239671" y="119045"/>
            <a:ext cx="1148280" cy="1000722"/>
          </a:xfrm>
          <a:prstGeom prst="rect">
            <a:avLst/>
          </a:prstGeom>
        </p:spPr>
      </p:pic>
      <p:sp>
        <p:nvSpPr>
          <p:cNvPr id="2" name="タイトル 1"/>
          <p:cNvSpPr>
            <a:spLocks noGrp="1"/>
          </p:cNvSpPr>
          <p:nvPr>
            <p:ph type="title"/>
          </p:nvPr>
        </p:nvSpPr>
        <p:spPr>
          <a:xfrm>
            <a:off x="1387951" y="85863"/>
            <a:ext cx="5560313" cy="942838"/>
          </a:xfrm>
        </p:spPr>
        <p:txBody>
          <a:bodyPr>
            <a:normAutofit/>
          </a:bodyPr>
          <a:lstStyle/>
          <a:p>
            <a:r>
              <a:rPr lang="en-US" altLang="ja-JP" sz="4000" u="sng" baseline="30000" dirty="0" smtClean="0">
                <a:effectLst>
                  <a:outerShdw blurRad="38100" dist="38100" dir="2700000" algn="tl">
                    <a:srgbClr val="000000">
                      <a:alpha val="43137"/>
                    </a:srgbClr>
                  </a:outerShdw>
                </a:effectLst>
              </a:rPr>
              <a:t>48</a:t>
            </a:r>
            <a:r>
              <a:rPr lang="en-US" altLang="ja-JP" sz="4000" u="sng" dirty="0" smtClean="0">
                <a:effectLst>
                  <a:outerShdw blurRad="38100" dist="38100" dir="2700000" algn="tl">
                    <a:srgbClr val="000000">
                      <a:alpha val="43137"/>
                    </a:srgbClr>
                  </a:outerShdw>
                </a:effectLst>
              </a:rPr>
              <a:t>Ca</a:t>
            </a:r>
            <a:r>
              <a:rPr lang="ja-JP" altLang="en-US" sz="4000" u="sng" dirty="0" smtClean="0">
                <a:effectLst>
                  <a:outerShdw blurRad="38100" dist="38100" dir="2700000" algn="tl">
                    <a:srgbClr val="000000">
                      <a:alpha val="43137"/>
                    </a:srgbClr>
                  </a:outerShdw>
                </a:effectLst>
              </a:rPr>
              <a:t>の二重ベータ崩壊</a:t>
            </a:r>
            <a:endParaRPr kumimoji="1" lang="ja-JP" altLang="en-US" sz="4000" u="sng" dirty="0">
              <a:effectLst>
                <a:outerShdw blurRad="38100" dist="38100" dir="2700000" algn="tl">
                  <a:srgbClr val="000000">
                    <a:alpha val="43137"/>
                  </a:srgbClr>
                </a:outerShdw>
              </a:effectLst>
            </a:endParaRPr>
          </a:p>
        </p:txBody>
      </p:sp>
      <p:sp>
        <p:nvSpPr>
          <p:cNvPr id="14" name="TextBox 13"/>
          <p:cNvSpPr txBox="1"/>
          <p:nvPr/>
        </p:nvSpPr>
        <p:spPr>
          <a:xfrm>
            <a:off x="4117083" y="6459796"/>
            <a:ext cx="4665518" cy="307777"/>
          </a:xfrm>
          <a:prstGeom prst="rect">
            <a:avLst/>
          </a:prstGeom>
          <a:noFill/>
        </p:spPr>
        <p:txBody>
          <a:bodyPr wrap="square" rtlCol="0">
            <a:spAutoFit/>
          </a:bodyPr>
          <a:lstStyle/>
          <a:p>
            <a:r>
              <a:rPr kumimoji="1" lang="en-US" altLang="ja-JP" sz="1400" b="1" dirty="0" smtClean="0"/>
              <a:t>※</a:t>
            </a:r>
            <a:r>
              <a:rPr lang="ja-JP" altLang="en-US" sz="1400" b="1" dirty="0"/>
              <a:t> </a:t>
            </a:r>
            <a:r>
              <a:rPr lang="en-US" altLang="ja-JP" sz="1400" b="1" dirty="0" smtClean="0"/>
              <a:t>T. </a:t>
            </a:r>
            <a:r>
              <a:rPr lang="en-US" altLang="ja-JP" sz="1400" b="1" dirty="0" err="1" smtClean="0"/>
              <a:t>Kishimoto</a:t>
            </a:r>
            <a:r>
              <a:rPr lang="en-US" altLang="ja-JP" sz="1400" b="1" dirty="0"/>
              <a:t> et al</a:t>
            </a:r>
            <a:r>
              <a:rPr lang="en-US" altLang="ja-JP" sz="1400" b="1" dirty="0" smtClean="0"/>
              <a:t>., </a:t>
            </a:r>
            <a:r>
              <a:rPr lang="en-US" altLang="ja-JP" sz="1400" b="1" dirty="0" err="1"/>
              <a:t>Prog</a:t>
            </a:r>
            <a:r>
              <a:rPr lang="en-US" altLang="ja-JP" sz="1400" b="1" dirty="0"/>
              <a:t>. </a:t>
            </a:r>
            <a:r>
              <a:rPr lang="en-US" altLang="ja-JP" sz="1400" b="1" dirty="0" err="1"/>
              <a:t>Theor</a:t>
            </a:r>
            <a:r>
              <a:rPr lang="en-US" altLang="ja-JP" sz="1400" b="1" dirty="0"/>
              <a:t>. Exp. Phys</a:t>
            </a:r>
            <a:r>
              <a:rPr lang="en-US" altLang="ja-JP" sz="1400" b="1" dirty="0" smtClean="0"/>
              <a:t>. 033D03 (2015)</a:t>
            </a:r>
            <a:endParaRPr kumimoji="1" lang="ja-JP" altLang="en-US" sz="1400" b="1" dirty="0"/>
          </a:p>
        </p:txBody>
      </p:sp>
      <p:sp>
        <p:nvSpPr>
          <p:cNvPr id="4" name="Slide Number Placeholder 3"/>
          <p:cNvSpPr>
            <a:spLocks noGrp="1"/>
          </p:cNvSpPr>
          <p:nvPr>
            <p:ph type="sldNum" sz="quarter" idx="12"/>
          </p:nvPr>
        </p:nvSpPr>
        <p:spPr/>
        <p:txBody>
          <a:bodyPr/>
          <a:lstStyle/>
          <a:p>
            <a:fld id="{6E430386-0F7A-4C36-A669-55C381959A75}" type="slidenum">
              <a:rPr kumimoji="1" lang="ja-JP" altLang="en-US" smtClean="0"/>
              <a:t>24</a:t>
            </a:fld>
            <a:endParaRPr kumimoji="1" lang="ja-JP" altLang="en-US" dirty="0"/>
          </a:p>
        </p:txBody>
      </p:sp>
      <p:sp>
        <p:nvSpPr>
          <p:cNvPr id="12" name="テキスト ボックス 8"/>
          <p:cNvSpPr txBox="1"/>
          <p:nvPr/>
        </p:nvSpPr>
        <p:spPr>
          <a:xfrm>
            <a:off x="636388" y="3844287"/>
            <a:ext cx="8279011" cy="2569934"/>
          </a:xfrm>
          <a:prstGeom prst="rect">
            <a:avLst/>
          </a:prstGeom>
          <a:solidFill>
            <a:schemeClr val="tx2">
              <a:lumMod val="20000"/>
              <a:lumOff val="80000"/>
            </a:schemeClr>
          </a:solidFill>
        </p:spPr>
        <p:txBody>
          <a:bodyPr wrap="square" rtlCol="0">
            <a:spAutoFit/>
          </a:bodyPr>
          <a:lstStyle/>
          <a:p>
            <a:pPr>
              <a:spcAft>
                <a:spcPts val="1200"/>
              </a:spcAft>
            </a:pPr>
            <a:r>
              <a:rPr lang="ja-JP" altLang="en-US" sz="2800" b="1" dirty="0"/>
              <a:t>・</a:t>
            </a:r>
            <a:r>
              <a:rPr kumimoji="1" lang="en-US" altLang="ja-JP" sz="3200" b="1" u="sng" dirty="0" smtClean="0">
                <a:effectLst>
                  <a:outerShdw blurRad="38100" dist="38100" dir="2700000" algn="tl">
                    <a:srgbClr val="000000">
                      <a:alpha val="43137"/>
                    </a:srgbClr>
                  </a:outerShdw>
                </a:effectLst>
              </a:rPr>
              <a:t>CANDLES</a:t>
            </a:r>
            <a:r>
              <a:rPr kumimoji="1" lang="ja-JP" altLang="en-US" sz="2800" b="1" dirty="0" smtClean="0"/>
              <a:t>：</a:t>
            </a:r>
            <a:r>
              <a:rPr lang="ja-JP" altLang="en-US" sz="2800" dirty="0"/>
              <a:t> </a:t>
            </a:r>
            <a:r>
              <a:rPr lang="en-US" altLang="ja-JP" sz="2800" b="1" baseline="30000" dirty="0" smtClean="0">
                <a:effectLst>
                  <a:outerShdw blurRad="38100" dist="38100" dir="2700000" algn="tl">
                    <a:srgbClr val="000000">
                      <a:alpha val="43137"/>
                    </a:srgbClr>
                  </a:outerShdw>
                </a:effectLst>
              </a:rPr>
              <a:t>48</a:t>
            </a:r>
            <a:r>
              <a:rPr lang="en-US" altLang="ja-JP" sz="2800" b="1" dirty="0" smtClean="0">
                <a:effectLst>
                  <a:outerShdw blurRad="38100" dist="38100" dir="2700000" algn="tl">
                    <a:srgbClr val="000000">
                      <a:alpha val="43137"/>
                    </a:srgbClr>
                  </a:outerShdw>
                </a:effectLst>
              </a:rPr>
              <a:t>Ca</a:t>
            </a:r>
            <a:r>
              <a:rPr lang="ja-JP" altLang="en-US" sz="2800" dirty="0" smtClean="0"/>
              <a:t>を用いた</a:t>
            </a:r>
            <a:r>
              <a:rPr lang="en-US" altLang="ja-JP" sz="2800" dirty="0" smtClean="0"/>
              <a:t>2</a:t>
            </a:r>
            <a:r>
              <a:rPr lang="ja-JP" altLang="en-US" sz="2800" dirty="0" smtClean="0"/>
              <a:t>重ベータ崩壊実験</a:t>
            </a:r>
            <a:endParaRPr kumimoji="1" lang="en-US" altLang="ja-JP" sz="2800" dirty="0" smtClean="0"/>
          </a:p>
          <a:p>
            <a:pPr>
              <a:spcAft>
                <a:spcPts val="600"/>
              </a:spcAft>
            </a:pPr>
            <a:r>
              <a:rPr lang="ja-JP" altLang="en-US" sz="2600" dirty="0" smtClean="0"/>
              <a:t>　　</a:t>
            </a:r>
            <a:r>
              <a:rPr lang="en-US" altLang="ja-JP" sz="2600" b="1" dirty="0" smtClean="0">
                <a:solidFill>
                  <a:srgbClr val="FF0000"/>
                </a:solidFill>
                <a:sym typeface="Wingdings" panose="05000000000000000000" pitchFamily="2" charset="2"/>
              </a:rPr>
              <a:t> </a:t>
            </a:r>
            <a:r>
              <a:rPr lang="ja-JP" altLang="en-US" sz="2600" dirty="0" smtClean="0">
                <a:solidFill>
                  <a:srgbClr val="FF0000"/>
                </a:solidFill>
                <a:latin typeface="HGP創英角ﾎﾟｯﾌﾟ体" panose="040B0A00000000000000" pitchFamily="50" charset="-128"/>
                <a:ea typeface="HGP創英角ﾎﾟｯﾌﾟ体" panose="040B0A00000000000000" pitchFamily="50" charset="-128"/>
              </a:rPr>
              <a:t>長</a:t>
            </a:r>
            <a:r>
              <a:rPr lang="ja-JP" altLang="en-US" sz="2600" dirty="0">
                <a:solidFill>
                  <a:srgbClr val="FF0000"/>
                </a:solidFill>
                <a:latin typeface="HGP創英角ﾎﾟｯﾌﾟ体" panose="040B0A00000000000000" pitchFamily="50" charset="-128"/>
                <a:ea typeface="HGP創英角ﾎﾟｯﾌﾟ体" panose="040B0A00000000000000" pitchFamily="50" charset="-128"/>
              </a:rPr>
              <a:t>所</a:t>
            </a:r>
            <a:r>
              <a:rPr kumimoji="1" lang="ja-JP" altLang="en-US" sz="2600" dirty="0" smtClean="0"/>
              <a:t>：　全核中最大の</a:t>
            </a:r>
            <a:r>
              <a:rPr kumimoji="1" lang="en-US" altLang="ja-JP" sz="2600" dirty="0" smtClean="0"/>
              <a:t>Q</a:t>
            </a:r>
            <a:r>
              <a:rPr kumimoji="1" lang="ja-JP" altLang="en-US" sz="2600" dirty="0" smtClean="0"/>
              <a:t>値（</a:t>
            </a:r>
            <a:r>
              <a:rPr kumimoji="1" lang="en-US" altLang="ja-JP" sz="2600" dirty="0" smtClean="0"/>
              <a:t>4.27MeV</a:t>
            </a:r>
            <a:r>
              <a:rPr kumimoji="1" lang="ja-JP" altLang="en-US" sz="2600" dirty="0" smtClean="0"/>
              <a:t>）</a:t>
            </a:r>
            <a:endParaRPr kumimoji="1" lang="en-US" altLang="ja-JP" sz="2600" dirty="0" smtClean="0"/>
          </a:p>
          <a:p>
            <a:pPr>
              <a:spcAft>
                <a:spcPts val="600"/>
              </a:spcAft>
            </a:pPr>
            <a:r>
              <a:rPr lang="ja-JP" altLang="en-US" sz="2600" dirty="0" smtClean="0"/>
              <a:t>　</a:t>
            </a:r>
            <a:r>
              <a:rPr lang="en-US" altLang="ja-JP" sz="2600" dirty="0"/>
              <a:t>	</a:t>
            </a:r>
            <a:r>
              <a:rPr lang="en-US" altLang="ja-JP" sz="2600" dirty="0" smtClean="0"/>
              <a:t>		</a:t>
            </a:r>
            <a:r>
              <a:rPr lang="en-US" altLang="ja-JP" sz="2400" dirty="0" smtClean="0">
                <a:sym typeface="Wingdings" panose="05000000000000000000" pitchFamily="2" charset="2"/>
              </a:rPr>
              <a:t> </a:t>
            </a:r>
            <a:r>
              <a:rPr kumimoji="1" lang="ja-JP" altLang="en-US" sz="2400" dirty="0" smtClean="0"/>
              <a:t>低</a:t>
            </a:r>
            <a:r>
              <a:rPr kumimoji="1" lang="en-US" altLang="ja-JP" sz="2400" dirty="0" smtClean="0"/>
              <a:t>BG</a:t>
            </a:r>
            <a:r>
              <a:rPr kumimoji="1" lang="ja-JP" altLang="en-US" sz="2400" dirty="0" smtClean="0"/>
              <a:t>環境での測定が可能</a:t>
            </a:r>
            <a:endParaRPr kumimoji="1" lang="en-US" altLang="ja-JP" sz="2400" dirty="0" smtClean="0"/>
          </a:p>
          <a:p>
            <a:pPr>
              <a:spcAft>
                <a:spcPts val="600"/>
              </a:spcAft>
            </a:pPr>
            <a:r>
              <a:rPr lang="ja-JP" altLang="en-US" sz="2600" dirty="0" smtClean="0"/>
              <a:t>　　</a:t>
            </a:r>
            <a:r>
              <a:rPr lang="en-US" altLang="ja-JP" sz="2600" b="1" dirty="0" smtClean="0">
                <a:solidFill>
                  <a:srgbClr val="0000FF"/>
                </a:solidFill>
                <a:sym typeface="Wingdings" panose="05000000000000000000" pitchFamily="2" charset="2"/>
              </a:rPr>
              <a:t> </a:t>
            </a:r>
            <a:r>
              <a:rPr lang="ja-JP" altLang="en-US" sz="2600" dirty="0" smtClean="0">
                <a:solidFill>
                  <a:srgbClr val="0000FF"/>
                </a:solidFill>
                <a:latin typeface="HGP創英角ﾎﾟｯﾌﾟ体" panose="040B0A00000000000000" pitchFamily="50" charset="-128"/>
                <a:ea typeface="HGP創英角ﾎﾟｯﾌﾟ体" panose="040B0A00000000000000" pitchFamily="50" charset="-128"/>
              </a:rPr>
              <a:t>短</a:t>
            </a:r>
            <a:r>
              <a:rPr lang="ja-JP" altLang="en-US" sz="2600" dirty="0">
                <a:solidFill>
                  <a:srgbClr val="0000FF"/>
                </a:solidFill>
                <a:latin typeface="HGP創英角ﾎﾟｯﾌﾟ体" panose="040B0A00000000000000" pitchFamily="50" charset="-128"/>
                <a:ea typeface="HGP創英角ﾎﾟｯﾌﾟ体" panose="040B0A00000000000000" pitchFamily="50" charset="-128"/>
              </a:rPr>
              <a:t>所</a:t>
            </a:r>
            <a:r>
              <a:rPr lang="ja-JP" altLang="en-US" sz="2600" dirty="0" smtClean="0"/>
              <a:t>：　</a:t>
            </a:r>
            <a:r>
              <a:rPr lang="ja-JP" altLang="en-US" sz="2600" dirty="0"/>
              <a:t>低</a:t>
            </a:r>
            <a:r>
              <a:rPr lang="ja-JP" altLang="en-US" sz="2600" dirty="0" smtClean="0"/>
              <a:t>い自然存在比</a:t>
            </a:r>
            <a:r>
              <a:rPr lang="en-US" altLang="ja-JP" sz="2600" dirty="0" smtClean="0"/>
              <a:t>(0.187%)</a:t>
            </a:r>
          </a:p>
          <a:p>
            <a:pPr>
              <a:spcAft>
                <a:spcPts val="600"/>
              </a:spcAft>
            </a:pPr>
            <a:r>
              <a:rPr kumimoji="1" lang="en-US" altLang="ja-JP" sz="2600" dirty="0" smtClean="0"/>
              <a:t>			</a:t>
            </a:r>
            <a:r>
              <a:rPr kumimoji="1" lang="en-US" altLang="ja-JP" sz="2400" dirty="0" smtClean="0">
                <a:sym typeface="Wingdings" panose="05000000000000000000" pitchFamily="2" charset="2"/>
              </a:rPr>
              <a:t> </a:t>
            </a:r>
            <a:r>
              <a:rPr kumimoji="1" lang="ja-JP" altLang="en-US" sz="2400" dirty="0" smtClean="0">
                <a:sym typeface="Wingdings" panose="05000000000000000000" pitchFamily="2" charset="2"/>
              </a:rPr>
              <a:t>同位体濃縮が必要</a:t>
            </a:r>
            <a:r>
              <a:rPr kumimoji="1" lang="en-US" altLang="ja-JP" sz="2400" dirty="0" smtClean="0">
                <a:sym typeface="Wingdings" panose="05000000000000000000" pitchFamily="2" charset="2"/>
              </a:rPr>
              <a:t>(</a:t>
            </a:r>
            <a:r>
              <a:rPr kumimoji="1" lang="ja-JP" altLang="en-US" sz="2400" dirty="0" smtClean="0">
                <a:sym typeface="Wingdings" panose="05000000000000000000" pitchFamily="2" charset="2"/>
              </a:rPr>
              <a:t>電気泳動法等</a:t>
            </a:r>
            <a:r>
              <a:rPr kumimoji="1" lang="en-US" altLang="ja-JP" sz="2400" baseline="30000" dirty="0" smtClean="0">
                <a:sym typeface="Wingdings" panose="05000000000000000000" pitchFamily="2" charset="2"/>
              </a:rPr>
              <a:t>※</a:t>
            </a:r>
            <a:r>
              <a:rPr lang="en-US" altLang="ja-JP" sz="2400" dirty="0" smtClean="0">
                <a:sym typeface="Wingdings" panose="05000000000000000000" pitchFamily="2" charset="2"/>
              </a:rPr>
              <a:t>)</a:t>
            </a:r>
            <a:r>
              <a:rPr lang="ja-JP" altLang="en-US" sz="2400" dirty="0" smtClean="0">
                <a:sym typeface="Wingdings" panose="05000000000000000000" pitchFamily="2" charset="2"/>
              </a:rPr>
              <a:t>　</a:t>
            </a:r>
            <a:endParaRPr kumimoji="1" lang="en-US" altLang="ja-JP" sz="2400" dirty="0" smtClean="0"/>
          </a:p>
        </p:txBody>
      </p:sp>
      <p:pic>
        <p:nvPicPr>
          <p:cNvPr id="4098" name="Picture 2" descr="「二重ベータ スペクトル」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037" y="1119026"/>
            <a:ext cx="3704143" cy="259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91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2560667" y="185041"/>
            <a:ext cx="4015523"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Neue" charset="0"/>
              </a:defRPr>
            </a:lvl1pPr>
            <a:lvl2pPr algn="l">
              <a:defRPr sz="1200">
                <a:solidFill>
                  <a:schemeClr val="tx1"/>
                </a:solidFill>
                <a:latin typeface="Helvetica Neue" charset="0"/>
              </a:defRPr>
            </a:lvl2pPr>
            <a:lvl3pPr algn="l">
              <a:defRPr sz="1200">
                <a:solidFill>
                  <a:schemeClr val="tx1"/>
                </a:solidFill>
                <a:latin typeface="Helvetica Neue" charset="0"/>
              </a:defRPr>
            </a:lvl3pPr>
            <a:lvl4pPr algn="l">
              <a:defRPr sz="1200">
                <a:solidFill>
                  <a:schemeClr val="tx1"/>
                </a:solidFill>
                <a:latin typeface="Helvetica Neue" charset="0"/>
              </a:defRPr>
            </a:lvl4pPr>
            <a:lvl5pPr algn="l">
              <a:defRPr sz="1200">
                <a:solidFill>
                  <a:schemeClr val="tx1"/>
                </a:solidFill>
                <a:latin typeface="Helvetica Neue" charset="0"/>
              </a:defRPr>
            </a:lvl5pPr>
            <a:lvl6pPr fontAlgn="base">
              <a:spcBef>
                <a:spcPct val="0"/>
              </a:spcBef>
              <a:spcAft>
                <a:spcPct val="0"/>
              </a:spcAft>
              <a:defRPr sz="1200">
                <a:solidFill>
                  <a:schemeClr val="tx1"/>
                </a:solidFill>
                <a:latin typeface="Helvetica Neue" charset="0"/>
              </a:defRPr>
            </a:lvl6pPr>
            <a:lvl7pPr fontAlgn="base">
              <a:spcBef>
                <a:spcPct val="0"/>
              </a:spcBef>
              <a:spcAft>
                <a:spcPct val="0"/>
              </a:spcAft>
              <a:defRPr sz="1200">
                <a:solidFill>
                  <a:schemeClr val="tx1"/>
                </a:solidFill>
                <a:latin typeface="Helvetica Neue" charset="0"/>
              </a:defRPr>
            </a:lvl7pPr>
            <a:lvl8pPr fontAlgn="base">
              <a:spcBef>
                <a:spcPct val="0"/>
              </a:spcBef>
              <a:spcAft>
                <a:spcPct val="0"/>
              </a:spcAft>
              <a:defRPr sz="1200">
                <a:solidFill>
                  <a:schemeClr val="tx1"/>
                </a:solidFill>
                <a:latin typeface="Helvetica Neue" charset="0"/>
              </a:defRPr>
            </a:lvl8pPr>
            <a:lvl9pPr fontAlgn="base">
              <a:spcBef>
                <a:spcPct val="0"/>
              </a:spcBef>
              <a:spcAft>
                <a:spcPct val="0"/>
              </a:spcAft>
              <a:defRPr sz="1200">
                <a:solidFill>
                  <a:schemeClr val="tx1"/>
                </a:solidFill>
                <a:latin typeface="Helvetica Neue" charset="0"/>
              </a:defRPr>
            </a:lvl9pPr>
          </a:lstStyle>
          <a:p>
            <a:pPr algn="ctr"/>
            <a:r>
              <a:rPr lang="ja-JP" altLang="en-US" sz="3240">
                <a:ea typeface="ＭＳ Ｐゴシック" panose="020B0600070205080204" pitchFamily="50" charset="-128"/>
              </a:rPr>
              <a:t>二重ベータ崩壊候補核</a:t>
            </a:r>
          </a:p>
        </p:txBody>
      </p:sp>
      <p:graphicFrame>
        <p:nvGraphicFramePr>
          <p:cNvPr id="6146" name="Group 2"/>
          <p:cNvGraphicFramePr>
            <a:graphicFrameLocks noGrp="1"/>
          </p:cNvGraphicFramePr>
          <p:nvPr/>
        </p:nvGraphicFramePr>
        <p:xfrm>
          <a:off x="605790" y="857250"/>
          <a:ext cx="7976713" cy="5029200"/>
        </p:xfrm>
        <a:graphic>
          <a:graphicData uri="http://schemas.openxmlformats.org/drawingml/2006/table">
            <a:tbl>
              <a:tblPr/>
              <a:tblGrid>
                <a:gridCol w="1253014"/>
                <a:gridCol w="1517333"/>
                <a:gridCol w="1740218"/>
                <a:gridCol w="3466148"/>
              </a:tblGrid>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ja-JP" altLang="en-US"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rPr>
                        <a:t>核種</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rPr>
                        <a:t>Q</a:t>
                      </a:r>
                      <a:r>
                        <a:rPr kumimoji="0" lang="ja-JP" altLang="en-US"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rPr>
                        <a:t>値 </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rPr>
                        <a:t>[keV]</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ja-JP" altLang="en-US"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rPr>
                        <a:t>自然存在比</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ja-JP" altLang="en-US" sz="23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sym typeface="Arial" panose="020B0604020202020204" pitchFamily="34" charset="0"/>
                        </a:rPr>
                        <a:t>長所</a:t>
                      </a:r>
                      <a:r>
                        <a:rPr kumimoji="0" lang="ja-JP" altLang="en-US"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 </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 </a:t>
                      </a:r>
                      <a:r>
                        <a:rPr kumimoji="0" lang="ja-JP" altLang="en-US" sz="2300" b="0" i="0" u="none" strike="noStrike" cap="none" normalizeH="0" baseline="0" smtClean="0">
                          <a:ln>
                            <a:noFill/>
                          </a:ln>
                          <a:solidFill>
                            <a:srgbClr val="0000FF"/>
                          </a:solidFill>
                          <a:effectLst/>
                          <a:latin typeface="Arial" panose="020B0604020202020204" pitchFamily="34" charset="0"/>
                          <a:ea typeface="ＭＳ Ｐゴシック" panose="020B0600070205080204" pitchFamily="50" charset="-128"/>
                          <a:sym typeface="Arial" panose="020B0604020202020204" pitchFamily="34" charset="0"/>
                        </a:rPr>
                        <a:t>短所</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48</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Ca</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rgbClr val="FF0000"/>
                          </a:solidFill>
                          <a:effectLst/>
                          <a:latin typeface="Arial Bold" panose="020B0704020202020204" pitchFamily="34" charset="0"/>
                          <a:ea typeface="ＭＳ Ｐゴシック" panose="020B0600070205080204" pitchFamily="50" charset="-128"/>
                          <a:cs typeface="Arial Bold" panose="020B0704020202020204" pitchFamily="34" charset="0"/>
                          <a:sym typeface="Arial Bold" panose="020B0704020202020204" pitchFamily="34" charset="0"/>
                        </a:rPr>
                        <a:t>4274</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0.19%</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rgbClr val="FF0000"/>
                          </a:solidFill>
                          <a:effectLst/>
                          <a:latin typeface="Arial Bold" panose="020B0704020202020204" pitchFamily="34" charset="0"/>
                          <a:ea typeface="ＭＳ Ｐゴシック" panose="020B0600070205080204" pitchFamily="50" charset="-128"/>
                          <a:sym typeface="Arial Bold" panose="020B0704020202020204" pitchFamily="34" charset="0"/>
                        </a:rPr>
                        <a:t>Q</a:t>
                      </a:r>
                      <a:r>
                        <a:rPr kumimoji="0" lang="ja-JP" altLang="en-US" sz="2300" b="0" i="0" u="none" strike="noStrike" cap="none" normalizeH="0" baseline="0" smtClean="0">
                          <a:ln>
                            <a:noFill/>
                          </a:ln>
                          <a:solidFill>
                            <a:srgbClr val="FF0000"/>
                          </a:solidFill>
                          <a:effectLst/>
                          <a:latin typeface="Arial Bold" panose="020B0704020202020204" pitchFamily="34" charset="0"/>
                          <a:ea typeface="ＭＳ Ｐゴシック" panose="020B0600070205080204" pitchFamily="50" charset="-128"/>
                          <a:sym typeface="Arial Bold" panose="020B0704020202020204" pitchFamily="34" charset="0"/>
                        </a:rPr>
                        <a:t>値最大</a:t>
                      </a:r>
                      <a:r>
                        <a:rPr kumimoji="0" lang="ja-JP" altLang="en-US"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rPr>
                        <a:t>、</a:t>
                      </a:r>
                      <a:r>
                        <a:rPr kumimoji="0" lang="en-US" altLang="ja-JP" sz="2300" b="0" i="0" u="none" strike="noStrike" cap="none" normalizeH="0" baseline="0" smtClean="0">
                          <a:ln>
                            <a:noFill/>
                          </a:ln>
                          <a:solidFill>
                            <a:srgbClr val="0000FF"/>
                          </a:solidFill>
                          <a:effectLst/>
                          <a:latin typeface="Arial Bold" panose="020B0704020202020204" pitchFamily="34" charset="0"/>
                          <a:ea typeface="ＭＳ Ｐゴシック" panose="020B0600070205080204" pitchFamily="50" charset="-128"/>
                          <a:sym typeface="Arial Bold" panose="020B0704020202020204" pitchFamily="34" charset="0"/>
                        </a:rPr>
                        <a:t>NA</a:t>
                      </a:r>
                      <a:r>
                        <a:rPr kumimoji="0" lang="ja-JP" altLang="en-US" sz="2300" b="0" i="0" u="none" strike="noStrike" cap="none" normalizeH="0" baseline="0" smtClean="0">
                          <a:ln>
                            <a:noFill/>
                          </a:ln>
                          <a:solidFill>
                            <a:srgbClr val="0000FF"/>
                          </a:solidFill>
                          <a:effectLst/>
                          <a:latin typeface="Arial Bold" panose="020B0704020202020204" pitchFamily="34" charset="0"/>
                          <a:ea typeface="ＭＳ Ｐゴシック" panose="020B0600070205080204" pitchFamily="50" charset="-128"/>
                          <a:sym typeface="Arial Bold" panose="020B0704020202020204" pitchFamily="34" charset="0"/>
                        </a:rPr>
                        <a:t>小</a:t>
                      </a:r>
                      <a:r>
                        <a:rPr kumimoji="0" lang="ja-JP" altLang="en-US"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rPr>
                        <a:t>、</a:t>
                      </a:r>
                      <a:r>
                        <a:rPr kumimoji="0" lang="ja-JP" altLang="en-US" sz="2300" b="0" i="0" u="none" strike="noStrike" cap="none" normalizeH="0" baseline="0" smtClean="0">
                          <a:ln>
                            <a:noFill/>
                          </a:ln>
                          <a:solidFill>
                            <a:srgbClr val="0000FF"/>
                          </a:solidFill>
                          <a:effectLst/>
                          <a:latin typeface="Arial" panose="020B0604020202020204" pitchFamily="34" charset="0"/>
                          <a:ea typeface="ＭＳ Ｐゴシック" panose="020B0600070205080204" pitchFamily="50" charset="-128"/>
                          <a:sym typeface="Arial" panose="020B0604020202020204" pitchFamily="34" charset="0"/>
                        </a:rPr>
                        <a:t>濃縮難</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96</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Zr</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3348</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2.8%</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endParaRP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150</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Nd</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3318</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5.7%</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ja-JP" altLang="en-US" sz="2300" b="0" i="0" u="none" strike="noStrike" cap="none" normalizeH="0" baseline="0" smtClean="0">
                          <a:ln>
                            <a:noFill/>
                          </a:ln>
                          <a:solidFill>
                            <a:srgbClr val="0000FF"/>
                          </a:solidFill>
                          <a:effectLst/>
                          <a:latin typeface="Arial" panose="020B0604020202020204" pitchFamily="34" charset="0"/>
                          <a:ea typeface="ＭＳ Ｐゴシック" panose="020B0600070205080204" pitchFamily="50" charset="-128"/>
                          <a:sym typeface="Arial" panose="020B0604020202020204" pitchFamily="34" charset="0"/>
                        </a:rPr>
                        <a:t>濃縮難</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100</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Mo</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3034</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9.4%</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endParaRP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82</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Se</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2996</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8.7%</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endParaRP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116</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Cd</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2814</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7.5%</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endParaRP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130</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Te</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2527</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rgbClr val="FF0000"/>
                          </a:solidFill>
                          <a:effectLst/>
                          <a:latin typeface="Arial Bold" panose="020B0704020202020204" pitchFamily="34" charset="0"/>
                          <a:ea typeface="ＭＳ Ｐゴシック" panose="020B0600070205080204" pitchFamily="50" charset="-128"/>
                          <a:cs typeface="Arial Bold" panose="020B0704020202020204" pitchFamily="34" charset="0"/>
                          <a:sym typeface="Arial Bold" panose="020B0704020202020204" pitchFamily="34" charset="0"/>
                        </a:rPr>
                        <a:t>34.1%</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sym typeface="Arial" panose="020B0604020202020204" pitchFamily="34" charset="0"/>
                        </a:rPr>
                        <a:t>NA</a:t>
                      </a:r>
                      <a:r>
                        <a:rPr kumimoji="0" lang="ja-JP" altLang="en-US" sz="23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sym typeface="Arial" panose="020B0604020202020204" pitchFamily="34" charset="0"/>
                        </a:rPr>
                        <a:t>大</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136</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Xe</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2458</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8.9%</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ja-JP" altLang="en-US" sz="23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sym typeface="Arial" panose="020B0604020202020204" pitchFamily="34" charset="0"/>
                        </a:rPr>
                        <a:t>濃縮容易</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124</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Sn</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2288</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5.8%</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endParaRP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76</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Ge</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2039</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7.6%</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endParaRP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3200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110</a:t>
                      </a: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Pd</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2018</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sym typeface="Arial" panose="020B0604020202020204" pitchFamily="34" charset="0"/>
                        </a:rPr>
                        <a:t>7.5%</a:t>
                      </a: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1pPr>
                      <a:lvl2pPr marL="10033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2pPr>
                      <a:lvl3pPr marL="13462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3pPr>
                      <a:lvl4pPr marL="17018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4pPr>
                      <a:lvl5pPr marL="2044700" indent="-444500" algn="l">
                        <a:spcBef>
                          <a:spcPts val="1800"/>
                        </a:spcBef>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5pPr>
                      <a:lvl6pPr marL="25019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6pPr>
                      <a:lvl7pPr marL="29591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7pPr>
                      <a:lvl8pPr marL="34163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8pPr>
                      <a:lvl9pPr marL="3873500" indent="-444500" fontAlgn="base">
                        <a:spcBef>
                          <a:spcPts val="1800"/>
                        </a:spcBef>
                        <a:spcAft>
                          <a:spcPct val="0"/>
                        </a:spcAft>
                        <a:buSzPct val="171000"/>
                        <a:buFont typeface="Gill Sans" charset="0"/>
                        <a:tabLst>
                          <a:tab pos="914400" algn="l"/>
                        </a:tabLst>
                        <a:defRPr sz="28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23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sym typeface="Arial" panose="020B0604020202020204" pitchFamily="34" charset="0"/>
                      </a:endParaRPr>
                    </a:p>
                  </a:txBody>
                  <a:tcPr marL="34290" marR="34290" marT="34290" marB="3429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307" name="Rectangle 163"/>
          <p:cNvSpPr>
            <a:spLocks/>
          </p:cNvSpPr>
          <p:nvPr/>
        </p:nvSpPr>
        <p:spPr bwMode="auto">
          <a:xfrm>
            <a:off x="523668" y="5894532"/>
            <a:ext cx="813524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Helvetica Neue" charset="0"/>
              </a:defRPr>
            </a:lvl1pPr>
            <a:lvl2pPr algn="l">
              <a:defRPr sz="1200">
                <a:solidFill>
                  <a:schemeClr val="tx1"/>
                </a:solidFill>
                <a:latin typeface="Helvetica Neue" charset="0"/>
              </a:defRPr>
            </a:lvl2pPr>
            <a:lvl3pPr algn="l">
              <a:defRPr sz="1200">
                <a:solidFill>
                  <a:schemeClr val="tx1"/>
                </a:solidFill>
                <a:latin typeface="Helvetica Neue" charset="0"/>
              </a:defRPr>
            </a:lvl3pPr>
            <a:lvl4pPr algn="l">
              <a:defRPr sz="1200">
                <a:solidFill>
                  <a:schemeClr val="tx1"/>
                </a:solidFill>
                <a:latin typeface="Helvetica Neue" charset="0"/>
              </a:defRPr>
            </a:lvl4pPr>
            <a:lvl5pPr algn="l">
              <a:defRPr sz="1200">
                <a:solidFill>
                  <a:schemeClr val="tx1"/>
                </a:solidFill>
                <a:latin typeface="Helvetica Neue" charset="0"/>
              </a:defRPr>
            </a:lvl5pPr>
            <a:lvl6pPr fontAlgn="base">
              <a:spcBef>
                <a:spcPct val="0"/>
              </a:spcBef>
              <a:spcAft>
                <a:spcPct val="0"/>
              </a:spcAft>
              <a:defRPr sz="1200">
                <a:solidFill>
                  <a:schemeClr val="tx1"/>
                </a:solidFill>
                <a:latin typeface="Helvetica Neue" charset="0"/>
              </a:defRPr>
            </a:lvl6pPr>
            <a:lvl7pPr fontAlgn="base">
              <a:spcBef>
                <a:spcPct val="0"/>
              </a:spcBef>
              <a:spcAft>
                <a:spcPct val="0"/>
              </a:spcAft>
              <a:defRPr sz="1200">
                <a:solidFill>
                  <a:schemeClr val="tx1"/>
                </a:solidFill>
                <a:latin typeface="Helvetica Neue" charset="0"/>
              </a:defRPr>
            </a:lvl7pPr>
            <a:lvl8pPr fontAlgn="base">
              <a:spcBef>
                <a:spcPct val="0"/>
              </a:spcBef>
              <a:spcAft>
                <a:spcPct val="0"/>
              </a:spcAft>
              <a:defRPr sz="1200">
                <a:solidFill>
                  <a:schemeClr val="tx1"/>
                </a:solidFill>
                <a:latin typeface="Helvetica Neue" charset="0"/>
              </a:defRPr>
            </a:lvl8pPr>
            <a:lvl9pPr fontAlgn="base">
              <a:spcBef>
                <a:spcPct val="0"/>
              </a:spcBef>
              <a:spcAft>
                <a:spcPct val="0"/>
              </a:spcAft>
              <a:defRPr sz="1200">
                <a:solidFill>
                  <a:schemeClr val="tx1"/>
                </a:solidFill>
                <a:latin typeface="Helvetica Neue" charset="0"/>
              </a:defRPr>
            </a:lvl9pPr>
          </a:lstStyle>
          <a:p>
            <a:pPr algn="ctr"/>
            <a:r>
              <a:rPr lang="en-US" altLang="ja-JP" sz="2250" b="1">
                <a:ea typeface="ＭＳ Ｐゴシック" panose="020B0600070205080204" pitchFamily="50" charset="-128"/>
              </a:rPr>
              <a:t>Q</a:t>
            </a:r>
            <a:r>
              <a:rPr lang="ja-JP" altLang="en-US" sz="2250" b="1">
                <a:ea typeface="ＭＳ Ｐゴシック" panose="020B0600070205080204" pitchFamily="50" charset="-128"/>
              </a:rPr>
              <a:t>値大 → バックグラウンド小</a:t>
            </a:r>
            <a:r>
              <a:rPr lang="ja-JP" altLang="en-US" sz="2250">
                <a:ea typeface="ＭＳ Ｐゴシック" panose="020B0600070205080204" pitchFamily="50" charset="-128"/>
              </a:rPr>
              <a:t> </a:t>
            </a:r>
            <a:r>
              <a:rPr lang="en-US" altLang="ja-JP" sz="2250">
                <a:ea typeface="ＭＳ Ｐゴシック" panose="020B0600070205080204" pitchFamily="50" charset="-128"/>
              </a:rPr>
              <a:t>(</a:t>
            </a:r>
            <a:r>
              <a:rPr lang="en-US" altLang="ja-JP" sz="2250" baseline="32000">
                <a:ea typeface="ＭＳ Ｐゴシック" panose="020B0600070205080204" pitchFamily="50" charset="-128"/>
              </a:rPr>
              <a:t>208</a:t>
            </a:r>
            <a:r>
              <a:rPr lang="en-US" altLang="ja-JP" sz="2250">
                <a:ea typeface="ＭＳ Ｐゴシック" panose="020B0600070205080204" pitchFamily="50" charset="-128"/>
              </a:rPr>
              <a:t>Tl</a:t>
            </a:r>
            <a:r>
              <a:rPr lang="ja-JP" altLang="en-US" sz="2250">
                <a:ea typeface="ＭＳ Ｐゴシック" panose="020B0600070205080204" pitchFamily="50" charset="-128"/>
              </a:rPr>
              <a:t>の</a:t>
            </a:r>
            <a:r>
              <a:rPr lang="en-US" altLang="ja-JP" sz="2250">
                <a:ea typeface="ＭＳ Ｐゴシック" panose="020B0600070205080204" pitchFamily="50" charset="-128"/>
              </a:rPr>
              <a:t>2.6 MeV</a:t>
            </a:r>
            <a:r>
              <a:rPr lang="ja-JP" altLang="en-US" sz="2250">
                <a:ea typeface="ＭＳ Ｐゴシック" panose="020B0600070205080204" pitchFamily="50" charset="-128"/>
              </a:rPr>
              <a:t>より大きいのが重要</a:t>
            </a:r>
            <a:r>
              <a:rPr lang="en-US" altLang="ja-JP" sz="2250">
                <a:ea typeface="ＭＳ Ｐゴシック" panose="020B0600070205080204" pitchFamily="50" charset="-128"/>
              </a:rPr>
              <a:t>)</a:t>
            </a:r>
          </a:p>
          <a:p>
            <a:pPr algn="ctr"/>
            <a:r>
              <a:rPr lang="en-US" altLang="ja-JP" sz="2250" b="1" baseline="32000">
                <a:solidFill>
                  <a:srgbClr val="FF0000"/>
                </a:solidFill>
                <a:ea typeface="ＭＳ Ｐゴシック" panose="020B0600070205080204" pitchFamily="50" charset="-128"/>
              </a:rPr>
              <a:t>48</a:t>
            </a:r>
            <a:r>
              <a:rPr lang="en-US" altLang="ja-JP" sz="2250" b="1">
                <a:solidFill>
                  <a:srgbClr val="FF0000"/>
                </a:solidFill>
                <a:ea typeface="ＭＳ Ｐゴシック" panose="020B0600070205080204" pitchFamily="50" charset="-128"/>
              </a:rPr>
              <a:t>Ca</a:t>
            </a:r>
            <a:r>
              <a:rPr lang="ja-JP" altLang="en-US" sz="2250" b="1">
                <a:solidFill>
                  <a:srgbClr val="FF0000"/>
                </a:solidFill>
                <a:ea typeface="ＭＳ Ｐゴシック" panose="020B0600070205080204" pitchFamily="50" charset="-128"/>
              </a:rPr>
              <a:t>を選択</a:t>
            </a:r>
            <a:r>
              <a:rPr lang="ja-JP" altLang="en-US" sz="2250">
                <a:ea typeface="ＭＳ Ｐゴシック" panose="020B0600070205080204" pitchFamily="50" charset="-128"/>
              </a:rPr>
              <a:t> </a:t>
            </a:r>
            <a:r>
              <a:rPr lang="en-US" altLang="ja-JP" sz="2250">
                <a:ea typeface="ＭＳ Ｐゴシック" panose="020B0600070205080204" pitchFamily="50" charset="-128"/>
              </a:rPr>
              <a:t>(</a:t>
            </a:r>
            <a:r>
              <a:rPr lang="ja-JP" altLang="en-US" sz="2250">
                <a:ea typeface="ＭＳ Ｐゴシック" panose="020B0600070205080204" pitchFamily="50" charset="-128"/>
              </a:rPr>
              <a:t>世界で</a:t>
            </a:r>
            <a:r>
              <a:rPr lang="en-US" altLang="ja-JP" sz="2250">
                <a:ea typeface="ＭＳ Ｐゴシック" panose="020B0600070205080204" pitchFamily="50" charset="-128"/>
              </a:rPr>
              <a:t>CANDLES</a:t>
            </a:r>
            <a:r>
              <a:rPr lang="ja-JP" altLang="en-US" sz="2250">
                <a:ea typeface="ＭＳ Ｐゴシック" panose="020B0600070205080204" pitchFamily="50" charset="-128"/>
              </a:rPr>
              <a:t>実験のみ</a:t>
            </a:r>
            <a:r>
              <a:rPr lang="en-US" altLang="ja-JP" sz="2250">
                <a:ea typeface="ＭＳ Ｐゴシック" panose="020B0600070205080204" pitchFamily="50" charset="-128"/>
              </a:rPr>
              <a:t>)</a:t>
            </a:r>
          </a:p>
        </p:txBody>
      </p:sp>
    </p:spTree>
    <p:extLst>
      <p:ext uri="{BB962C8B-B14F-4D97-AF65-F5344CB8AC3E}">
        <p14:creationId xmlns:p14="http://schemas.microsoft.com/office/powerpoint/2010/main" val="451078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751623" y="3263915"/>
            <a:ext cx="3929560" cy="50006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363473" y="80130"/>
            <a:ext cx="6183739" cy="1064525"/>
          </a:xfrm>
        </p:spPr>
        <p:txBody>
          <a:bodyPr>
            <a:normAutofit/>
          </a:bodyPr>
          <a:lstStyle/>
          <a:p>
            <a:r>
              <a:rPr kumimoji="1" lang="ja-JP" altLang="en-US" u="sng" dirty="0" smtClean="0">
                <a:effectLst>
                  <a:outerShdw blurRad="38100" dist="38100" dir="2700000" algn="tl">
                    <a:srgbClr val="000000">
                      <a:alpha val="43137"/>
                    </a:srgbClr>
                  </a:outerShdw>
                </a:effectLst>
              </a:rPr>
              <a:t>ＣＡＮＤＬＥＳ実験概要</a:t>
            </a:r>
            <a:endParaRPr kumimoji="1" lang="ja-JP" altLang="en-US" u="sng" dirty="0">
              <a:effectLst>
                <a:outerShdw blurRad="38100" dist="38100" dir="2700000" algn="tl">
                  <a:srgbClr val="000000">
                    <a:alpha val="43137"/>
                  </a:srgbClr>
                </a:outerShdw>
              </a:effectLst>
            </a:endParaRPr>
          </a:p>
        </p:txBody>
      </p:sp>
      <p:sp>
        <p:nvSpPr>
          <p:cNvPr id="7" name="正方形/長方形 6"/>
          <p:cNvSpPr/>
          <p:nvPr/>
        </p:nvSpPr>
        <p:spPr>
          <a:xfrm>
            <a:off x="299699" y="2022642"/>
            <a:ext cx="6223929" cy="1200329"/>
          </a:xfrm>
          <a:prstGeom prst="rect">
            <a:avLst/>
          </a:prstGeom>
        </p:spPr>
        <p:txBody>
          <a:bodyPr wrap="square">
            <a:spAutoFit/>
          </a:bodyPr>
          <a:lstStyle/>
          <a:p>
            <a:pPr marL="342900" indent="-342900">
              <a:buFont typeface="Arial" panose="020B0604020202020204" pitchFamily="34" charset="0"/>
              <a:buChar char="•"/>
            </a:pPr>
            <a:r>
              <a:rPr lang="en-US" altLang="ja-JP" sz="2400" b="1" u="sng" dirty="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CaF</a:t>
            </a:r>
            <a:r>
              <a:rPr lang="en-US" altLang="ja-JP" sz="2400" b="1" u="sng" baseline="-25000" dirty="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2</a:t>
            </a:r>
            <a:r>
              <a:rPr lang="en-US" altLang="ja-JP" sz="2400" b="1" u="sng" dirty="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 </a:t>
            </a:r>
            <a:r>
              <a:rPr lang="ja-JP" altLang="en-US" sz="2400" b="1" u="sng" dirty="0" smtClean="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結晶　（</a:t>
            </a:r>
            <a:r>
              <a:rPr lang="en-US" altLang="ja-JP" sz="2400" b="1" u="sng" dirty="0" smtClean="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τ</a:t>
            </a:r>
            <a:r>
              <a:rPr lang="ja-JP" altLang="en-US" sz="2400" b="1" u="sng" dirty="0" smtClean="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a:t>
            </a:r>
            <a:r>
              <a:rPr lang="en-US" altLang="ja-JP" sz="2400" b="1" u="sng" dirty="0" smtClean="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1</a:t>
            </a:r>
            <a:r>
              <a:rPr lang="en-US" altLang="ja-JP" sz="2400" b="1" u="sng" dirty="0" smtClean="0">
                <a:solidFill>
                  <a:srgbClr val="7030A0"/>
                </a:solidFill>
                <a:effectLst>
                  <a:outerShdw blurRad="38100" dist="38100" dir="2700000" algn="tl">
                    <a:srgbClr val="000000">
                      <a:alpha val="43137"/>
                    </a:srgbClr>
                  </a:outerShdw>
                </a:effectLst>
                <a:latin typeface="Symbol" panose="05050102010706020507" pitchFamily="18" charset="2"/>
                <a:ea typeface="MS PGothic" panose="020B0600070205080204" pitchFamily="50" charset="-128"/>
              </a:rPr>
              <a:t>m</a:t>
            </a:r>
            <a:r>
              <a:rPr lang="en-US" altLang="ja-JP" sz="2400" b="1" u="sng" dirty="0" smtClean="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sec</a:t>
            </a:r>
            <a:r>
              <a:rPr lang="ja-JP" altLang="en-US" sz="2400" b="1" u="sng" dirty="0" smtClean="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a:t>
            </a:r>
            <a:endParaRPr lang="en-US" altLang="ja-JP" sz="2400" b="1" u="sng" dirty="0" smtClean="0">
              <a:solidFill>
                <a:srgbClr val="7030A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endParaRPr>
          </a:p>
          <a:p>
            <a:r>
              <a:rPr lang="ja-JP" altLang="en-US" sz="2400" dirty="0" smtClean="0">
                <a:solidFill>
                  <a:srgbClr val="000000"/>
                </a:solidFill>
                <a:latin typeface="MS PGothic" panose="020B0600070205080204" pitchFamily="50" charset="-128"/>
                <a:ea typeface="MS PGothic" panose="020B0600070205080204" pitchFamily="50" charset="-128"/>
              </a:rPr>
              <a:t>　　</a:t>
            </a:r>
            <a:r>
              <a:rPr lang="en-US" altLang="ja-JP" sz="2400" dirty="0" smtClean="0">
                <a:solidFill>
                  <a:srgbClr val="000000"/>
                </a:solidFill>
                <a:latin typeface="MS PGothic" panose="020B0600070205080204" pitchFamily="50" charset="-128"/>
                <a:ea typeface="MS PGothic" panose="020B0600070205080204" pitchFamily="50" charset="-128"/>
              </a:rPr>
              <a:t>10×10×10 cm</a:t>
            </a:r>
            <a:r>
              <a:rPr lang="en-US" altLang="ja-JP" sz="2400" baseline="30000" dirty="0" smtClean="0">
                <a:solidFill>
                  <a:srgbClr val="000000"/>
                </a:solidFill>
                <a:latin typeface="MS PGothic" panose="020B0600070205080204" pitchFamily="50" charset="-128"/>
                <a:ea typeface="MS PGothic" panose="020B0600070205080204" pitchFamily="50" charset="-128"/>
              </a:rPr>
              <a:t>3</a:t>
            </a:r>
            <a:r>
              <a:rPr lang="en-US" altLang="ja-JP" sz="2400" dirty="0" smtClean="0">
                <a:solidFill>
                  <a:srgbClr val="000000"/>
                </a:solidFill>
                <a:latin typeface="MS PGothic" panose="020B0600070205080204" pitchFamily="50" charset="-128"/>
                <a:ea typeface="MS PGothic" panose="020B0600070205080204" pitchFamily="50" charset="-128"/>
              </a:rPr>
              <a:t>×96</a:t>
            </a:r>
            <a:r>
              <a:rPr lang="ja-JP" altLang="en-US" sz="2400" dirty="0">
                <a:solidFill>
                  <a:srgbClr val="000000"/>
                </a:solidFill>
                <a:latin typeface="MS PGothic" panose="020B0600070205080204" pitchFamily="50" charset="-128"/>
                <a:ea typeface="MS PGothic" panose="020B0600070205080204" pitchFamily="50" charset="-128"/>
              </a:rPr>
              <a:t>ヶ</a:t>
            </a:r>
            <a:r>
              <a:rPr lang="ja-JP" altLang="en-US" sz="2400" dirty="0" smtClean="0">
                <a:solidFill>
                  <a:srgbClr val="000000"/>
                </a:solidFill>
                <a:latin typeface="MS PGothic" panose="020B0600070205080204" pitchFamily="50" charset="-128"/>
                <a:ea typeface="MS PGothic" panose="020B0600070205080204" pitchFamily="50" charset="-128"/>
              </a:rPr>
              <a:t>（計</a:t>
            </a:r>
            <a:r>
              <a:rPr lang="en-US" altLang="ja-JP" sz="2400" dirty="0" smtClean="0">
                <a:solidFill>
                  <a:srgbClr val="000000"/>
                </a:solidFill>
                <a:latin typeface="MS PGothic" panose="020B0600070205080204" pitchFamily="50" charset="-128"/>
                <a:ea typeface="MS PGothic" panose="020B0600070205080204" pitchFamily="50" charset="-128"/>
              </a:rPr>
              <a:t>300 </a:t>
            </a:r>
            <a:r>
              <a:rPr lang="en-US" altLang="ja-JP" sz="2400" dirty="0">
                <a:solidFill>
                  <a:srgbClr val="000000"/>
                </a:solidFill>
                <a:latin typeface="MS PGothic" panose="020B0600070205080204" pitchFamily="50" charset="-128"/>
                <a:ea typeface="MS PGothic" panose="020B0600070205080204" pitchFamily="50" charset="-128"/>
              </a:rPr>
              <a:t>kg</a:t>
            </a:r>
            <a:r>
              <a:rPr lang="ja-JP" altLang="en-US" sz="2400" dirty="0" smtClean="0">
                <a:solidFill>
                  <a:srgbClr val="000000"/>
                </a:solidFill>
                <a:latin typeface="MS PGothic" panose="020B0600070205080204" pitchFamily="50" charset="-128"/>
                <a:ea typeface="MS PGothic" panose="020B0600070205080204" pitchFamily="50" charset="-128"/>
              </a:rPr>
              <a:t>）</a:t>
            </a:r>
            <a:endParaRPr lang="en-US" altLang="ja-JP" sz="2400" dirty="0" smtClean="0">
              <a:solidFill>
                <a:srgbClr val="000000"/>
              </a:solidFill>
              <a:latin typeface="MS PGothic" panose="020B0600070205080204" pitchFamily="50" charset="-128"/>
              <a:ea typeface="MS PGothic" panose="020B0600070205080204" pitchFamily="50" charset="-128"/>
            </a:endParaRPr>
          </a:p>
          <a:p>
            <a:pPr marL="342900" indent="-342900">
              <a:buFont typeface="Arial" panose="020B0604020202020204" pitchFamily="34" charset="0"/>
              <a:buChar char="•"/>
            </a:pPr>
            <a:r>
              <a:rPr lang="ja-JP" altLang="en-US" sz="2400" b="1" u="sng" dirty="0">
                <a:solidFill>
                  <a:srgbClr val="FFC00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２</a:t>
            </a:r>
            <a:r>
              <a:rPr lang="ja-JP" altLang="en-US" sz="2400" b="1" u="sng" dirty="0" smtClean="0">
                <a:solidFill>
                  <a:srgbClr val="FFC00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ｍ</a:t>
            </a:r>
            <a:r>
              <a:rPr lang="ja-JP" altLang="en-US" sz="2400" b="1" u="sng" baseline="30000" dirty="0" smtClean="0">
                <a:solidFill>
                  <a:srgbClr val="FFC00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３</a:t>
            </a:r>
            <a:r>
              <a:rPr lang="ja-JP" altLang="en-US" sz="2400" b="1" u="sng" dirty="0" smtClean="0">
                <a:solidFill>
                  <a:srgbClr val="FFC00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の液体シンチレータ </a:t>
            </a:r>
            <a:r>
              <a:rPr lang="ja-JP" altLang="en-US" sz="2000" b="1" u="sng" dirty="0" smtClean="0">
                <a:solidFill>
                  <a:srgbClr val="FFC00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a:t>
            </a:r>
            <a:r>
              <a:rPr lang="en-US" altLang="ja-JP" sz="2000" b="1" u="sng" dirty="0" smtClean="0">
                <a:solidFill>
                  <a:srgbClr val="FFC00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τ</a:t>
            </a:r>
            <a:r>
              <a:rPr lang="ja-JP" altLang="en-US" sz="2000" b="1" u="sng" dirty="0" smtClean="0">
                <a:solidFill>
                  <a:srgbClr val="FFC00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～数</a:t>
            </a:r>
            <a:r>
              <a:rPr lang="en-US" altLang="ja-JP" sz="2000" b="1" u="sng" dirty="0" smtClean="0">
                <a:solidFill>
                  <a:srgbClr val="FFC00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10nsec</a:t>
            </a:r>
            <a:r>
              <a:rPr lang="ja-JP" altLang="en-US" sz="2000" b="1" u="sng" dirty="0">
                <a:solidFill>
                  <a:srgbClr val="FFC000"/>
                </a:solidFill>
                <a:effectLst>
                  <a:outerShdw blurRad="38100" dist="38100" dir="2700000" algn="tl">
                    <a:srgbClr val="000000">
                      <a:alpha val="43137"/>
                    </a:srgbClr>
                  </a:outerShdw>
                </a:effectLst>
                <a:latin typeface="MS PGothic" panose="020B0600070205080204" pitchFamily="50" charset="-128"/>
                <a:ea typeface="MS PGothic" panose="020B0600070205080204" pitchFamily="50" charset="-128"/>
              </a:rPr>
              <a:t>）</a:t>
            </a:r>
            <a:endParaRPr lang="ja-JP" altLang="en-US" sz="2000" b="1" u="sng" dirty="0">
              <a:solidFill>
                <a:srgbClr val="FFC000"/>
              </a:solidFill>
              <a:effectLst>
                <a:outerShdw blurRad="38100" dist="38100" dir="2700000" algn="tl">
                  <a:srgbClr val="000000">
                    <a:alpha val="43137"/>
                  </a:srgbClr>
                </a:outerShdw>
              </a:effectLst>
            </a:endParaRPr>
          </a:p>
        </p:txBody>
      </p:sp>
      <p:sp>
        <p:nvSpPr>
          <p:cNvPr id="8" name="正方形/長方形 7"/>
          <p:cNvSpPr/>
          <p:nvPr/>
        </p:nvSpPr>
        <p:spPr>
          <a:xfrm>
            <a:off x="289740" y="3969772"/>
            <a:ext cx="5118214" cy="755452"/>
          </a:xfrm>
          <a:prstGeom prst="rect">
            <a:avLst/>
          </a:prstGeom>
        </p:spPr>
        <p:txBody>
          <a:bodyPr wrap="square">
            <a:spAutoFit/>
          </a:bodyPr>
          <a:lstStyle/>
          <a:p>
            <a:pPr marL="342900" indent="-342900">
              <a:buFont typeface="Arial" panose="020B0604020202020204" pitchFamily="34" charset="0"/>
              <a:buChar char="•"/>
            </a:pPr>
            <a:r>
              <a:rPr lang="ja-JP" altLang="en-US" sz="2400" b="1" u="sng" dirty="0">
                <a:solidFill>
                  <a:srgbClr val="0000FF"/>
                </a:solidFill>
                <a:effectLst>
                  <a:outerShdw blurRad="38100" dist="38100" dir="2700000" algn="tl">
                    <a:srgbClr val="000000">
                      <a:alpha val="43137"/>
                    </a:srgbClr>
                  </a:outerShdw>
                </a:effectLst>
              </a:rPr>
              <a:t>直径３ｍ高さ４ｍ</a:t>
            </a:r>
            <a:r>
              <a:rPr lang="ja-JP" altLang="en-US" sz="2400" b="1" u="sng" dirty="0" smtClean="0">
                <a:solidFill>
                  <a:srgbClr val="0000FF"/>
                </a:solidFill>
                <a:effectLst>
                  <a:outerShdw blurRad="38100" dist="38100" dir="2700000" algn="tl">
                    <a:srgbClr val="000000">
                      <a:alpha val="43137"/>
                    </a:srgbClr>
                  </a:outerShdw>
                </a:effectLst>
              </a:rPr>
              <a:t>の円筒形水タンク</a:t>
            </a:r>
            <a:endParaRPr lang="en-US" altLang="ja-JP" sz="2400" b="1" u="sng" dirty="0" smtClean="0">
              <a:solidFill>
                <a:srgbClr val="0000FF"/>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ja-JP" altLang="en-US" sz="2400" b="1" u="sng" dirty="0" smtClean="0">
                <a:solidFill>
                  <a:srgbClr val="FF0000"/>
                </a:solidFill>
                <a:effectLst>
                  <a:outerShdw blurRad="38100" dist="38100" dir="2700000" algn="tl">
                    <a:srgbClr val="000000">
                      <a:alpha val="43137"/>
                    </a:srgbClr>
                  </a:outerShdw>
                </a:effectLst>
              </a:rPr>
              <a:t>６２本の光電子</a:t>
            </a:r>
            <a:r>
              <a:rPr lang="ja-JP" altLang="en-US" sz="2400" b="1" u="sng" dirty="0">
                <a:solidFill>
                  <a:srgbClr val="FF0000"/>
                </a:solidFill>
                <a:effectLst>
                  <a:outerShdw blurRad="38100" dist="38100" dir="2700000" algn="tl">
                    <a:srgbClr val="000000">
                      <a:alpha val="43137"/>
                    </a:srgbClr>
                  </a:outerShdw>
                </a:effectLst>
              </a:rPr>
              <a:t>増</a:t>
            </a:r>
            <a:r>
              <a:rPr lang="ja-JP" altLang="en-US" sz="2400" b="1" u="sng" dirty="0" smtClean="0">
                <a:solidFill>
                  <a:srgbClr val="FF0000"/>
                </a:solidFill>
                <a:effectLst>
                  <a:outerShdw blurRad="38100" dist="38100" dir="2700000" algn="tl">
                    <a:srgbClr val="000000">
                      <a:alpha val="43137"/>
                    </a:srgbClr>
                  </a:outerShdw>
                </a:effectLst>
              </a:rPr>
              <a:t>倍管（ＰＭＴ）</a:t>
            </a:r>
            <a:endParaRPr lang="ja-JP" altLang="en-US" sz="2400" b="1" u="sng" dirty="0">
              <a:solidFill>
                <a:srgbClr val="FF0000"/>
              </a:solidFill>
              <a:effectLst>
                <a:outerShdw blurRad="38100" dist="38100" dir="2700000" algn="tl">
                  <a:srgbClr val="000000">
                    <a:alpha val="43137"/>
                  </a:srgbClr>
                </a:outerShdw>
              </a:effectLst>
            </a:endParaRPr>
          </a:p>
        </p:txBody>
      </p:sp>
      <p:sp>
        <p:nvSpPr>
          <p:cNvPr id="9" name="正方形/長方形 8"/>
          <p:cNvSpPr/>
          <p:nvPr/>
        </p:nvSpPr>
        <p:spPr>
          <a:xfrm>
            <a:off x="1094410" y="4762491"/>
            <a:ext cx="4620163" cy="1015663"/>
          </a:xfrm>
          <a:prstGeom prst="rect">
            <a:avLst/>
          </a:prstGeom>
        </p:spPr>
        <p:txBody>
          <a:bodyPr wrap="square">
            <a:spAutoFit/>
          </a:bodyPr>
          <a:lstStyle/>
          <a:p>
            <a:r>
              <a:rPr lang="ja-JP" altLang="en-US" sz="2000" i="1" dirty="0" smtClean="0"/>
              <a:t>1</a:t>
            </a:r>
            <a:r>
              <a:rPr lang="en-US" altLang="ja-JP" sz="2000" i="1" dirty="0" smtClean="0"/>
              <a:t>0</a:t>
            </a:r>
            <a:r>
              <a:rPr lang="ja-JP" altLang="en-US" sz="2000" i="1" dirty="0" smtClean="0"/>
              <a:t>イ</a:t>
            </a:r>
            <a:r>
              <a:rPr lang="ja-JP" altLang="en-US" sz="2000" i="1" dirty="0"/>
              <a:t>ンチPMT（</a:t>
            </a:r>
            <a:r>
              <a:rPr lang="en-US" altLang="ja-JP" sz="2000" i="1" dirty="0"/>
              <a:t> R7081</a:t>
            </a:r>
            <a:r>
              <a:rPr lang="en-US" altLang="ja-JP" sz="2000" i="1" dirty="0" smtClean="0"/>
              <a:t> </a:t>
            </a:r>
            <a:r>
              <a:rPr lang="ja-JP" altLang="en-US" sz="2000" i="1" dirty="0"/>
              <a:t>）　</a:t>
            </a:r>
            <a:r>
              <a:rPr lang="en-US" altLang="ja-JP" sz="2000" i="1" dirty="0" smtClean="0"/>
              <a:t>×12</a:t>
            </a:r>
            <a:r>
              <a:rPr lang="ja-JP" altLang="en-US" sz="2000" i="1" dirty="0" smtClean="0"/>
              <a:t>本 </a:t>
            </a:r>
            <a:endParaRPr lang="en-US" altLang="ja-JP" sz="2000" i="1" dirty="0"/>
          </a:p>
          <a:p>
            <a:r>
              <a:rPr lang="ja-JP" altLang="en-US" sz="2000" i="1" dirty="0" smtClean="0"/>
              <a:t>13インチPMT（</a:t>
            </a:r>
            <a:r>
              <a:rPr lang="en-US" altLang="ja-JP" sz="2000" i="1" dirty="0"/>
              <a:t> R8055 </a:t>
            </a:r>
            <a:r>
              <a:rPr lang="ja-JP" altLang="en-US" sz="2000" i="1" dirty="0" smtClean="0"/>
              <a:t>）　</a:t>
            </a:r>
            <a:r>
              <a:rPr lang="en-US" altLang="ja-JP" sz="2000" i="1" dirty="0" smtClean="0"/>
              <a:t>×36</a:t>
            </a:r>
            <a:r>
              <a:rPr lang="ja-JP" altLang="en-US" sz="2000" i="1" dirty="0" smtClean="0"/>
              <a:t>本 </a:t>
            </a:r>
            <a:endParaRPr lang="en-US" altLang="ja-JP" sz="2000" i="1" dirty="0" smtClean="0"/>
          </a:p>
          <a:p>
            <a:r>
              <a:rPr lang="ja-JP" altLang="en-US" sz="2000" i="1" dirty="0" smtClean="0"/>
              <a:t>20インチPMT（</a:t>
            </a:r>
            <a:r>
              <a:rPr lang="en-US" altLang="ja-JP" sz="2000" i="1" dirty="0"/>
              <a:t> R7250 </a:t>
            </a:r>
            <a:r>
              <a:rPr lang="ja-JP" altLang="en-US" sz="2000" i="1" dirty="0"/>
              <a:t>）　</a:t>
            </a:r>
            <a:r>
              <a:rPr lang="en-US" altLang="ja-JP" sz="2000" i="1" dirty="0" smtClean="0"/>
              <a:t>×14</a:t>
            </a:r>
            <a:r>
              <a:rPr lang="ja-JP" altLang="en-US" sz="2000" i="1" dirty="0" smtClean="0"/>
              <a:t>本 </a:t>
            </a:r>
            <a:endParaRPr lang="en-US" altLang="ja-JP" sz="2000" i="1" dirty="0"/>
          </a:p>
        </p:txBody>
      </p:sp>
      <p:sp>
        <p:nvSpPr>
          <p:cNvPr id="11" name="正方形/長方形 10"/>
          <p:cNvSpPr/>
          <p:nvPr/>
        </p:nvSpPr>
        <p:spPr>
          <a:xfrm>
            <a:off x="289740" y="5778154"/>
            <a:ext cx="5080958" cy="830997"/>
          </a:xfrm>
          <a:prstGeom prst="rect">
            <a:avLst/>
          </a:prstGeom>
        </p:spPr>
        <p:txBody>
          <a:bodyPr wrap="square">
            <a:spAutoFit/>
          </a:bodyPr>
          <a:lstStyle/>
          <a:p>
            <a:pPr marL="342900" indent="-342900">
              <a:buFont typeface="Arial" panose="020B0604020202020204" pitchFamily="34" charset="0"/>
              <a:buChar char="•"/>
            </a:pPr>
            <a:r>
              <a:rPr lang="ja-JP" altLang="en-US" sz="2400" b="1" u="sng" dirty="0" smtClean="0">
                <a:solidFill>
                  <a:srgbClr val="00B050"/>
                </a:solidFill>
                <a:effectLst>
                  <a:outerShdw blurRad="38100" dist="38100" dir="2700000" algn="tl">
                    <a:srgbClr val="000000">
                      <a:alpha val="43137"/>
                    </a:srgbClr>
                  </a:outerShdw>
                </a:effectLst>
              </a:rPr>
              <a:t>集光ガイド</a:t>
            </a:r>
            <a:endParaRPr lang="en-US" altLang="ja-JP" sz="2400" b="1" u="sng" dirty="0" smtClean="0">
              <a:solidFill>
                <a:srgbClr val="00B050"/>
              </a:solidFill>
              <a:effectLst>
                <a:outerShdw blurRad="38100" dist="38100" dir="2700000" algn="tl">
                  <a:srgbClr val="000000">
                    <a:alpha val="43137"/>
                  </a:srgbClr>
                </a:outerShdw>
              </a:effectLst>
            </a:endParaRPr>
          </a:p>
          <a:p>
            <a:r>
              <a:rPr lang="ja-JP" altLang="en-US" sz="2400" dirty="0" smtClean="0"/>
              <a:t>　　</a:t>
            </a:r>
            <a:r>
              <a:rPr lang="ja-JP" altLang="en-US" sz="2000" dirty="0" smtClean="0"/>
              <a:t>　 </a:t>
            </a:r>
            <a:r>
              <a:rPr lang="ja-JP" altLang="en-US" sz="2000" b="1" i="1" dirty="0" smtClean="0"/>
              <a:t>アルミシート</a:t>
            </a:r>
            <a:r>
              <a:rPr lang="ja-JP" altLang="en-US" sz="2400" b="1" i="1" dirty="0" smtClean="0"/>
              <a:t>：</a:t>
            </a:r>
            <a:r>
              <a:rPr lang="ja-JP" altLang="en-US" sz="2400" dirty="0" smtClean="0"/>
              <a:t> </a:t>
            </a:r>
            <a:r>
              <a:rPr lang="ja-JP" altLang="en-US" sz="2000" i="1" dirty="0" smtClean="0"/>
              <a:t>反射率 </a:t>
            </a:r>
            <a:r>
              <a:rPr lang="ja-JP" altLang="en-US" sz="2000" i="1" dirty="0"/>
              <a:t>~93% @ 420nm</a:t>
            </a:r>
          </a:p>
        </p:txBody>
      </p:sp>
      <p:pic>
        <p:nvPicPr>
          <p:cNvPr id="15" name="図 14"/>
          <p:cNvPicPr>
            <a:picLocks noChangeAspect="1"/>
          </p:cNvPicPr>
          <p:nvPr/>
        </p:nvPicPr>
        <p:blipFill rotWithShape="1">
          <a:blip r:embed="rId2"/>
          <a:srcRect t="3949" r="4718" b="3163"/>
          <a:stretch/>
        </p:blipFill>
        <p:spPr>
          <a:xfrm>
            <a:off x="101028" y="80130"/>
            <a:ext cx="1148280" cy="1000722"/>
          </a:xfrm>
          <a:prstGeom prst="rect">
            <a:avLst/>
          </a:prstGeom>
        </p:spPr>
      </p:pic>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810" y="1840848"/>
            <a:ext cx="2897213" cy="3715511"/>
          </a:xfrm>
          <a:prstGeom prst="rect">
            <a:avLst/>
          </a:prstGeom>
        </p:spPr>
      </p:pic>
      <p:sp>
        <p:nvSpPr>
          <p:cNvPr id="19" name="テキスト ボックス 18"/>
          <p:cNvSpPr txBox="1"/>
          <p:nvPr/>
        </p:nvSpPr>
        <p:spPr>
          <a:xfrm>
            <a:off x="8407021" y="2282804"/>
            <a:ext cx="666643" cy="400110"/>
          </a:xfrm>
          <a:prstGeom prst="rect">
            <a:avLst/>
          </a:prstGeom>
          <a:noFill/>
        </p:spPr>
        <p:txBody>
          <a:bodyPr wrap="square" rtlCol="0">
            <a:spAutoFit/>
          </a:bodyPr>
          <a:lstStyle/>
          <a:p>
            <a:r>
              <a:rPr kumimoji="1" lang="ja-JP" altLang="en-US" sz="2000" dirty="0" smtClean="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水</a:t>
            </a:r>
            <a:endParaRPr kumimoji="1" lang="ja-JP" altLang="en-US" sz="2000"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21" name="右矢印 20"/>
          <p:cNvSpPr/>
          <p:nvPr/>
        </p:nvSpPr>
        <p:spPr>
          <a:xfrm>
            <a:off x="136539" y="3303895"/>
            <a:ext cx="574140" cy="41913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67367" y="3322924"/>
            <a:ext cx="8376633" cy="400110"/>
          </a:xfrm>
          <a:prstGeom prst="rect">
            <a:avLst/>
          </a:prstGeom>
          <a:noFill/>
        </p:spPr>
        <p:txBody>
          <a:bodyPr wrap="square" rtlCol="0">
            <a:spAutoFit/>
          </a:bodyPr>
          <a:lstStyle/>
          <a:p>
            <a:r>
              <a:rPr kumimoji="1" lang="ja-JP" altLang="en-US" sz="2000" i="1" dirty="0" smtClean="0"/>
              <a:t>波形の違いでアクティブ</a:t>
            </a:r>
            <a:r>
              <a:rPr kumimoji="1" lang="ja-JP" altLang="en-US" sz="2000" i="1" dirty="0" err="1" smtClean="0"/>
              <a:t>べ</a:t>
            </a:r>
            <a:r>
              <a:rPr kumimoji="1" lang="ja-JP" altLang="en-US" sz="2000" i="1" dirty="0" smtClean="0"/>
              <a:t>トー！！</a:t>
            </a:r>
            <a:endParaRPr kumimoji="1" lang="ja-JP" altLang="en-US" sz="2000" i="1" dirty="0"/>
          </a:p>
        </p:txBody>
      </p:sp>
      <p:sp>
        <p:nvSpPr>
          <p:cNvPr id="24" name="テキスト ボックス 23"/>
          <p:cNvSpPr txBox="1"/>
          <p:nvPr/>
        </p:nvSpPr>
        <p:spPr>
          <a:xfrm>
            <a:off x="7297170" y="4680603"/>
            <a:ext cx="918783" cy="400110"/>
          </a:xfrm>
          <a:prstGeom prst="rect">
            <a:avLst/>
          </a:prstGeom>
          <a:noFill/>
        </p:spPr>
        <p:txBody>
          <a:bodyPr wrap="square" rtlCol="0">
            <a:spAutoFit/>
          </a:bodyPr>
          <a:lstStyle/>
          <a:p>
            <a:r>
              <a:rPr kumimoji="1" lang="ja-JP" altLang="en-US" sz="2000" dirty="0" smtClean="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ＰＭＴ</a:t>
            </a:r>
            <a:endParaRPr kumimoji="1" lang="ja-JP" altLang="en-US" sz="2000"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25" name="テキスト ボックス 24"/>
          <p:cNvSpPr txBox="1"/>
          <p:nvPr/>
        </p:nvSpPr>
        <p:spPr>
          <a:xfrm>
            <a:off x="7821559" y="1552418"/>
            <a:ext cx="918783" cy="400110"/>
          </a:xfrm>
          <a:prstGeom prst="rect">
            <a:avLst/>
          </a:prstGeom>
          <a:noFill/>
        </p:spPr>
        <p:txBody>
          <a:bodyPr wrap="square" rtlCol="0">
            <a:spAutoFit/>
          </a:bodyPr>
          <a:lstStyle/>
          <a:p>
            <a:r>
              <a:rPr kumimoji="1" lang="ja-JP" altLang="en-US" sz="2000" dirty="0" smtClean="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液シン</a:t>
            </a:r>
            <a:endParaRPr kumimoji="1" lang="ja-JP" altLang="en-US" sz="2000"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cxnSp>
        <p:nvCxnSpPr>
          <p:cNvPr id="27" name="直線矢印コネクタ 26"/>
          <p:cNvCxnSpPr/>
          <p:nvPr/>
        </p:nvCxnSpPr>
        <p:spPr>
          <a:xfrm flipH="1">
            <a:off x="8079476" y="1911269"/>
            <a:ext cx="152405" cy="1428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8312878" y="4445629"/>
            <a:ext cx="918783" cy="400110"/>
          </a:xfrm>
          <a:prstGeom prst="rect">
            <a:avLst/>
          </a:prstGeom>
          <a:noFill/>
        </p:spPr>
        <p:txBody>
          <a:bodyPr wrap="square" rtlCol="0">
            <a:spAutoFit/>
          </a:bodyPr>
          <a:lstStyle/>
          <a:p>
            <a:r>
              <a:rPr kumimoji="1" lang="ja-JP" altLang="en-US" sz="2000" dirty="0" smtClean="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ＣａＦ</a:t>
            </a:r>
            <a:r>
              <a:rPr kumimoji="1" lang="ja-JP" altLang="en-US" sz="2000" baseline="-25000" dirty="0" smtClean="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２</a:t>
            </a:r>
            <a:endParaRPr kumimoji="1" lang="ja-JP" altLang="en-US" sz="2000" baseline="-25000"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cxnSp>
        <p:nvCxnSpPr>
          <p:cNvPr id="30" name="直線矢印コネクタ 29"/>
          <p:cNvCxnSpPr/>
          <p:nvPr/>
        </p:nvCxnSpPr>
        <p:spPr>
          <a:xfrm flipH="1" flipV="1">
            <a:off x="7944023" y="3869050"/>
            <a:ext cx="412080" cy="6928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 name="図 36"/>
          <p:cNvPicPr>
            <a:picLocks noChangeAspect="1"/>
          </p:cNvPicPr>
          <p:nvPr/>
        </p:nvPicPr>
        <p:blipFill>
          <a:blip r:embed="rId4"/>
          <a:stretch>
            <a:fillRect/>
          </a:stretch>
        </p:blipFill>
        <p:spPr>
          <a:xfrm>
            <a:off x="6916959" y="5537239"/>
            <a:ext cx="1679204" cy="1259437"/>
          </a:xfrm>
          <a:prstGeom prst="rect">
            <a:avLst/>
          </a:prstGeom>
        </p:spPr>
      </p:pic>
      <p:cxnSp>
        <p:nvCxnSpPr>
          <p:cNvPr id="38" name="直線矢印コネクタ 37"/>
          <p:cNvCxnSpPr/>
          <p:nvPr/>
        </p:nvCxnSpPr>
        <p:spPr>
          <a:xfrm flipV="1">
            <a:off x="8064240" y="4617130"/>
            <a:ext cx="0" cy="10391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7133917" y="6370845"/>
            <a:ext cx="1375283" cy="400110"/>
          </a:xfrm>
          <a:prstGeom prst="rect">
            <a:avLst/>
          </a:prstGeom>
          <a:noFill/>
        </p:spPr>
        <p:txBody>
          <a:bodyPr wrap="square" rtlCol="0">
            <a:spAutoFit/>
          </a:bodyPr>
          <a:lstStyle/>
          <a:p>
            <a:r>
              <a:rPr kumimoji="1" lang="ja-JP" altLang="en-US" sz="2000" dirty="0" smtClean="0">
                <a:solidFill>
                  <a:schemeClr val="bg1"/>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集光ガイド</a:t>
            </a:r>
            <a:endParaRPr kumimoji="1" lang="ja-JP" altLang="en-US" sz="2000" dirty="0">
              <a:solidFill>
                <a:schemeClr val="bg1"/>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4" name="TextBox 3"/>
          <p:cNvSpPr txBox="1"/>
          <p:nvPr/>
        </p:nvSpPr>
        <p:spPr>
          <a:xfrm>
            <a:off x="4970933" y="4659871"/>
            <a:ext cx="1421496" cy="646331"/>
          </a:xfrm>
          <a:prstGeom prst="rect">
            <a:avLst/>
          </a:prstGeom>
          <a:noFill/>
        </p:spPr>
        <p:txBody>
          <a:bodyPr wrap="square" rtlCol="0">
            <a:spAutoFit/>
          </a:bodyPr>
          <a:lstStyle/>
          <a:p>
            <a:pPr algn="ctr"/>
            <a:r>
              <a:rPr lang="ja-JP" altLang="en-US" b="1" dirty="0">
                <a:effectLst>
                  <a:outerShdw blurRad="38100" dist="38100" dir="2700000" algn="tl">
                    <a:srgbClr val="000000">
                      <a:alpha val="43137"/>
                    </a:srgbClr>
                  </a:outerShdw>
                </a:effectLst>
              </a:rPr>
              <a:t>高</a:t>
            </a:r>
            <a:r>
              <a:rPr lang="ja-JP" altLang="en-US" b="1" dirty="0" smtClean="0">
                <a:effectLst>
                  <a:outerShdw blurRad="38100" dist="38100" dir="2700000" algn="tl">
                    <a:srgbClr val="000000">
                      <a:alpha val="43137"/>
                    </a:srgbClr>
                  </a:outerShdw>
                </a:effectLst>
              </a:rPr>
              <a:t>速</a:t>
            </a:r>
            <a:r>
              <a:rPr lang="ja-JP" altLang="en-US" b="1" dirty="0">
                <a:effectLst>
                  <a:outerShdw blurRad="38100" dist="38100" dir="2700000" algn="tl">
                    <a:srgbClr val="000000">
                      <a:alpha val="43137"/>
                    </a:srgbClr>
                  </a:outerShdw>
                </a:effectLst>
              </a:rPr>
              <a:t>応答</a:t>
            </a:r>
            <a:r>
              <a:rPr lang="ja-JP" altLang="en-US" b="1" dirty="0" smtClean="0">
                <a:effectLst>
                  <a:outerShdw blurRad="38100" dist="38100" dir="2700000" algn="tl">
                    <a:srgbClr val="000000">
                      <a:alpha val="43137"/>
                    </a:srgbClr>
                  </a:outerShdw>
                </a:effectLst>
              </a:rPr>
              <a:t>（</a:t>
            </a:r>
            <a:r>
              <a:rPr lang="en-US" altLang="ja-JP" b="1" dirty="0" smtClean="0">
                <a:effectLst>
                  <a:outerShdw blurRad="38100" dist="38100" dir="2700000" algn="tl">
                    <a:srgbClr val="000000">
                      <a:alpha val="43137"/>
                    </a:srgbClr>
                  </a:outerShdw>
                </a:effectLst>
              </a:rPr>
              <a:t>R&amp;D</a:t>
            </a:r>
            <a:r>
              <a:rPr lang="ja-JP" altLang="en-US" b="1" dirty="0" smtClean="0">
                <a:effectLst>
                  <a:outerShdw blurRad="38100" dist="38100" dir="2700000" algn="tl">
                    <a:srgbClr val="000000">
                      <a:alpha val="43137"/>
                    </a:srgbClr>
                  </a:outerShdw>
                </a:effectLst>
              </a:rPr>
              <a:t>用）</a:t>
            </a:r>
            <a:endParaRPr kumimoji="1" lang="ja-JP" altLang="en-US" b="1" dirty="0">
              <a:effectLst>
                <a:outerShdw blurRad="38100" dist="38100" dir="2700000" algn="tl">
                  <a:srgbClr val="000000">
                    <a:alpha val="43137"/>
                  </a:srgbClr>
                </a:outerShdw>
              </a:effectLst>
            </a:endParaRPr>
          </a:p>
        </p:txBody>
      </p:sp>
      <p:cxnSp>
        <p:nvCxnSpPr>
          <p:cNvPr id="6" name="Straight Arrow Connector 5"/>
          <p:cNvCxnSpPr/>
          <p:nvPr/>
        </p:nvCxnSpPr>
        <p:spPr>
          <a:xfrm flipH="1">
            <a:off x="4681183" y="4960004"/>
            <a:ext cx="363385" cy="0"/>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13"/>
          <p:cNvSpPr/>
          <p:nvPr/>
        </p:nvSpPr>
        <p:spPr>
          <a:xfrm>
            <a:off x="302378" y="1143418"/>
            <a:ext cx="7270543" cy="707886"/>
          </a:xfrm>
          <a:prstGeom prst="rect">
            <a:avLst/>
          </a:prstGeom>
          <a:solidFill>
            <a:schemeClr val="bg2"/>
          </a:solidFill>
        </p:spPr>
        <p:txBody>
          <a:bodyPr wrap="square">
            <a:spAutoFit/>
          </a:bodyPr>
          <a:lstStyle/>
          <a:p>
            <a:r>
              <a:rPr lang="en-US" altLang="ja-JP" sz="2000" dirty="0" err="1" smtClean="0">
                <a:solidFill>
                  <a:srgbClr val="0000FF"/>
                </a:solidFill>
                <a:latin typeface="HGP創英角ﾎﾟｯﾌﾟ体" panose="040B0A00000000000000" pitchFamily="50" charset="-128"/>
                <a:ea typeface="HGP創英角ﾎﾟｯﾌﾟ体" panose="040B0A00000000000000" pitchFamily="50" charset="-128"/>
              </a:rPr>
              <a:t>CA</a:t>
            </a:r>
            <a:r>
              <a:rPr lang="en-US" altLang="ja-JP" sz="2000" dirty="0" err="1" smtClean="0">
                <a:latin typeface="HGP創英角ﾎﾟｯﾌﾟ体" panose="040B0A00000000000000" pitchFamily="50" charset="-128"/>
                <a:ea typeface="HGP創英角ﾎﾟｯﾌﾟ体" panose="040B0A00000000000000" pitchFamily="50" charset="-128"/>
              </a:rPr>
              <a:t>lcium</a:t>
            </a:r>
            <a:r>
              <a:rPr lang="en-US" altLang="ja-JP" sz="2000" dirty="0" smtClean="0">
                <a:latin typeface="HGP創英角ﾎﾟｯﾌﾟ体" panose="040B0A00000000000000" pitchFamily="50" charset="-128"/>
                <a:ea typeface="HGP創英角ﾎﾟｯﾌﾟ体" panose="040B0A00000000000000" pitchFamily="50" charset="-128"/>
              </a:rPr>
              <a:t> fluoride for studies of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N</a:t>
            </a:r>
            <a:r>
              <a:rPr lang="en-US" altLang="ja-JP" sz="2000" dirty="0" smtClean="0">
                <a:latin typeface="HGP創英角ﾎﾟｯﾌﾟ体" panose="040B0A00000000000000" pitchFamily="50" charset="-128"/>
                <a:ea typeface="HGP創英角ﾎﾟｯﾌﾟ体" panose="040B0A00000000000000" pitchFamily="50" charset="-128"/>
              </a:rPr>
              <a:t>eutrino and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D</a:t>
            </a:r>
            <a:r>
              <a:rPr lang="en-US" altLang="ja-JP" sz="2000" dirty="0" smtClean="0">
                <a:latin typeface="HGP創英角ﾎﾟｯﾌﾟ体" panose="040B0A00000000000000" pitchFamily="50" charset="-128"/>
                <a:ea typeface="HGP創英角ﾎﾟｯﾌﾟ体" panose="040B0A00000000000000" pitchFamily="50" charset="-128"/>
              </a:rPr>
              <a:t>ark matters by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L</a:t>
            </a:r>
            <a:r>
              <a:rPr lang="en-US" altLang="ja-JP" sz="2000" dirty="0" smtClean="0">
                <a:latin typeface="HGP創英角ﾎﾟｯﾌﾟ体" panose="040B0A00000000000000" pitchFamily="50" charset="-128"/>
                <a:ea typeface="HGP創英角ﾎﾟｯﾌﾟ体" panose="040B0A00000000000000" pitchFamily="50" charset="-128"/>
              </a:rPr>
              <a:t>ow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E</a:t>
            </a:r>
            <a:r>
              <a:rPr lang="en-US" altLang="ja-JP" sz="2000" dirty="0" smtClean="0">
                <a:latin typeface="HGP創英角ﾎﾟｯﾌﾟ体" panose="040B0A00000000000000" pitchFamily="50" charset="-128"/>
                <a:ea typeface="HGP創英角ﾎﾟｯﾌﾟ体" panose="040B0A00000000000000" pitchFamily="50" charset="-128"/>
              </a:rPr>
              <a:t>nergy </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S</a:t>
            </a:r>
            <a:r>
              <a:rPr lang="en-US" altLang="ja-JP" sz="2000" dirty="0" smtClean="0">
                <a:latin typeface="HGP創英角ﾎﾟｯﾌﾟ体" panose="040B0A00000000000000" pitchFamily="50" charset="-128"/>
                <a:ea typeface="HGP創英角ﾎﾟｯﾌﾟ体" panose="040B0A00000000000000" pitchFamily="50" charset="-128"/>
              </a:rPr>
              <a:t>pectrometer </a:t>
            </a:r>
            <a:endParaRPr lang="ja-JP" altLang="en-US" sz="20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621841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330" y="1858832"/>
            <a:ext cx="7886700" cy="4351338"/>
          </a:xfrm>
        </p:spPr>
        <p:txBody>
          <a:bodyPr/>
          <a:lstStyle/>
          <a:p>
            <a:endParaRPr kumimoji="1" lang="ja-JP" altLang="en-US"/>
          </a:p>
        </p:txBody>
      </p:sp>
      <p:pic>
        <p:nvPicPr>
          <p:cNvPr id="12" name="図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984" y="3803530"/>
            <a:ext cx="4011096" cy="301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0"/>
          <p:cNvSpPr txBox="1">
            <a:spLocks noChangeArrowheads="1"/>
          </p:cNvSpPr>
          <p:nvPr/>
        </p:nvSpPr>
        <p:spPr bwMode="auto">
          <a:xfrm>
            <a:off x="2613878" y="6373322"/>
            <a:ext cx="2331308" cy="400110"/>
          </a:xfrm>
          <a:prstGeom prst="rect">
            <a:avLst/>
          </a:prstGeom>
          <a:noFill/>
          <a:ln>
            <a:noFill/>
          </a:ln>
          <a:extLst/>
        </p:spPr>
        <p:txBody>
          <a:bodyPr wrap="square">
            <a:spAutoFit/>
          </a:bodyPr>
          <a:lstStyle>
            <a:defPPr>
              <a:defRPr lang="ja-JP"/>
            </a:defPPr>
            <a:lvl1pPr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9pPr>
          </a:lstStyle>
          <a:p>
            <a:pPr eaLnBrk="1" hangingPunct="1">
              <a:spcBef>
                <a:spcPct val="0"/>
              </a:spcBef>
              <a:buSzTx/>
              <a:buFontTx/>
              <a:buNone/>
            </a:pPr>
            <a:r>
              <a:rPr lang="en-US" altLang="ja-JP" sz="2000" b="1" dirty="0" smtClean="0">
                <a:solidFill>
                  <a:srgbClr val="FFFF00"/>
                </a:solidFill>
                <a:effectLst>
                  <a:outerShdw blurRad="38100" dist="38100" dir="2700000" algn="tl">
                    <a:srgbClr val="000000">
                      <a:alpha val="43137"/>
                    </a:srgbClr>
                  </a:outerShdw>
                </a:effectLst>
              </a:rPr>
              <a:t>PMT &amp; Light pipe</a:t>
            </a:r>
            <a:endParaRPr lang="en-US" altLang="ja-JP" sz="2000" b="1" dirty="0">
              <a:solidFill>
                <a:srgbClr val="FFFF00"/>
              </a:solidFill>
              <a:effectLst>
                <a:outerShdw blurRad="38100" dist="38100" dir="2700000" algn="tl">
                  <a:srgbClr val="000000">
                    <a:alpha val="43137"/>
                  </a:srgbClr>
                </a:outerShdw>
              </a:effectLst>
            </a:endParaRPr>
          </a:p>
        </p:txBody>
      </p:sp>
      <p:sp>
        <p:nvSpPr>
          <p:cNvPr id="11" name="Slide Number Placeholder 10"/>
          <p:cNvSpPr>
            <a:spLocks noGrp="1"/>
          </p:cNvSpPr>
          <p:nvPr>
            <p:ph type="sldNum" sz="quarter" idx="12"/>
          </p:nvPr>
        </p:nvSpPr>
        <p:spPr/>
        <p:txBody>
          <a:bodyPr/>
          <a:lstStyle/>
          <a:p>
            <a:fld id="{6E430386-0F7A-4C36-A669-55C381959A75}" type="slidenum">
              <a:rPr kumimoji="1" lang="ja-JP" altLang="en-US" smtClean="0"/>
              <a:t>27</a:t>
            </a:fld>
            <a:endParaRPr kumimoji="1" lang="ja-JP" altLang="en-US" dirty="0"/>
          </a:p>
        </p:txBody>
      </p:sp>
      <p:sp>
        <p:nvSpPr>
          <p:cNvPr id="14" name="TextBox 13"/>
          <p:cNvSpPr txBox="1"/>
          <p:nvPr/>
        </p:nvSpPr>
        <p:spPr>
          <a:xfrm>
            <a:off x="353778" y="239048"/>
            <a:ext cx="8141252" cy="523220"/>
          </a:xfrm>
          <a:prstGeom prst="rect">
            <a:avLst/>
          </a:prstGeom>
          <a:noFill/>
        </p:spPr>
        <p:txBody>
          <a:bodyPr wrap="square" rtlCol="0">
            <a:spAutoFit/>
          </a:bodyPr>
          <a:lstStyle/>
          <a:p>
            <a:r>
              <a:rPr kumimoji="1" lang="en-US" altLang="ja-JP" sz="2800" b="1" u="sng" dirty="0" smtClean="0">
                <a:effectLst>
                  <a:outerShdw blurRad="38100" dist="38100" dir="2700000" algn="tl">
                    <a:srgbClr val="000000">
                      <a:alpha val="43137"/>
                    </a:srgbClr>
                  </a:outerShdw>
                </a:effectLst>
              </a:rPr>
              <a:t>The CANDLES (U.G) detector in </a:t>
            </a:r>
            <a:r>
              <a:rPr kumimoji="1" lang="en-US" altLang="ja-JP" sz="2800" b="1" u="sng" dirty="0" err="1" smtClean="0">
                <a:effectLst>
                  <a:outerShdw blurRad="38100" dist="38100" dir="2700000" algn="tl">
                    <a:srgbClr val="000000">
                      <a:alpha val="43137"/>
                    </a:srgbClr>
                  </a:outerShdw>
                </a:effectLst>
              </a:rPr>
              <a:t>Kamioka</a:t>
            </a:r>
            <a:r>
              <a:rPr kumimoji="1" lang="en-US" altLang="ja-JP" sz="2800" b="1" u="sng" dirty="0" smtClean="0">
                <a:effectLst>
                  <a:outerShdw blurRad="38100" dist="38100" dir="2700000" algn="tl">
                    <a:srgbClr val="000000">
                      <a:alpha val="43137"/>
                    </a:srgbClr>
                  </a:outerShdw>
                </a:effectLst>
              </a:rPr>
              <a:t> observatory</a:t>
            </a:r>
            <a:endParaRPr kumimoji="1" lang="ja-JP" altLang="en-US" sz="2800" b="1" u="sng"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4716660" y="2066207"/>
            <a:ext cx="4540094" cy="3035498"/>
          </a:xfrm>
          <a:prstGeom prst="rect">
            <a:avLst/>
          </a:prstGeom>
        </p:spPr>
      </p:pic>
      <p:pic>
        <p:nvPicPr>
          <p:cNvPr id="15" name="Picture 14"/>
          <p:cNvPicPr>
            <a:picLocks noChangeAspect="1"/>
          </p:cNvPicPr>
          <p:nvPr/>
        </p:nvPicPr>
        <p:blipFill>
          <a:blip r:embed="rId4"/>
          <a:stretch>
            <a:fillRect/>
          </a:stretch>
        </p:blipFill>
        <p:spPr>
          <a:xfrm>
            <a:off x="183273" y="995050"/>
            <a:ext cx="4807709" cy="3188330"/>
          </a:xfrm>
          <a:prstGeom prst="rect">
            <a:avLst/>
          </a:prstGeom>
        </p:spPr>
      </p:pic>
      <p:sp>
        <p:nvSpPr>
          <p:cNvPr id="19" name="Text Box 20"/>
          <p:cNvSpPr txBox="1">
            <a:spLocks noChangeArrowheads="1"/>
          </p:cNvSpPr>
          <p:nvPr/>
        </p:nvSpPr>
        <p:spPr bwMode="auto">
          <a:xfrm>
            <a:off x="5929028" y="4468813"/>
            <a:ext cx="2331308" cy="400110"/>
          </a:xfrm>
          <a:prstGeom prst="rect">
            <a:avLst/>
          </a:prstGeom>
          <a:noFill/>
          <a:ln>
            <a:noFill/>
          </a:ln>
          <a:extLst/>
        </p:spPr>
        <p:txBody>
          <a:bodyPr wrap="square">
            <a:spAutoFit/>
          </a:bodyPr>
          <a:lstStyle>
            <a:defPPr>
              <a:defRPr lang="ja-JP"/>
            </a:defPPr>
            <a:lvl1pPr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spcBef>
                <a:spcPct val="0"/>
              </a:spcBef>
              <a:buSzTx/>
              <a:buFontTx/>
              <a:buNone/>
            </a:pPr>
            <a:r>
              <a:rPr lang="en-US" altLang="ja-JP" sz="2000" b="1" dirty="0" smtClean="0">
                <a:solidFill>
                  <a:srgbClr val="FFFF00"/>
                </a:solidFill>
                <a:effectLst>
                  <a:outerShdw blurRad="38100" dist="38100" dir="2700000" algn="tl">
                    <a:srgbClr val="000000">
                      <a:alpha val="43137"/>
                    </a:srgbClr>
                  </a:outerShdw>
                </a:effectLst>
              </a:rPr>
              <a:t>CaF</a:t>
            </a:r>
            <a:r>
              <a:rPr lang="en-US" altLang="ja-JP" sz="1600" b="1" dirty="0" smtClean="0">
                <a:solidFill>
                  <a:srgbClr val="FFFF00"/>
                </a:solidFill>
                <a:effectLst>
                  <a:outerShdw blurRad="38100" dist="38100" dir="2700000" algn="tl">
                    <a:srgbClr val="000000">
                      <a:alpha val="43137"/>
                    </a:srgbClr>
                  </a:outerShdw>
                </a:effectLst>
              </a:rPr>
              <a:t>2</a:t>
            </a:r>
            <a:r>
              <a:rPr lang="en-US" altLang="ja-JP" sz="2000" b="1" dirty="0" smtClean="0">
                <a:solidFill>
                  <a:srgbClr val="FFFF00"/>
                </a:solidFill>
                <a:effectLst>
                  <a:outerShdw blurRad="38100" dist="38100" dir="2700000" algn="tl">
                    <a:srgbClr val="000000">
                      <a:alpha val="43137"/>
                    </a:srgbClr>
                  </a:outerShdw>
                </a:effectLst>
              </a:rPr>
              <a:t> crystals</a:t>
            </a:r>
          </a:p>
        </p:txBody>
      </p:sp>
      <p:sp>
        <p:nvSpPr>
          <p:cNvPr id="10" name="Text Box 20"/>
          <p:cNvSpPr txBox="1">
            <a:spLocks noChangeArrowheads="1"/>
          </p:cNvSpPr>
          <p:nvPr/>
        </p:nvSpPr>
        <p:spPr bwMode="auto">
          <a:xfrm>
            <a:off x="353778" y="3664791"/>
            <a:ext cx="4330643" cy="400110"/>
          </a:xfrm>
          <a:prstGeom prst="rect">
            <a:avLst/>
          </a:prstGeom>
          <a:noFill/>
          <a:ln>
            <a:noFill/>
          </a:ln>
          <a:extLst/>
        </p:spPr>
        <p:txBody>
          <a:bodyPr wrap="square">
            <a:spAutoFit/>
          </a:bodyPr>
          <a:lstStyle>
            <a:defPPr>
              <a:defRPr lang="ja-JP"/>
            </a:defPPr>
            <a:lvl1pPr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800"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spcBef>
                <a:spcPct val="0"/>
              </a:spcBef>
              <a:buSzTx/>
              <a:buFontTx/>
              <a:buNone/>
            </a:pPr>
            <a:r>
              <a:rPr lang="en-US" altLang="ja-JP" sz="2000" b="1" dirty="0" smtClean="0">
                <a:solidFill>
                  <a:srgbClr val="FFFF00"/>
                </a:solidFill>
                <a:effectLst>
                  <a:outerShdw blurRad="38100" dist="38100" dir="2700000" algn="tl">
                    <a:srgbClr val="000000">
                      <a:alpha val="43137"/>
                    </a:srgbClr>
                  </a:outerShdw>
                </a:effectLst>
              </a:rPr>
              <a:t>The CANDLES III (U.G.) detector</a:t>
            </a:r>
          </a:p>
        </p:txBody>
      </p:sp>
    </p:spTree>
    <p:extLst>
      <p:ext uri="{BB962C8B-B14F-4D97-AF65-F5344CB8AC3E}">
        <p14:creationId xmlns:p14="http://schemas.microsoft.com/office/powerpoint/2010/main" val="2729159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809870" y="147544"/>
            <a:ext cx="6416202" cy="1187450"/>
          </a:xfrm>
        </p:spPr>
        <p:txBody>
          <a:bodyPr>
            <a:noAutofit/>
          </a:bodyPr>
          <a:lstStyle/>
          <a:p>
            <a:pPr algn="ctr">
              <a:spcBef>
                <a:spcPts val="1200"/>
              </a:spcBef>
            </a:pPr>
            <a:r>
              <a:rPr lang="ja-JP" altLang="en-US" sz="4000" u="sng" dirty="0" smtClean="0">
                <a:effectLst>
                  <a:outerShdw blurRad="38100" dist="38100" dir="2700000" algn="tl">
                    <a:srgbClr val="000000">
                      <a:alpha val="43137"/>
                    </a:srgbClr>
                  </a:outerShdw>
                </a:effectLst>
              </a:rPr>
              <a:t>液体シンチレータを利用した外部ＢＧべトー（ＰＳＤ）</a:t>
            </a:r>
            <a:endParaRPr lang="en-US" altLang="ja-JP" sz="3200" u="none" dirty="0" smtClean="0"/>
          </a:p>
        </p:txBody>
      </p:sp>
      <p:sp>
        <p:nvSpPr>
          <p:cNvPr id="104451" name="Rectangle 3" descr="Rectangle: Click to edit Master text styles&#10;Second level&#10;Third level&#10;Fourth level&#10;Fifth level"/>
          <p:cNvSpPr>
            <a:spLocks noGrp="1" noChangeArrowheads="1"/>
          </p:cNvSpPr>
          <p:nvPr>
            <p:ph idx="1"/>
          </p:nvPr>
        </p:nvSpPr>
        <p:spPr>
          <a:xfrm>
            <a:off x="994670" y="1441242"/>
            <a:ext cx="7741711" cy="1371923"/>
          </a:xfrm>
        </p:spPr>
        <p:txBody>
          <a:bodyPr>
            <a:noAutofit/>
          </a:bodyPr>
          <a:lstStyle/>
          <a:p>
            <a:r>
              <a:rPr lang="en-US" altLang="ja-JP" sz="2000" dirty="0" smtClean="0"/>
              <a:t>500 MHz Flash ADC</a:t>
            </a:r>
            <a:r>
              <a:rPr lang="ja-JP" altLang="en-US" sz="2000" dirty="0" smtClean="0"/>
              <a:t>を用いて各ＰＭＴの波形データを取得している。</a:t>
            </a:r>
            <a:endParaRPr lang="en-US" altLang="ja-JP" sz="2000" dirty="0" smtClean="0"/>
          </a:p>
          <a:p>
            <a:r>
              <a:rPr lang="ja-JP" altLang="en-US" sz="2000" dirty="0"/>
              <a:t>波</a:t>
            </a:r>
            <a:r>
              <a:rPr lang="ja-JP" altLang="en-US" sz="2000" dirty="0" smtClean="0"/>
              <a:t>形</a:t>
            </a:r>
            <a:r>
              <a:rPr lang="ja-JP" altLang="en-US" sz="2000" dirty="0"/>
              <a:t>解</a:t>
            </a:r>
            <a:r>
              <a:rPr lang="ja-JP" altLang="en-US" sz="2000" dirty="0" smtClean="0"/>
              <a:t>析によって結晶周囲の液体シンチレータ（ＬＳ）を光らせた事象を除去することで、外部ガンマ線のＢＧを大幅に低減している。</a:t>
            </a:r>
            <a:endParaRPr lang="en-US" altLang="ja-JP" sz="2000" dirty="0" smtClean="0"/>
          </a:p>
          <a:p>
            <a:r>
              <a:rPr lang="ja-JP" altLang="en-US" sz="2000" dirty="0" smtClean="0"/>
              <a:t>また</a:t>
            </a:r>
            <a:r>
              <a:rPr lang="en-US" altLang="ja-JP" sz="2000" dirty="0" smtClean="0"/>
              <a:t>CaF2</a:t>
            </a:r>
            <a:r>
              <a:rPr lang="ja-JP" altLang="en-US" sz="2000" dirty="0" smtClean="0"/>
              <a:t>結晶内でも</a:t>
            </a:r>
            <a:r>
              <a:rPr lang="en-US" altLang="ja-JP" sz="2000" dirty="0" smtClean="0">
                <a:latin typeface="Symbol" panose="05050102010706020507" pitchFamily="18" charset="2"/>
              </a:rPr>
              <a:t>a/b</a:t>
            </a:r>
            <a:r>
              <a:rPr lang="ja-JP" altLang="en-US" sz="2000" dirty="0" smtClean="0"/>
              <a:t>は波形解析で弁別可能。</a:t>
            </a:r>
            <a:endParaRPr lang="en-US" altLang="ja-JP" sz="2000" dirty="0" smtClean="0"/>
          </a:p>
        </p:txBody>
      </p:sp>
      <p:sp>
        <p:nvSpPr>
          <p:cNvPr id="2" name="Slide Number Placeholder 1"/>
          <p:cNvSpPr>
            <a:spLocks noGrp="1"/>
          </p:cNvSpPr>
          <p:nvPr>
            <p:ph type="sldNum" sz="quarter" idx="12"/>
          </p:nvPr>
        </p:nvSpPr>
        <p:spPr>
          <a:xfrm>
            <a:off x="6883400" y="6449219"/>
            <a:ext cx="2057400" cy="365125"/>
          </a:xfrm>
        </p:spPr>
        <p:txBody>
          <a:bodyPr/>
          <a:lstStyle/>
          <a:p>
            <a:fld id="{6E430386-0F7A-4C36-A669-55C381959A75}" type="slidenum">
              <a:rPr kumimoji="1" lang="ja-JP" altLang="en-US" smtClean="0"/>
              <a:t>28</a:t>
            </a:fld>
            <a:endParaRPr kumimoji="1" lang="ja-JP" altLang="en-US" dirty="0"/>
          </a:p>
        </p:txBody>
      </p:sp>
      <p:pic>
        <p:nvPicPr>
          <p:cNvPr id="104452" name="Picture 4" descr="run310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2993553"/>
            <a:ext cx="317023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descr="run310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993553"/>
            <a:ext cx="31702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6" descr="run310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325" y="2998316"/>
            <a:ext cx="31702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5" name="Text Box 7"/>
          <p:cNvSpPr txBox="1">
            <a:spLocks noChangeArrowheads="1"/>
          </p:cNvSpPr>
          <p:nvPr/>
        </p:nvSpPr>
        <p:spPr bwMode="auto">
          <a:xfrm>
            <a:off x="1762897" y="3398366"/>
            <a:ext cx="978716" cy="646331"/>
          </a:xfrm>
          <a:prstGeom prst="rect">
            <a:avLst/>
          </a:prstGeom>
          <a:noFill/>
          <a:ln w="19050">
            <a:noFill/>
            <a:miter lim="800000"/>
            <a:headEnd/>
            <a:tailEnd/>
          </a:ln>
          <a:effectLst/>
        </p:spPr>
        <p:txBody>
          <a:bodyPr wrap="square">
            <a:spAutoFit/>
          </a:bodyPr>
          <a:lstStyle/>
          <a:p>
            <a:pPr algn="ctr">
              <a:defRPr/>
            </a:pPr>
            <a:r>
              <a:rPr lang="en-US" altLang="ja-JP" dirty="0" smtClean="0"/>
              <a:t>CaF</a:t>
            </a:r>
            <a:r>
              <a:rPr lang="en-US" altLang="ja-JP" baseline="-25000" dirty="0" smtClean="0"/>
              <a:t>2</a:t>
            </a:r>
          </a:p>
          <a:p>
            <a:pPr algn="ctr">
              <a:defRPr/>
            </a:pPr>
            <a:r>
              <a:rPr lang="en-US" altLang="ja-JP" dirty="0" smtClean="0"/>
              <a:t>(1</a:t>
            </a:r>
            <a:r>
              <a:rPr lang="en-US" altLang="ja-JP" dirty="0" smtClean="0">
                <a:latin typeface="Symbol" panose="05050102010706020507" pitchFamily="18" charset="2"/>
              </a:rPr>
              <a:t>m</a:t>
            </a:r>
            <a:r>
              <a:rPr lang="en-US" altLang="ja-JP" dirty="0" smtClean="0"/>
              <a:t>sec)</a:t>
            </a:r>
            <a:endParaRPr lang="en-US" altLang="ja-JP" baseline="-25000" dirty="0" smtClean="0"/>
          </a:p>
        </p:txBody>
      </p:sp>
      <p:sp>
        <p:nvSpPr>
          <p:cNvPr id="104456" name="Text Box 8"/>
          <p:cNvSpPr txBox="1">
            <a:spLocks noChangeArrowheads="1"/>
          </p:cNvSpPr>
          <p:nvPr/>
        </p:nvSpPr>
        <p:spPr bwMode="auto">
          <a:xfrm>
            <a:off x="7215188" y="3509491"/>
            <a:ext cx="17256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dirty="0"/>
              <a:t>Liquid </a:t>
            </a:r>
            <a:r>
              <a:rPr lang="en-US" altLang="ja-JP" sz="1600" dirty="0" smtClean="0"/>
              <a:t>Scintillator</a:t>
            </a:r>
          </a:p>
          <a:p>
            <a:pPr algn="ctr" eaLnBrk="1" hangingPunct="1">
              <a:spcBef>
                <a:spcPct val="0"/>
              </a:spcBef>
              <a:buFontTx/>
              <a:buNone/>
            </a:pPr>
            <a:r>
              <a:rPr lang="en-US" altLang="ja-JP" sz="1600" dirty="0" smtClean="0"/>
              <a:t>(~10nsec)</a:t>
            </a:r>
            <a:endParaRPr lang="en-US" altLang="ja-JP" sz="1600" dirty="0"/>
          </a:p>
        </p:txBody>
      </p:sp>
      <p:sp>
        <p:nvSpPr>
          <p:cNvPr id="104457" name="Text Box 9"/>
          <p:cNvSpPr txBox="1">
            <a:spLocks noChangeArrowheads="1"/>
          </p:cNvSpPr>
          <p:nvPr/>
        </p:nvSpPr>
        <p:spPr bwMode="auto">
          <a:xfrm>
            <a:off x="4283075" y="3322960"/>
            <a:ext cx="1725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a:t>CaF</a:t>
            </a:r>
            <a:r>
              <a:rPr lang="en-US" altLang="ja-JP" sz="1600" baseline="-25000" dirty="0"/>
              <a:t>2</a:t>
            </a:r>
            <a:r>
              <a:rPr lang="en-US" altLang="ja-JP" sz="1600" dirty="0"/>
              <a:t>+</a:t>
            </a:r>
          </a:p>
          <a:p>
            <a:pPr eaLnBrk="1" hangingPunct="1">
              <a:spcBef>
                <a:spcPct val="0"/>
              </a:spcBef>
              <a:buFontTx/>
              <a:buNone/>
            </a:pPr>
            <a:r>
              <a:rPr lang="en-US" altLang="ja-JP" sz="1600" dirty="0"/>
              <a:t>Liquid Scintillator</a:t>
            </a:r>
          </a:p>
        </p:txBody>
      </p:sp>
      <p:sp>
        <p:nvSpPr>
          <p:cNvPr id="11" name="正方形/長方形 10"/>
          <p:cNvSpPr/>
          <p:nvPr/>
        </p:nvSpPr>
        <p:spPr>
          <a:xfrm>
            <a:off x="6755765" y="5900738"/>
            <a:ext cx="504825" cy="503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 name="Text Box 7"/>
          <p:cNvSpPr txBox="1">
            <a:spLocks noChangeArrowheads="1"/>
          </p:cNvSpPr>
          <p:nvPr/>
        </p:nvSpPr>
        <p:spPr bwMode="auto">
          <a:xfrm>
            <a:off x="6734704" y="6403975"/>
            <a:ext cx="546945" cy="338554"/>
          </a:xfrm>
          <a:prstGeom prst="rect">
            <a:avLst/>
          </a:prstGeom>
          <a:noFill/>
          <a:ln w="19050">
            <a:noFill/>
            <a:miter lim="800000"/>
            <a:headEnd/>
            <a:tailEnd/>
          </a:ln>
          <a:effectLst/>
        </p:spPr>
        <p:txBody>
          <a:bodyPr wrap="none">
            <a:spAutoFit/>
          </a:bodyPr>
          <a:lstStyle/>
          <a:p>
            <a:pPr eaLnBrk="1" hangingPunct="1">
              <a:defRPr/>
            </a:pPr>
            <a:r>
              <a:rPr lang="en-US" altLang="ja-JP" sz="1600" b="1" dirty="0">
                <a:latin typeface="+mj-lt"/>
              </a:rPr>
              <a:t>CaF</a:t>
            </a:r>
            <a:r>
              <a:rPr lang="en-US" altLang="ja-JP" sz="1600" b="1" baseline="-25000" dirty="0">
                <a:latin typeface="+mj-lt"/>
              </a:rPr>
              <a:t>2</a:t>
            </a:r>
            <a:endParaRPr lang="ja-JP" altLang="en-US" sz="1600" b="1" dirty="0">
              <a:latin typeface="+mj-lt"/>
            </a:endParaRPr>
          </a:p>
        </p:txBody>
      </p:sp>
      <p:sp>
        <p:nvSpPr>
          <p:cNvPr id="104469" name="Text Box 8"/>
          <p:cNvSpPr txBox="1">
            <a:spLocks noChangeArrowheads="1"/>
          </p:cNvSpPr>
          <p:nvPr/>
        </p:nvSpPr>
        <p:spPr bwMode="auto">
          <a:xfrm>
            <a:off x="7547928" y="6156325"/>
            <a:ext cx="1128712" cy="585788"/>
          </a:xfrm>
          <a:prstGeom prst="rect">
            <a:avLst/>
          </a:prstGeom>
          <a:noFill/>
          <a:ln>
            <a:noFill/>
          </a:ln>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a:t>Liquid </a:t>
            </a:r>
          </a:p>
          <a:p>
            <a:pPr eaLnBrk="1" hangingPunct="1">
              <a:spcBef>
                <a:spcPct val="0"/>
              </a:spcBef>
              <a:buFontTx/>
              <a:buNone/>
            </a:pPr>
            <a:r>
              <a:rPr lang="en-US" altLang="ja-JP" sz="1600" dirty="0"/>
              <a:t>Scintillator</a:t>
            </a:r>
          </a:p>
        </p:txBody>
      </p:sp>
      <p:sp>
        <p:nvSpPr>
          <p:cNvPr id="29" name="正方形/長方形 28"/>
          <p:cNvSpPr/>
          <p:nvPr/>
        </p:nvSpPr>
        <p:spPr>
          <a:xfrm>
            <a:off x="1715271" y="5822772"/>
            <a:ext cx="504825" cy="50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32" name="直線矢印コネクタ 31"/>
          <p:cNvCxnSpPr/>
          <p:nvPr/>
        </p:nvCxnSpPr>
        <p:spPr>
          <a:xfrm>
            <a:off x="1931171" y="6038672"/>
            <a:ext cx="217487" cy="2159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 Box 7"/>
          <p:cNvSpPr txBox="1">
            <a:spLocks noChangeArrowheads="1"/>
          </p:cNvSpPr>
          <p:nvPr/>
        </p:nvSpPr>
        <p:spPr bwMode="auto">
          <a:xfrm>
            <a:off x="1693527" y="6326010"/>
            <a:ext cx="546945" cy="338554"/>
          </a:xfrm>
          <a:prstGeom prst="rect">
            <a:avLst/>
          </a:prstGeom>
          <a:noFill/>
          <a:ln w="19050">
            <a:noFill/>
            <a:miter lim="800000"/>
            <a:headEnd/>
            <a:tailEnd/>
          </a:ln>
          <a:effectLst/>
        </p:spPr>
        <p:txBody>
          <a:bodyPr wrap="none">
            <a:spAutoFit/>
          </a:bodyPr>
          <a:lstStyle/>
          <a:p>
            <a:pPr eaLnBrk="1" hangingPunct="1">
              <a:defRPr/>
            </a:pPr>
            <a:r>
              <a:rPr lang="en-US" altLang="ja-JP" sz="1600" b="1" dirty="0">
                <a:latin typeface="+mj-lt"/>
              </a:rPr>
              <a:t>CaF</a:t>
            </a:r>
            <a:r>
              <a:rPr lang="en-US" altLang="ja-JP" sz="1600" b="1" baseline="-25000" dirty="0">
                <a:latin typeface="+mj-lt"/>
              </a:rPr>
              <a:t>2</a:t>
            </a:r>
            <a:endParaRPr lang="ja-JP" altLang="en-US" sz="1600" b="1" dirty="0">
              <a:latin typeface="+mj-lt"/>
            </a:endParaRPr>
          </a:p>
        </p:txBody>
      </p:sp>
      <p:cxnSp>
        <p:nvCxnSpPr>
          <p:cNvPr id="38" name="直線矢印コネクタ 37"/>
          <p:cNvCxnSpPr/>
          <p:nvPr/>
        </p:nvCxnSpPr>
        <p:spPr>
          <a:xfrm flipH="1">
            <a:off x="1867671" y="6060897"/>
            <a:ext cx="65087" cy="22066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4298633" y="6021388"/>
            <a:ext cx="504825" cy="503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3" name="フリーフォーム 42"/>
          <p:cNvSpPr/>
          <p:nvPr/>
        </p:nvSpPr>
        <p:spPr>
          <a:xfrm rot="1800000">
            <a:off x="3366770" y="5918200"/>
            <a:ext cx="1257300" cy="61913"/>
          </a:xfrm>
          <a:custGeom>
            <a:avLst/>
            <a:gdLst>
              <a:gd name="connsiteX0" fmla="*/ 0 w 2438400"/>
              <a:gd name="connsiteY0" fmla="*/ 331735 h 331740"/>
              <a:gd name="connsiteX1" fmla="*/ 322730 w 2438400"/>
              <a:gd name="connsiteY1" fmla="*/ 9006 h 331740"/>
              <a:gd name="connsiteX2" fmla="*/ 627530 w 2438400"/>
              <a:gd name="connsiteY2" fmla="*/ 322770 h 331740"/>
              <a:gd name="connsiteX3" fmla="*/ 923365 w 2438400"/>
              <a:gd name="connsiteY3" fmla="*/ 41 h 331740"/>
              <a:gd name="connsiteX4" fmla="*/ 1219200 w 2438400"/>
              <a:gd name="connsiteY4" fmla="*/ 331735 h 331740"/>
              <a:gd name="connsiteX5" fmla="*/ 1532965 w 2438400"/>
              <a:gd name="connsiteY5" fmla="*/ 9006 h 331740"/>
              <a:gd name="connsiteX6" fmla="*/ 1828800 w 2438400"/>
              <a:gd name="connsiteY6" fmla="*/ 331735 h 331740"/>
              <a:gd name="connsiteX7" fmla="*/ 2133600 w 2438400"/>
              <a:gd name="connsiteY7" fmla="*/ 41 h 331740"/>
              <a:gd name="connsiteX8" fmla="*/ 2438400 w 2438400"/>
              <a:gd name="connsiteY8" fmla="*/ 313806 h 33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331740">
                <a:moveTo>
                  <a:pt x="0" y="331735"/>
                </a:moveTo>
                <a:cubicBezTo>
                  <a:pt x="109071" y="171117"/>
                  <a:pt x="218142" y="10500"/>
                  <a:pt x="322730" y="9006"/>
                </a:cubicBezTo>
                <a:cubicBezTo>
                  <a:pt x="427318" y="7512"/>
                  <a:pt x="527424" y="324264"/>
                  <a:pt x="627530" y="322770"/>
                </a:cubicBezTo>
                <a:cubicBezTo>
                  <a:pt x="727636" y="321276"/>
                  <a:pt x="824753" y="-1453"/>
                  <a:pt x="923365" y="41"/>
                </a:cubicBezTo>
                <a:cubicBezTo>
                  <a:pt x="1021977" y="1535"/>
                  <a:pt x="1117600" y="330241"/>
                  <a:pt x="1219200" y="331735"/>
                </a:cubicBezTo>
                <a:cubicBezTo>
                  <a:pt x="1320800" y="333229"/>
                  <a:pt x="1431365" y="9006"/>
                  <a:pt x="1532965" y="9006"/>
                </a:cubicBezTo>
                <a:cubicBezTo>
                  <a:pt x="1634565" y="9006"/>
                  <a:pt x="1728694" y="333229"/>
                  <a:pt x="1828800" y="331735"/>
                </a:cubicBezTo>
                <a:cubicBezTo>
                  <a:pt x="1928906" y="330241"/>
                  <a:pt x="2032000" y="3029"/>
                  <a:pt x="2133600" y="41"/>
                </a:cubicBezTo>
                <a:cubicBezTo>
                  <a:pt x="2235200" y="-2947"/>
                  <a:pt x="2336800" y="155429"/>
                  <a:pt x="2438400" y="31380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4" name="フリーフォーム 43"/>
          <p:cNvSpPr/>
          <p:nvPr/>
        </p:nvSpPr>
        <p:spPr>
          <a:xfrm rot="19800000">
            <a:off x="4384358" y="5894388"/>
            <a:ext cx="1323975" cy="47625"/>
          </a:xfrm>
          <a:custGeom>
            <a:avLst/>
            <a:gdLst>
              <a:gd name="connsiteX0" fmla="*/ 0 w 2438400"/>
              <a:gd name="connsiteY0" fmla="*/ 331735 h 331740"/>
              <a:gd name="connsiteX1" fmla="*/ 322730 w 2438400"/>
              <a:gd name="connsiteY1" fmla="*/ 9006 h 331740"/>
              <a:gd name="connsiteX2" fmla="*/ 627530 w 2438400"/>
              <a:gd name="connsiteY2" fmla="*/ 322770 h 331740"/>
              <a:gd name="connsiteX3" fmla="*/ 923365 w 2438400"/>
              <a:gd name="connsiteY3" fmla="*/ 41 h 331740"/>
              <a:gd name="connsiteX4" fmla="*/ 1219200 w 2438400"/>
              <a:gd name="connsiteY4" fmla="*/ 331735 h 331740"/>
              <a:gd name="connsiteX5" fmla="*/ 1532965 w 2438400"/>
              <a:gd name="connsiteY5" fmla="*/ 9006 h 331740"/>
              <a:gd name="connsiteX6" fmla="*/ 1828800 w 2438400"/>
              <a:gd name="connsiteY6" fmla="*/ 331735 h 331740"/>
              <a:gd name="connsiteX7" fmla="*/ 2133600 w 2438400"/>
              <a:gd name="connsiteY7" fmla="*/ 41 h 331740"/>
              <a:gd name="connsiteX8" fmla="*/ 2438400 w 2438400"/>
              <a:gd name="connsiteY8" fmla="*/ 313806 h 33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331740">
                <a:moveTo>
                  <a:pt x="0" y="331735"/>
                </a:moveTo>
                <a:cubicBezTo>
                  <a:pt x="109071" y="171117"/>
                  <a:pt x="218142" y="10500"/>
                  <a:pt x="322730" y="9006"/>
                </a:cubicBezTo>
                <a:cubicBezTo>
                  <a:pt x="427318" y="7512"/>
                  <a:pt x="527424" y="324264"/>
                  <a:pt x="627530" y="322770"/>
                </a:cubicBezTo>
                <a:cubicBezTo>
                  <a:pt x="727636" y="321276"/>
                  <a:pt x="824753" y="-1453"/>
                  <a:pt x="923365" y="41"/>
                </a:cubicBezTo>
                <a:cubicBezTo>
                  <a:pt x="1021977" y="1535"/>
                  <a:pt x="1117600" y="330241"/>
                  <a:pt x="1219200" y="331735"/>
                </a:cubicBezTo>
                <a:cubicBezTo>
                  <a:pt x="1320800" y="333229"/>
                  <a:pt x="1431365" y="9006"/>
                  <a:pt x="1532965" y="9006"/>
                </a:cubicBezTo>
                <a:cubicBezTo>
                  <a:pt x="1634565" y="9006"/>
                  <a:pt x="1728694" y="333229"/>
                  <a:pt x="1828800" y="331735"/>
                </a:cubicBezTo>
                <a:cubicBezTo>
                  <a:pt x="1928906" y="330241"/>
                  <a:pt x="2032000" y="3029"/>
                  <a:pt x="2133600" y="41"/>
                </a:cubicBezTo>
                <a:cubicBezTo>
                  <a:pt x="2235200" y="-2947"/>
                  <a:pt x="2336800" y="155429"/>
                  <a:pt x="2438400" y="31380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45" name="直線矢印コネクタ 44"/>
          <p:cNvCxnSpPr/>
          <p:nvPr/>
        </p:nvCxnSpPr>
        <p:spPr>
          <a:xfrm>
            <a:off x="4514533" y="6237288"/>
            <a:ext cx="217487" cy="2159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44" idx="8"/>
          </p:cNvCxnSpPr>
          <p:nvPr/>
        </p:nvCxnSpPr>
        <p:spPr>
          <a:xfrm flipV="1">
            <a:off x="5628958" y="5445125"/>
            <a:ext cx="182562" cy="16033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7" name="Text Box 7"/>
          <p:cNvSpPr txBox="1">
            <a:spLocks noChangeArrowheads="1"/>
          </p:cNvSpPr>
          <p:nvPr/>
        </p:nvSpPr>
        <p:spPr bwMode="auto">
          <a:xfrm>
            <a:off x="4227195" y="6524625"/>
            <a:ext cx="546945" cy="338554"/>
          </a:xfrm>
          <a:prstGeom prst="rect">
            <a:avLst/>
          </a:prstGeom>
          <a:noFill/>
          <a:ln w="19050">
            <a:noFill/>
            <a:miter lim="800000"/>
            <a:headEnd/>
            <a:tailEnd/>
          </a:ln>
          <a:effectLst/>
        </p:spPr>
        <p:txBody>
          <a:bodyPr wrap="none">
            <a:spAutoFit/>
          </a:bodyPr>
          <a:lstStyle/>
          <a:p>
            <a:pPr eaLnBrk="1" hangingPunct="1">
              <a:defRPr/>
            </a:pPr>
            <a:r>
              <a:rPr lang="en-US" altLang="ja-JP" sz="1600" b="1" dirty="0">
                <a:latin typeface="+mj-lt"/>
              </a:rPr>
              <a:t>CaF</a:t>
            </a:r>
            <a:r>
              <a:rPr lang="en-US" altLang="ja-JP" sz="1600" b="1" baseline="-25000" dirty="0">
                <a:latin typeface="+mj-lt"/>
              </a:rPr>
              <a:t>2</a:t>
            </a:r>
            <a:endParaRPr lang="ja-JP" altLang="en-US" sz="1600" b="1" dirty="0">
              <a:latin typeface="+mj-lt"/>
            </a:endParaRPr>
          </a:p>
        </p:txBody>
      </p:sp>
      <p:sp>
        <p:nvSpPr>
          <p:cNvPr id="104480" name="Text Box 8"/>
          <p:cNvSpPr txBox="1">
            <a:spLocks noChangeArrowheads="1"/>
          </p:cNvSpPr>
          <p:nvPr/>
        </p:nvSpPr>
        <p:spPr bwMode="auto">
          <a:xfrm>
            <a:off x="5090795" y="5803900"/>
            <a:ext cx="11287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a:t>Liquid </a:t>
            </a:r>
          </a:p>
          <a:p>
            <a:pPr eaLnBrk="1" hangingPunct="1">
              <a:spcBef>
                <a:spcPct val="0"/>
              </a:spcBef>
              <a:buFontTx/>
              <a:buNone/>
            </a:pPr>
            <a:r>
              <a:rPr lang="en-US" altLang="ja-JP" sz="1600"/>
              <a:t>Scintillator</a:t>
            </a:r>
          </a:p>
        </p:txBody>
      </p:sp>
      <p:sp>
        <p:nvSpPr>
          <p:cNvPr id="49" name="フリーフォーム 48"/>
          <p:cNvSpPr/>
          <p:nvPr/>
        </p:nvSpPr>
        <p:spPr>
          <a:xfrm rot="1800000">
            <a:off x="6471603" y="5702300"/>
            <a:ext cx="1257300" cy="61913"/>
          </a:xfrm>
          <a:custGeom>
            <a:avLst/>
            <a:gdLst>
              <a:gd name="connsiteX0" fmla="*/ 0 w 2438400"/>
              <a:gd name="connsiteY0" fmla="*/ 331735 h 331740"/>
              <a:gd name="connsiteX1" fmla="*/ 322730 w 2438400"/>
              <a:gd name="connsiteY1" fmla="*/ 9006 h 331740"/>
              <a:gd name="connsiteX2" fmla="*/ 627530 w 2438400"/>
              <a:gd name="connsiteY2" fmla="*/ 322770 h 331740"/>
              <a:gd name="connsiteX3" fmla="*/ 923365 w 2438400"/>
              <a:gd name="connsiteY3" fmla="*/ 41 h 331740"/>
              <a:gd name="connsiteX4" fmla="*/ 1219200 w 2438400"/>
              <a:gd name="connsiteY4" fmla="*/ 331735 h 331740"/>
              <a:gd name="connsiteX5" fmla="*/ 1532965 w 2438400"/>
              <a:gd name="connsiteY5" fmla="*/ 9006 h 331740"/>
              <a:gd name="connsiteX6" fmla="*/ 1828800 w 2438400"/>
              <a:gd name="connsiteY6" fmla="*/ 331735 h 331740"/>
              <a:gd name="connsiteX7" fmla="*/ 2133600 w 2438400"/>
              <a:gd name="connsiteY7" fmla="*/ 41 h 331740"/>
              <a:gd name="connsiteX8" fmla="*/ 2438400 w 2438400"/>
              <a:gd name="connsiteY8" fmla="*/ 313806 h 33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331740">
                <a:moveTo>
                  <a:pt x="0" y="331735"/>
                </a:moveTo>
                <a:cubicBezTo>
                  <a:pt x="109071" y="171117"/>
                  <a:pt x="218142" y="10500"/>
                  <a:pt x="322730" y="9006"/>
                </a:cubicBezTo>
                <a:cubicBezTo>
                  <a:pt x="427318" y="7512"/>
                  <a:pt x="527424" y="324264"/>
                  <a:pt x="627530" y="322770"/>
                </a:cubicBezTo>
                <a:cubicBezTo>
                  <a:pt x="727636" y="321276"/>
                  <a:pt x="824753" y="-1453"/>
                  <a:pt x="923365" y="41"/>
                </a:cubicBezTo>
                <a:cubicBezTo>
                  <a:pt x="1021977" y="1535"/>
                  <a:pt x="1117600" y="330241"/>
                  <a:pt x="1219200" y="331735"/>
                </a:cubicBezTo>
                <a:cubicBezTo>
                  <a:pt x="1320800" y="333229"/>
                  <a:pt x="1431365" y="9006"/>
                  <a:pt x="1532965" y="9006"/>
                </a:cubicBezTo>
                <a:cubicBezTo>
                  <a:pt x="1634565" y="9006"/>
                  <a:pt x="1728694" y="333229"/>
                  <a:pt x="1828800" y="331735"/>
                </a:cubicBezTo>
                <a:cubicBezTo>
                  <a:pt x="1928906" y="330241"/>
                  <a:pt x="2032000" y="3029"/>
                  <a:pt x="2133600" y="41"/>
                </a:cubicBezTo>
                <a:cubicBezTo>
                  <a:pt x="2235200" y="-2947"/>
                  <a:pt x="2336800" y="155429"/>
                  <a:pt x="2438400" y="31380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0" name="フリーフォーム 49"/>
          <p:cNvSpPr/>
          <p:nvPr/>
        </p:nvSpPr>
        <p:spPr>
          <a:xfrm rot="19800000">
            <a:off x="7489190" y="5678488"/>
            <a:ext cx="1323975" cy="47625"/>
          </a:xfrm>
          <a:custGeom>
            <a:avLst/>
            <a:gdLst>
              <a:gd name="connsiteX0" fmla="*/ 0 w 2438400"/>
              <a:gd name="connsiteY0" fmla="*/ 331735 h 331740"/>
              <a:gd name="connsiteX1" fmla="*/ 322730 w 2438400"/>
              <a:gd name="connsiteY1" fmla="*/ 9006 h 331740"/>
              <a:gd name="connsiteX2" fmla="*/ 627530 w 2438400"/>
              <a:gd name="connsiteY2" fmla="*/ 322770 h 331740"/>
              <a:gd name="connsiteX3" fmla="*/ 923365 w 2438400"/>
              <a:gd name="connsiteY3" fmla="*/ 41 h 331740"/>
              <a:gd name="connsiteX4" fmla="*/ 1219200 w 2438400"/>
              <a:gd name="connsiteY4" fmla="*/ 331735 h 331740"/>
              <a:gd name="connsiteX5" fmla="*/ 1532965 w 2438400"/>
              <a:gd name="connsiteY5" fmla="*/ 9006 h 331740"/>
              <a:gd name="connsiteX6" fmla="*/ 1828800 w 2438400"/>
              <a:gd name="connsiteY6" fmla="*/ 331735 h 331740"/>
              <a:gd name="connsiteX7" fmla="*/ 2133600 w 2438400"/>
              <a:gd name="connsiteY7" fmla="*/ 41 h 331740"/>
              <a:gd name="connsiteX8" fmla="*/ 2438400 w 2438400"/>
              <a:gd name="connsiteY8" fmla="*/ 313806 h 33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331740">
                <a:moveTo>
                  <a:pt x="0" y="331735"/>
                </a:moveTo>
                <a:cubicBezTo>
                  <a:pt x="109071" y="171117"/>
                  <a:pt x="218142" y="10500"/>
                  <a:pt x="322730" y="9006"/>
                </a:cubicBezTo>
                <a:cubicBezTo>
                  <a:pt x="427318" y="7512"/>
                  <a:pt x="527424" y="324264"/>
                  <a:pt x="627530" y="322770"/>
                </a:cubicBezTo>
                <a:cubicBezTo>
                  <a:pt x="727636" y="321276"/>
                  <a:pt x="824753" y="-1453"/>
                  <a:pt x="923365" y="41"/>
                </a:cubicBezTo>
                <a:cubicBezTo>
                  <a:pt x="1021977" y="1535"/>
                  <a:pt x="1117600" y="330241"/>
                  <a:pt x="1219200" y="331735"/>
                </a:cubicBezTo>
                <a:cubicBezTo>
                  <a:pt x="1320800" y="333229"/>
                  <a:pt x="1431365" y="9006"/>
                  <a:pt x="1532965" y="9006"/>
                </a:cubicBezTo>
                <a:cubicBezTo>
                  <a:pt x="1634565" y="9006"/>
                  <a:pt x="1728694" y="333229"/>
                  <a:pt x="1828800" y="331735"/>
                </a:cubicBezTo>
                <a:cubicBezTo>
                  <a:pt x="1928906" y="330241"/>
                  <a:pt x="2032000" y="3029"/>
                  <a:pt x="2133600" y="41"/>
                </a:cubicBezTo>
                <a:cubicBezTo>
                  <a:pt x="2235200" y="-2947"/>
                  <a:pt x="2336800" y="155429"/>
                  <a:pt x="2438400" y="31380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51" name="直線矢印コネクタ 50"/>
          <p:cNvCxnSpPr/>
          <p:nvPr/>
        </p:nvCxnSpPr>
        <p:spPr>
          <a:xfrm>
            <a:off x="7619365" y="6021388"/>
            <a:ext cx="217488" cy="2159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0963" y="5652056"/>
            <a:ext cx="1137466" cy="369332"/>
          </a:xfrm>
          <a:prstGeom prst="rect">
            <a:avLst/>
          </a:prstGeom>
          <a:noFill/>
        </p:spPr>
        <p:txBody>
          <a:bodyPr wrap="square" rtlCol="0">
            <a:spAutoFit/>
          </a:bodyPr>
          <a:lstStyle/>
          <a:p>
            <a:r>
              <a:rPr kumimoji="1" lang="en-US" altLang="ja-JP" dirty="0" smtClean="0">
                <a:latin typeface="Symbol" panose="05050102010706020507" pitchFamily="18" charset="2"/>
              </a:rPr>
              <a:t>b</a:t>
            </a:r>
            <a:r>
              <a:rPr kumimoji="1" lang="en-US" altLang="ja-JP" dirty="0" smtClean="0"/>
              <a:t>-ray</a:t>
            </a:r>
            <a:endParaRPr kumimoji="1" lang="ja-JP" altLang="en-US" dirty="0"/>
          </a:p>
        </p:txBody>
      </p:sp>
      <p:cxnSp>
        <p:nvCxnSpPr>
          <p:cNvPr id="39" name="直線矢印コネクタ 31"/>
          <p:cNvCxnSpPr/>
          <p:nvPr/>
        </p:nvCxnSpPr>
        <p:spPr>
          <a:xfrm flipV="1">
            <a:off x="352109" y="5720963"/>
            <a:ext cx="0" cy="28160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フリーフォーム 42"/>
          <p:cNvSpPr/>
          <p:nvPr/>
        </p:nvSpPr>
        <p:spPr>
          <a:xfrm rot="5400000">
            <a:off x="197177" y="6236860"/>
            <a:ext cx="281063" cy="28800"/>
          </a:xfrm>
          <a:custGeom>
            <a:avLst/>
            <a:gdLst>
              <a:gd name="connsiteX0" fmla="*/ 0 w 2438400"/>
              <a:gd name="connsiteY0" fmla="*/ 331735 h 331740"/>
              <a:gd name="connsiteX1" fmla="*/ 322730 w 2438400"/>
              <a:gd name="connsiteY1" fmla="*/ 9006 h 331740"/>
              <a:gd name="connsiteX2" fmla="*/ 627530 w 2438400"/>
              <a:gd name="connsiteY2" fmla="*/ 322770 h 331740"/>
              <a:gd name="connsiteX3" fmla="*/ 923365 w 2438400"/>
              <a:gd name="connsiteY3" fmla="*/ 41 h 331740"/>
              <a:gd name="connsiteX4" fmla="*/ 1219200 w 2438400"/>
              <a:gd name="connsiteY4" fmla="*/ 331735 h 331740"/>
              <a:gd name="connsiteX5" fmla="*/ 1532965 w 2438400"/>
              <a:gd name="connsiteY5" fmla="*/ 9006 h 331740"/>
              <a:gd name="connsiteX6" fmla="*/ 1828800 w 2438400"/>
              <a:gd name="connsiteY6" fmla="*/ 331735 h 331740"/>
              <a:gd name="connsiteX7" fmla="*/ 2133600 w 2438400"/>
              <a:gd name="connsiteY7" fmla="*/ 41 h 331740"/>
              <a:gd name="connsiteX8" fmla="*/ 2438400 w 2438400"/>
              <a:gd name="connsiteY8" fmla="*/ 313806 h 33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331740">
                <a:moveTo>
                  <a:pt x="0" y="331735"/>
                </a:moveTo>
                <a:cubicBezTo>
                  <a:pt x="109071" y="171117"/>
                  <a:pt x="218142" y="10500"/>
                  <a:pt x="322730" y="9006"/>
                </a:cubicBezTo>
                <a:cubicBezTo>
                  <a:pt x="427318" y="7512"/>
                  <a:pt x="527424" y="324264"/>
                  <a:pt x="627530" y="322770"/>
                </a:cubicBezTo>
                <a:cubicBezTo>
                  <a:pt x="727636" y="321276"/>
                  <a:pt x="824753" y="-1453"/>
                  <a:pt x="923365" y="41"/>
                </a:cubicBezTo>
                <a:cubicBezTo>
                  <a:pt x="1021977" y="1535"/>
                  <a:pt x="1117600" y="330241"/>
                  <a:pt x="1219200" y="331735"/>
                </a:cubicBezTo>
                <a:cubicBezTo>
                  <a:pt x="1320800" y="333229"/>
                  <a:pt x="1431365" y="9006"/>
                  <a:pt x="1532965" y="9006"/>
                </a:cubicBezTo>
                <a:cubicBezTo>
                  <a:pt x="1634565" y="9006"/>
                  <a:pt x="1728694" y="333229"/>
                  <a:pt x="1828800" y="331735"/>
                </a:cubicBezTo>
                <a:cubicBezTo>
                  <a:pt x="1928906" y="330241"/>
                  <a:pt x="2032000" y="3029"/>
                  <a:pt x="2133600" y="41"/>
                </a:cubicBezTo>
                <a:cubicBezTo>
                  <a:pt x="2235200" y="-2947"/>
                  <a:pt x="2336800" y="155429"/>
                  <a:pt x="2438400" y="31380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8" name="TextBox 47"/>
          <p:cNvSpPr txBox="1"/>
          <p:nvPr/>
        </p:nvSpPr>
        <p:spPr>
          <a:xfrm>
            <a:off x="453701" y="6034643"/>
            <a:ext cx="1137466" cy="369332"/>
          </a:xfrm>
          <a:prstGeom prst="rect">
            <a:avLst/>
          </a:prstGeom>
          <a:noFill/>
        </p:spPr>
        <p:txBody>
          <a:bodyPr wrap="square" rtlCol="0">
            <a:spAutoFit/>
          </a:bodyPr>
          <a:lstStyle/>
          <a:p>
            <a:r>
              <a:rPr kumimoji="1" lang="en-US" altLang="ja-JP" dirty="0" smtClean="0">
                <a:latin typeface="Symbol" panose="05050102010706020507" pitchFamily="18" charset="2"/>
              </a:rPr>
              <a:t>g</a:t>
            </a:r>
            <a:r>
              <a:rPr kumimoji="1" lang="en-US" altLang="ja-JP" dirty="0" smtClean="0"/>
              <a:t>-ray</a:t>
            </a:r>
            <a:endParaRPr kumimoji="1" lang="ja-JP" altLang="en-US" dirty="0"/>
          </a:p>
        </p:txBody>
      </p:sp>
      <p:sp>
        <p:nvSpPr>
          <p:cNvPr id="6" name="TextBox 5"/>
          <p:cNvSpPr txBox="1"/>
          <p:nvPr/>
        </p:nvSpPr>
        <p:spPr>
          <a:xfrm>
            <a:off x="915190" y="2852205"/>
            <a:ext cx="1723270" cy="400110"/>
          </a:xfrm>
          <a:prstGeom prst="rect">
            <a:avLst/>
          </a:prstGeom>
          <a:noFill/>
        </p:spPr>
        <p:txBody>
          <a:bodyPr wrap="square" rtlCol="0">
            <a:spAutoFit/>
          </a:bodyPr>
          <a:lstStyle/>
          <a:p>
            <a:r>
              <a:rPr kumimoji="1" lang="en-US" altLang="ja-JP" sz="2000" b="1" dirty="0" smtClean="0">
                <a:effectLst>
                  <a:outerShdw blurRad="38100" dist="38100" dir="2700000" algn="tl">
                    <a:srgbClr val="000000">
                      <a:alpha val="43137"/>
                    </a:srgbClr>
                  </a:outerShdw>
                </a:effectLst>
                <a:latin typeface="Symbol" panose="05050102010706020507" pitchFamily="18" charset="2"/>
              </a:rPr>
              <a:t>bb</a:t>
            </a:r>
            <a:r>
              <a:rPr kumimoji="1" lang="en-US" altLang="ja-JP" sz="2000" b="1" dirty="0" smtClean="0">
                <a:effectLst>
                  <a:outerShdw blurRad="38100" dist="38100" dir="2700000" algn="tl">
                    <a:srgbClr val="000000">
                      <a:alpha val="43137"/>
                    </a:srgbClr>
                  </a:outerShdw>
                </a:effectLst>
              </a:rPr>
              <a:t> signal !?</a:t>
            </a:r>
            <a:endParaRPr kumimoji="1" lang="ja-JP" altLang="en-US" sz="2000" b="1" dirty="0">
              <a:effectLst>
                <a:outerShdw blurRad="38100" dist="38100" dir="2700000" algn="tl">
                  <a:srgbClr val="000000">
                    <a:alpha val="43137"/>
                  </a:srgbClr>
                </a:outerShdw>
              </a:effectLst>
            </a:endParaRPr>
          </a:p>
        </p:txBody>
      </p:sp>
      <p:sp>
        <p:nvSpPr>
          <p:cNvPr id="52" name="TextBox 51"/>
          <p:cNvSpPr txBox="1"/>
          <p:nvPr/>
        </p:nvSpPr>
        <p:spPr>
          <a:xfrm>
            <a:off x="3868626" y="2847981"/>
            <a:ext cx="1723270" cy="400110"/>
          </a:xfrm>
          <a:prstGeom prst="rect">
            <a:avLst/>
          </a:prstGeom>
          <a:noFill/>
        </p:spPr>
        <p:txBody>
          <a:bodyPr wrap="square" rtlCol="0">
            <a:spAutoFit/>
          </a:bodyPr>
          <a:lstStyle/>
          <a:p>
            <a:r>
              <a:rPr kumimoji="1" lang="en-US" altLang="ja-JP" sz="2000" b="1" dirty="0" smtClean="0">
                <a:effectLst>
                  <a:outerShdw blurRad="38100" dist="38100" dir="2700000" algn="tl">
                    <a:srgbClr val="000000">
                      <a:alpha val="43137"/>
                    </a:srgbClr>
                  </a:outerShdw>
                </a:effectLst>
              </a:rPr>
              <a:t>External </a:t>
            </a:r>
            <a:r>
              <a:rPr kumimoji="1" lang="en-US" altLang="ja-JP" sz="2000" b="1" dirty="0" smtClean="0">
                <a:effectLst>
                  <a:outerShdw blurRad="38100" dist="38100" dir="2700000" algn="tl">
                    <a:srgbClr val="000000">
                      <a:alpha val="43137"/>
                    </a:srgbClr>
                  </a:outerShdw>
                </a:effectLst>
                <a:latin typeface="Symbol" panose="05050102010706020507" pitchFamily="18" charset="2"/>
              </a:rPr>
              <a:t>g</a:t>
            </a:r>
            <a:r>
              <a:rPr kumimoji="1" lang="en-US" altLang="ja-JP" sz="2000" b="1" dirty="0" smtClean="0">
                <a:effectLst>
                  <a:outerShdw blurRad="38100" dist="38100" dir="2700000" algn="tl">
                    <a:srgbClr val="000000">
                      <a:alpha val="43137"/>
                    </a:srgbClr>
                  </a:outerShdw>
                </a:effectLst>
              </a:rPr>
              <a:t> BG</a:t>
            </a:r>
            <a:endParaRPr kumimoji="1" lang="ja-JP" altLang="en-US" sz="2000" b="1" dirty="0">
              <a:effectLst>
                <a:outerShdw blurRad="38100" dist="38100" dir="2700000" algn="tl">
                  <a:srgbClr val="000000">
                    <a:alpha val="43137"/>
                  </a:srgbClr>
                </a:outerShdw>
              </a:effectLst>
            </a:endParaRPr>
          </a:p>
        </p:txBody>
      </p:sp>
      <p:sp>
        <p:nvSpPr>
          <p:cNvPr id="53" name="TextBox 52"/>
          <p:cNvSpPr txBox="1"/>
          <p:nvPr/>
        </p:nvSpPr>
        <p:spPr>
          <a:xfrm>
            <a:off x="6822062" y="2847981"/>
            <a:ext cx="1723270" cy="400110"/>
          </a:xfrm>
          <a:prstGeom prst="rect">
            <a:avLst/>
          </a:prstGeom>
          <a:noFill/>
        </p:spPr>
        <p:txBody>
          <a:bodyPr wrap="square" rtlCol="0">
            <a:spAutoFit/>
          </a:bodyPr>
          <a:lstStyle/>
          <a:p>
            <a:r>
              <a:rPr kumimoji="1" lang="en-US" altLang="ja-JP" sz="2000" b="1" dirty="0" smtClean="0">
                <a:effectLst>
                  <a:outerShdw blurRad="38100" dist="38100" dir="2700000" algn="tl">
                    <a:srgbClr val="000000">
                      <a:alpha val="43137"/>
                    </a:srgbClr>
                  </a:outerShdw>
                </a:effectLst>
              </a:rPr>
              <a:t>External </a:t>
            </a:r>
            <a:r>
              <a:rPr kumimoji="1" lang="en-US" altLang="ja-JP" sz="2000" b="1" dirty="0" smtClean="0">
                <a:effectLst>
                  <a:outerShdw blurRad="38100" dist="38100" dir="2700000" algn="tl">
                    <a:srgbClr val="000000">
                      <a:alpha val="43137"/>
                    </a:srgbClr>
                  </a:outerShdw>
                </a:effectLst>
                <a:latin typeface="Symbol" panose="05050102010706020507" pitchFamily="18" charset="2"/>
              </a:rPr>
              <a:t>g</a:t>
            </a:r>
            <a:r>
              <a:rPr kumimoji="1" lang="en-US" altLang="ja-JP" sz="2000" b="1" dirty="0" smtClean="0">
                <a:effectLst>
                  <a:outerShdw blurRad="38100" dist="38100" dir="2700000" algn="tl">
                    <a:srgbClr val="000000">
                      <a:alpha val="43137"/>
                    </a:srgbClr>
                  </a:outerShdw>
                </a:effectLst>
              </a:rPr>
              <a:t> BG</a:t>
            </a:r>
            <a:endParaRPr kumimoji="1" lang="ja-JP" altLang="en-US" sz="2000" b="1" dirty="0">
              <a:effectLst>
                <a:outerShdw blurRad="38100" dist="38100" dir="2700000" algn="tl">
                  <a:srgbClr val="000000">
                    <a:alpha val="43137"/>
                  </a:srgbClr>
                </a:outerShdw>
              </a:effectLst>
            </a:endParaRPr>
          </a:p>
        </p:txBody>
      </p:sp>
      <p:pic>
        <p:nvPicPr>
          <p:cNvPr id="35" name="図 14"/>
          <p:cNvPicPr>
            <a:picLocks noChangeAspect="1"/>
          </p:cNvPicPr>
          <p:nvPr/>
        </p:nvPicPr>
        <p:blipFill rotWithShape="1">
          <a:blip r:embed="rId6"/>
          <a:srcRect t="3949" r="4718" b="3163"/>
          <a:stretch/>
        </p:blipFill>
        <p:spPr>
          <a:xfrm>
            <a:off x="719391" y="232443"/>
            <a:ext cx="1148280" cy="1000722"/>
          </a:xfrm>
          <a:prstGeom prst="rect">
            <a:avLst/>
          </a:prstGeom>
        </p:spPr>
      </p:pic>
    </p:spTree>
    <p:extLst>
      <p:ext uri="{BB962C8B-B14F-4D97-AF65-F5344CB8AC3E}">
        <p14:creationId xmlns:p14="http://schemas.microsoft.com/office/powerpoint/2010/main" val="116289142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275" y="82717"/>
            <a:ext cx="7549115" cy="967563"/>
          </a:xfrm>
        </p:spPr>
        <p:txBody>
          <a:bodyPr>
            <a:normAutofit/>
          </a:bodyPr>
          <a:lstStyle/>
          <a:p>
            <a:r>
              <a:rPr kumimoji="1" lang="en-US" altLang="ja-JP" sz="3600" u="sng" dirty="0" smtClean="0">
                <a:effectLst>
                  <a:outerShdw blurRad="38100" dist="38100" dir="2700000" algn="tl">
                    <a:srgbClr val="000000">
                      <a:alpha val="43137"/>
                    </a:srgbClr>
                  </a:outerShdw>
                </a:effectLst>
              </a:rPr>
              <a:t>CANDLES</a:t>
            </a:r>
            <a:r>
              <a:rPr kumimoji="1" lang="ja-JP" altLang="en-US" sz="3600" u="sng" dirty="0" smtClean="0">
                <a:effectLst>
                  <a:outerShdw blurRad="38100" dist="38100" dir="2700000" algn="tl">
                    <a:srgbClr val="000000">
                      <a:alpha val="43137"/>
                    </a:srgbClr>
                  </a:outerShdw>
                </a:effectLst>
              </a:rPr>
              <a:t>のバックグラウンドスペクトル</a:t>
            </a:r>
            <a:endParaRPr kumimoji="1" lang="ja-JP" altLang="en-US" sz="3600" u="sng" dirty="0">
              <a:effectLst>
                <a:outerShdw blurRad="38100" dist="38100" dir="2700000" algn="tl">
                  <a:srgbClr val="000000">
                    <a:alpha val="43137"/>
                  </a:srgbClr>
                </a:outerShdw>
              </a:effectLst>
            </a:endParaRPr>
          </a:p>
        </p:txBody>
      </p:sp>
      <p:grpSp>
        <p:nvGrpSpPr>
          <p:cNvPr id="12" name="Group 11"/>
          <p:cNvGrpSpPr/>
          <p:nvPr/>
        </p:nvGrpSpPr>
        <p:grpSpPr>
          <a:xfrm>
            <a:off x="671348" y="4065126"/>
            <a:ext cx="3721395" cy="2755995"/>
            <a:chOff x="232050" y="4025190"/>
            <a:chExt cx="3850852" cy="2832809"/>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50" y="4025190"/>
              <a:ext cx="3850852" cy="2832809"/>
            </a:xfrm>
            <a:prstGeom prst="rect">
              <a:avLst/>
            </a:prstGeom>
          </p:spPr>
        </p:pic>
        <p:sp>
          <p:nvSpPr>
            <p:cNvPr id="8" name="Rectangle 7"/>
            <p:cNvSpPr/>
            <p:nvPr/>
          </p:nvSpPr>
          <p:spPr>
            <a:xfrm>
              <a:off x="935665" y="4327451"/>
              <a:ext cx="1041991" cy="23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TextBox 8"/>
            <p:cNvSpPr txBox="1"/>
            <p:nvPr/>
          </p:nvSpPr>
          <p:spPr>
            <a:xfrm>
              <a:off x="935665" y="4259743"/>
              <a:ext cx="1031358" cy="369332"/>
            </a:xfrm>
            <a:prstGeom prst="rect">
              <a:avLst/>
            </a:prstGeom>
            <a:noFill/>
          </p:spPr>
          <p:txBody>
            <a:bodyPr wrap="square" rtlCol="0">
              <a:spAutoFit/>
            </a:bodyPr>
            <a:lstStyle/>
            <a:p>
              <a:r>
                <a:rPr kumimoji="1" lang="en-US" altLang="ja-JP" dirty="0" smtClean="0"/>
                <a:t>Stainless</a:t>
              </a:r>
              <a:endParaRPr kumimoji="1" lang="ja-JP" altLang="en-US" dirty="0"/>
            </a:p>
          </p:txBody>
        </p:sp>
      </p:grpSp>
      <p:pic>
        <p:nvPicPr>
          <p:cNvPr id="10" name="図 14"/>
          <p:cNvPicPr>
            <a:picLocks noChangeAspect="1"/>
          </p:cNvPicPr>
          <p:nvPr/>
        </p:nvPicPr>
        <p:blipFill rotWithShape="1">
          <a:blip r:embed="rId3"/>
          <a:srcRect t="3949" r="4718" b="3163"/>
          <a:stretch/>
        </p:blipFill>
        <p:spPr>
          <a:xfrm>
            <a:off x="101028" y="80130"/>
            <a:ext cx="1148280" cy="1000722"/>
          </a:xfrm>
          <a:prstGeom prst="rect">
            <a:avLst/>
          </a:prstGeom>
        </p:spPr>
      </p:pic>
      <p:pic>
        <p:nvPicPr>
          <p:cNvPr id="11" name="Picture 10"/>
          <p:cNvPicPr>
            <a:picLocks noChangeAspect="1"/>
          </p:cNvPicPr>
          <p:nvPr/>
        </p:nvPicPr>
        <p:blipFill>
          <a:blip r:embed="rId4"/>
          <a:stretch>
            <a:fillRect/>
          </a:stretch>
        </p:blipFill>
        <p:spPr>
          <a:xfrm>
            <a:off x="5213653" y="3990695"/>
            <a:ext cx="2840676" cy="2830426"/>
          </a:xfrm>
          <a:prstGeom prst="rect">
            <a:avLst/>
          </a:prstGeom>
        </p:spPr>
      </p:pic>
      <p:sp>
        <p:nvSpPr>
          <p:cNvPr id="14" name="TextBox 13"/>
          <p:cNvSpPr txBox="1"/>
          <p:nvPr/>
        </p:nvSpPr>
        <p:spPr>
          <a:xfrm>
            <a:off x="4320778" y="943503"/>
            <a:ext cx="4696791" cy="3785652"/>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400" dirty="0" smtClean="0"/>
              <a:t>LS</a:t>
            </a:r>
            <a:r>
              <a:rPr kumimoji="1" lang="ja-JP" altLang="en-US" sz="2400" dirty="0" smtClean="0"/>
              <a:t>カットをかけて</a:t>
            </a:r>
            <a:r>
              <a:rPr kumimoji="1" lang="en-US" altLang="ja-JP" sz="2400" dirty="0" smtClean="0"/>
              <a:t>BG</a:t>
            </a:r>
            <a:r>
              <a:rPr kumimoji="1" lang="ja-JP" altLang="en-US" sz="2400" dirty="0" smtClean="0"/>
              <a:t>を除去しても、</a:t>
            </a:r>
            <a:r>
              <a:rPr kumimoji="1" lang="en-US" altLang="ja-JP" sz="2400" dirty="0" smtClean="0"/>
              <a:t>4MeV</a:t>
            </a:r>
            <a:r>
              <a:rPr kumimoji="1" lang="ja-JP" altLang="en-US" sz="2400" dirty="0" smtClean="0"/>
              <a:t>以上に不明な</a:t>
            </a:r>
            <a:r>
              <a:rPr kumimoji="1" lang="en-US" altLang="ja-JP" sz="2400" dirty="0" smtClean="0"/>
              <a:t>BG</a:t>
            </a:r>
            <a:r>
              <a:rPr kumimoji="1" lang="ja-JP" altLang="en-US" sz="2400" dirty="0" smtClean="0"/>
              <a:t>が存在していた（図は</a:t>
            </a:r>
            <a:r>
              <a:rPr kumimoji="1" lang="en-US" altLang="ja-JP" sz="2400" dirty="0" smtClean="0"/>
              <a:t>2013</a:t>
            </a:r>
            <a:r>
              <a:rPr kumimoji="1" lang="ja-JP" altLang="en-US" sz="2400" dirty="0" smtClean="0"/>
              <a:t>年データ）</a:t>
            </a:r>
            <a:r>
              <a:rPr lang="ja-JP" altLang="en-US" sz="2400" dirty="0" smtClean="0"/>
              <a:t>。</a:t>
            </a:r>
            <a:endParaRPr kumimoji="1" lang="en-US" altLang="ja-JP" sz="2400" dirty="0" smtClean="0"/>
          </a:p>
          <a:p>
            <a:pPr marL="285750" indent="-285750">
              <a:buFont typeface="Arial" panose="020B0604020202020204" pitchFamily="34" charset="0"/>
              <a:buChar char="•"/>
            </a:pPr>
            <a:r>
              <a:rPr kumimoji="1" lang="en-US" altLang="ja-JP" sz="2400" dirty="0" smtClean="0"/>
              <a:t>7.5MeV</a:t>
            </a:r>
            <a:r>
              <a:rPr kumimoji="1" lang="ja-JP" altLang="en-US" sz="2400" dirty="0" smtClean="0"/>
              <a:t>付近にピークらしきものが見うけられる。</a:t>
            </a:r>
            <a:endParaRPr kumimoji="1" lang="en-US" altLang="ja-JP" sz="2400" dirty="0" smtClean="0"/>
          </a:p>
          <a:p>
            <a:pPr marL="285750" indent="-285750">
              <a:buFont typeface="Arial" panose="020B0604020202020204" pitchFamily="34" charset="0"/>
              <a:buChar char="•"/>
            </a:pPr>
            <a:r>
              <a:rPr kumimoji="1" lang="ja-JP" altLang="en-US" sz="2400" dirty="0" smtClean="0">
                <a:sym typeface="Wingdings" panose="05000000000000000000" pitchFamily="2" charset="2"/>
              </a:rPr>
              <a:t>環境中性子が検出器</a:t>
            </a:r>
            <a:r>
              <a:rPr lang="ja-JP" altLang="en-US" sz="2400" dirty="0">
                <a:sym typeface="Wingdings" panose="05000000000000000000" pitchFamily="2" charset="2"/>
              </a:rPr>
              <a:t>周囲</a:t>
            </a:r>
            <a:r>
              <a:rPr lang="ja-JP" altLang="en-US" sz="2400" dirty="0" smtClean="0">
                <a:sym typeface="Wingdings" panose="05000000000000000000" pitchFamily="2" charset="2"/>
              </a:rPr>
              <a:t>の</a:t>
            </a:r>
            <a:r>
              <a:rPr lang="ja-JP" altLang="en-US" sz="2400" dirty="0">
                <a:sym typeface="Wingdings" panose="05000000000000000000" pitchFamily="2" charset="2"/>
              </a:rPr>
              <a:t>物</a:t>
            </a:r>
            <a:r>
              <a:rPr lang="ja-JP" altLang="en-US" sz="2400" dirty="0" smtClean="0">
                <a:sym typeface="Wingdings" panose="05000000000000000000" pitchFamily="2" charset="2"/>
              </a:rPr>
              <a:t>質に吸われて出るガンマ線ではないかと予想　</a:t>
            </a:r>
            <a:r>
              <a:rPr lang="en-US" altLang="ja-JP" sz="2400" dirty="0" smtClean="0">
                <a:sym typeface="Wingdings" panose="05000000000000000000" pitchFamily="2" charset="2"/>
              </a:rPr>
              <a:t></a:t>
            </a:r>
            <a:r>
              <a:rPr kumimoji="1" lang="en-US" altLang="ja-JP" sz="2400" dirty="0" smtClean="0">
                <a:sym typeface="Wingdings" panose="05000000000000000000" pitchFamily="2" charset="2"/>
              </a:rPr>
              <a:t> </a:t>
            </a:r>
            <a:r>
              <a:rPr kumimoji="1" lang="en-US" altLang="ja-JP" sz="2400" b="1" dirty="0" smtClean="0">
                <a:solidFill>
                  <a:srgbClr val="3333FF"/>
                </a:solidFill>
              </a:rPr>
              <a:t>(</a:t>
            </a:r>
            <a:r>
              <a:rPr kumimoji="1" lang="en-US" altLang="ja-JP" sz="2400" b="1" dirty="0" err="1" smtClean="0">
                <a:solidFill>
                  <a:srgbClr val="3333FF"/>
                </a:solidFill>
              </a:rPr>
              <a:t>n,</a:t>
            </a:r>
            <a:r>
              <a:rPr kumimoji="1" lang="en-US" altLang="ja-JP" sz="2400" b="1" dirty="0" err="1" smtClean="0">
                <a:solidFill>
                  <a:srgbClr val="3333FF"/>
                </a:solidFill>
                <a:latin typeface="Symbol" panose="05050102010706020507" pitchFamily="18" charset="2"/>
              </a:rPr>
              <a:t>g</a:t>
            </a:r>
            <a:r>
              <a:rPr kumimoji="1" lang="en-US" altLang="ja-JP" sz="2400" b="1" dirty="0" smtClean="0">
                <a:solidFill>
                  <a:srgbClr val="3333FF"/>
                </a:solidFill>
              </a:rPr>
              <a:t>)</a:t>
            </a:r>
          </a:p>
          <a:p>
            <a:pPr marL="285750" indent="-285750">
              <a:buFont typeface="Arial" panose="020B0604020202020204" pitchFamily="34" charset="0"/>
              <a:buChar char="•"/>
            </a:pPr>
            <a:endParaRPr kumimoji="1" lang="en-US" altLang="ja-JP" sz="2400" dirty="0" smtClean="0"/>
          </a:p>
          <a:p>
            <a:pPr marL="285750" indent="-285750">
              <a:buFont typeface="Arial" panose="020B0604020202020204" pitchFamily="34" charset="0"/>
              <a:buChar char="•"/>
            </a:pPr>
            <a:endParaRPr kumimoji="1" lang="en-US" altLang="ja-JP" sz="2400" dirty="0" smtClean="0"/>
          </a:p>
        </p:txBody>
      </p:sp>
      <p:grpSp>
        <p:nvGrpSpPr>
          <p:cNvPr id="3" name="Group 2"/>
          <p:cNvGrpSpPr/>
          <p:nvPr/>
        </p:nvGrpSpPr>
        <p:grpSpPr>
          <a:xfrm>
            <a:off x="0" y="943503"/>
            <a:ext cx="4514011" cy="3316880"/>
            <a:chOff x="-18766" y="877680"/>
            <a:chExt cx="4514011" cy="3316880"/>
          </a:xfrm>
        </p:grpSpPr>
        <p:sp>
          <p:nvSpPr>
            <p:cNvPr id="16" name="TextBox 15"/>
            <p:cNvSpPr txBox="1"/>
            <p:nvPr/>
          </p:nvSpPr>
          <p:spPr>
            <a:xfrm>
              <a:off x="2723628" y="3720621"/>
              <a:ext cx="1771617" cy="400110"/>
            </a:xfrm>
            <a:prstGeom prst="rect">
              <a:avLst/>
            </a:prstGeom>
            <a:noFill/>
          </p:spPr>
          <p:txBody>
            <a:bodyPr wrap="square" rtlCol="0">
              <a:spAutoFit/>
            </a:bodyPr>
            <a:lstStyle/>
            <a:p>
              <a:r>
                <a:rPr kumimoji="1" lang="en-US" altLang="ja-JP" sz="2000" b="1" dirty="0" smtClean="0"/>
                <a:t>Energy [</a:t>
              </a:r>
              <a:r>
                <a:rPr kumimoji="1" lang="en-US" altLang="ja-JP" sz="2000" b="1" dirty="0" err="1" smtClean="0"/>
                <a:t>keV</a:t>
              </a:r>
              <a:r>
                <a:rPr kumimoji="1" lang="en-US" altLang="ja-JP" sz="2000" b="1" dirty="0" smtClean="0"/>
                <a:t>]</a:t>
              </a:r>
              <a:endParaRPr kumimoji="1" lang="ja-JP" altLang="en-US" sz="2000" b="1" dirty="0"/>
            </a:p>
          </p:txBody>
        </p:sp>
        <p:pic>
          <p:nvPicPr>
            <p:cNvPr id="17" name="Picture 16"/>
            <p:cNvPicPr>
              <a:picLocks noChangeAspect="1"/>
            </p:cNvPicPr>
            <p:nvPr/>
          </p:nvPicPr>
          <p:blipFill>
            <a:blip r:embed="rId5"/>
            <a:stretch>
              <a:fillRect/>
            </a:stretch>
          </p:blipFill>
          <p:spPr>
            <a:xfrm>
              <a:off x="-18766" y="877680"/>
              <a:ext cx="4253643" cy="2906820"/>
            </a:xfrm>
            <a:prstGeom prst="rect">
              <a:avLst/>
            </a:prstGeom>
          </p:spPr>
        </p:pic>
        <p:cxnSp>
          <p:nvCxnSpPr>
            <p:cNvPr id="19" name="Straight Arrow Connector 18"/>
            <p:cNvCxnSpPr/>
            <p:nvPr/>
          </p:nvCxnSpPr>
          <p:spPr>
            <a:xfrm flipV="1">
              <a:off x="3179135" y="3555990"/>
              <a:ext cx="217649" cy="6385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5"/>
            <a:srcRect l="19442" t="72559" r="57072" b="9511"/>
            <a:stretch/>
          </p:blipFill>
          <p:spPr>
            <a:xfrm rot="10800000">
              <a:off x="2517264" y="2310747"/>
              <a:ext cx="1015441" cy="510363"/>
            </a:xfrm>
            <a:prstGeom prst="rect">
              <a:avLst/>
            </a:prstGeom>
          </p:spPr>
        </p:pic>
        <p:pic>
          <p:nvPicPr>
            <p:cNvPr id="28" name="Picture 27"/>
            <p:cNvPicPr>
              <a:picLocks noChangeAspect="1"/>
            </p:cNvPicPr>
            <p:nvPr/>
          </p:nvPicPr>
          <p:blipFill rotWithShape="1">
            <a:blip r:embed="rId5"/>
            <a:srcRect l="53970" t="42652" r="41434" b="46141"/>
            <a:stretch/>
          </p:blipFill>
          <p:spPr>
            <a:xfrm>
              <a:off x="2278559" y="2850680"/>
              <a:ext cx="191385" cy="318976"/>
            </a:xfrm>
            <a:prstGeom prst="rect">
              <a:avLst/>
            </a:prstGeom>
          </p:spPr>
        </p:pic>
      </p:grpSp>
      <p:cxnSp>
        <p:nvCxnSpPr>
          <p:cNvPr id="21" name="Straight Arrow Connector 20"/>
          <p:cNvCxnSpPr/>
          <p:nvPr/>
        </p:nvCxnSpPr>
        <p:spPr>
          <a:xfrm flipV="1">
            <a:off x="3476847" y="3555990"/>
            <a:ext cx="375444" cy="21246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735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目次</a:t>
            </a:r>
            <a:endParaRPr kumimoji="1" lang="ja-JP" altLang="en-US" dirty="0"/>
          </a:p>
        </p:txBody>
      </p:sp>
      <p:sp>
        <p:nvSpPr>
          <p:cNvPr id="3" name="Content Placeholder 2"/>
          <p:cNvSpPr>
            <a:spLocks noGrp="1"/>
          </p:cNvSpPr>
          <p:nvPr>
            <p:ph idx="1"/>
          </p:nvPr>
        </p:nvSpPr>
        <p:spPr>
          <a:xfrm>
            <a:off x="590990" y="1648556"/>
            <a:ext cx="8229600" cy="4871566"/>
          </a:xfrm>
        </p:spPr>
        <p:txBody>
          <a:bodyPr>
            <a:normAutofit/>
          </a:bodyPr>
          <a:lstStyle/>
          <a:p>
            <a:pPr marL="0" indent="0">
              <a:buNone/>
            </a:pPr>
            <a:r>
              <a:rPr lang="ja-JP" altLang="en-US" b="1" u="sng" dirty="0" smtClean="0"/>
              <a:t>○地下素粒子実験のレビュー</a:t>
            </a:r>
            <a:endParaRPr lang="en-US" altLang="ja-JP" b="1" u="sng" dirty="0" smtClean="0"/>
          </a:p>
          <a:p>
            <a:pPr lvl="1"/>
            <a:r>
              <a:rPr lang="ja-JP" altLang="en-US" sz="3200" dirty="0" smtClean="0"/>
              <a:t>地下から見る宇宙</a:t>
            </a:r>
            <a:endParaRPr lang="en-US" altLang="ja-JP" sz="3200" dirty="0"/>
          </a:p>
          <a:p>
            <a:pPr lvl="1"/>
            <a:r>
              <a:rPr kumimoji="1" lang="ja-JP" altLang="en-US" sz="3200" dirty="0" smtClean="0"/>
              <a:t>日本の地下実験の歴史</a:t>
            </a:r>
            <a:endParaRPr kumimoji="1" lang="en-US" altLang="ja-JP" sz="3200" dirty="0" smtClean="0"/>
          </a:p>
          <a:p>
            <a:pPr lvl="1"/>
            <a:r>
              <a:rPr lang="ja-JP" altLang="en-US" sz="3200" dirty="0" smtClean="0"/>
              <a:t>日本の地下実験の今</a:t>
            </a:r>
            <a:endParaRPr lang="en-US" altLang="ja-JP" sz="3200" dirty="0" smtClean="0"/>
          </a:p>
          <a:p>
            <a:endParaRPr lang="en-US" altLang="ja-JP" sz="1800" dirty="0"/>
          </a:p>
          <a:p>
            <a:pPr marL="0" indent="0">
              <a:buNone/>
            </a:pPr>
            <a:r>
              <a:rPr lang="ja-JP" altLang="en-US" b="1" u="sng" dirty="0"/>
              <a:t>○</a:t>
            </a:r>
            <a:r>
              <a:rPr lang="ja-JP" altLang="en-US" b="1" u="sng" dirty="0" smtClean="0"/>
              <a:t>自分の研究紹介</a:t>
            </a:r>
            <a:endParaRPr lang="en-US" altLang="ja-JP" b="1" u="sng" dirty="0"/>
          </a:p>
          <a:p>
            <a:pPr lvl="1"/>
            <a:r>
              <a:rPr kumimoji="1" lang="ja-JP" altLang="en-US" sz="3200" dirty="0" smtClean="0"/>
              <a:t>二重ベータ崩壊の研究</a:t>
            </a:r>
            <a:endParaRPr kumimoji="1" lang="en-US" altLang="ja-JP" sz="3200" dirty="0" smtClean="0"/>
          </a:p>
          <a:p>
            <a:pPr lvl="1"/>
            <a:r>
              <a:rPr kumimoji="1" lang="ja-JP" altLang="en-US" sz="3200" dirty="0" smtClean="0"/>
              <a:t>暗黒物質の研究</a:t>
            </a:r>
            <a:endParaRPr kumimoji="1" lang="ja-JP" altLang="en-US" sz="3200" dirty="0"/>
          </a:p>
        </p:txBody>
      </p:sp>
      <p:sp>
        <p:nvSpPr>
          <p:cNvPr id="4" name="Slide Number Placeholder 3"/>
          <p:cNvSpPr>
            <a:spLocks noGrp="1"/>
          </p:cNvSpPr>
          <p:nvPr>
            <p:ph type="sldNum" sz="quarter" idx="12"/>
          </p:nvPr>
        </p:nvSpPr>
        <p:spPr>
          <a:xfrm>
            <a:off x="6635484" y="6406730"/>
            <a:ext cx="2133600" cy="365125"/>
          </a:xfrm>
        </p:spPr>
        <p:txBody>
          <a:bodyPr/>
          <a:lstStyle/>
          <a:p>
            <a:fld id="{F5371E84-5185-4A12-9135-52E5E880BB32}" type="slidenum">
              <a:rPr lang="ja-JP" altLang="en-US" smtClean="0"/>
              <a:pPr/>
              <a:t>3</a:t>
            </a:fld>
            <a:endParaRPr lang="ja-JP"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6138" y="2370713"/>
            <a:ext cx="2814452" cy="3752602"/>
          </a:xfrm>
          <a:prstGeom prst="rect">
            <a:avLst/>
          </a:prstGeom>
        </p:spPr>
      </p:pic>
      <p:sp>
        <p:nvSpPr>
          <p:cNvPr id="6" name="TextBox 5"/>
          <p:cNvSpPr txBox="1"/>
          <p:nvPr/>
        </p:nvSpPr>
        <p:spPr>
          <a:xfrm>
            <a:off x="7168795" y="4047496"/>
            <a:ext cx="1800931" cy="400110"/>
          </a:xfrm>
          <a:prstGeom prst="rect">
            <a:avLst/>
          </a:prstGeom>
          <a:noFill/>
        </p:spPr>
        <p:txBody>
          <a:bodyPr wrap="square" rtlCol="0">
            <a:spAutoFit/>
          </a:bodyPr>
          <a:lstStyle/>
          <a:p>
            <a:r>
              <a:rPr kumimoji="1" lang="ja-JP" altLang="en-US" sz="2000" b="1" dirty="0" smtClean="0">
                <a:solidFill>
                  <a:schemeClr val="bg1"/>
                </a:solidFill>
                <a:effectLst>
                  <a:outerShdw blurRad="38100" dist="38100" dir="2700000" algn="tl">
                    <a:srgbClr val="000000">
                      <a:alpha val="43137"/>
                    </a:srgbClr>
                  </a:outerShdw>
                </a:effectLst>
              </a:rPr>
              <a:t>梶田隆章さん</a:t>
            </a:r>
            <a:endParaRPr kumimoji="1" lang="en-US" altLang="ja-JP" sz="2000" b="1" dirty="0" smtClean="0">
              <a:solidFill>
                <a:schemeClr val="bg1"/>
              </a:solidFill>
              <a:effectLst>
                <a:outerShdw blurRad="38100" dist="38100" dir="2700000" algn="tl">
                  <a:srgbClr val="000000">
                    <a:alpha val="43137"/>
                  </a:srgbClr>
                </a:outerShdw>
              </a:effectLst>
            </a:endParaRPr>
          </a:p>
        </p:txBody>
      </p:sp>
      <p:sp>
        <p:nvSpPr>
          <p:cNvPr id="7" name="Rectangle 6"/>
          <p:cNvSpPr/>
          <p:nvPr/>
        </p:nvSpPr>
        <p:spPr>
          <a:xfrm>
            <a:off x="5977073" y="5240690"/>
            <a:ext cx="2925801" cy="707886"/>
          </a:xfrm>
          <a:prstGeom prst="rect">
            <a:avLst/>
          </a:prstGeom>
        </p:spPr>
        <p:txBody>
          <a:bodyPr wrap="none">
            <a:spAutoFit/>
          </a:bodyPr>
          <a:lstStyle/>
          <a:p>
            <a:pPr algn="ctr"/>
            <a:r>
              <a:rPr lang="en-US" altLang="ja-JP" sz="2000" b="1" dirty="0">
                <a:solidFill>
                  <a:schemeClr val="bg1"/>
                </a:solidFill>
                <a:effectLst>
                  <a:outerShdw blurRad="38100" dist="38100" dir="2700000" algn="tl">
                    <a:srgbClr val="000000">
                      <a:alpha val="43137"/>
                    </a:srgbClr>
                  </a:outerShdw>
                </a:effectLst>
              </a:rPr>
              <a:t>2015</a:t>
            </a:r>
            <a:r>
              <a:rPr lang="ja-JP" altLang="en-US" sz="2000" b="1" dirty="0">
                <a:solidFill>
                  <a:schemeClr val="bg1"/>
                </a:solidFill>
                <a:effectLst>
                  <a:outerShdw blurRad="38100" dist="38100" dir="2700000" algn="tl">
                    <a:srgbClr val="000000">
                      <a:alpha val="43137"/>
                    </a:srgbClr>
                  </a:outerShdw>
                </a:effectLst>
              </a:rPr>
              <a:t>年ノーベル物理</a:t>
            </a:r>
            <a:r>
              <a:rPr lang="ja-JP" altLang="en-US" sz="2000" b="1" dirty="0" smtClean="0">
                <a:solidFill>
                  <a:schemeClr val="bg1"/>
                </a:solidFill>
                <a:effectLst>
                  <a:outerShdw blurRad="38100" dist="38100" dir="2700000" algn="tl">
                    <a:srgbClr val="000000">
                      <a:alpha val="43137"/>
                    </a:srgbClr>
                  </a:outerShdw>
                </a:effectLst>
              </a:rPr>
              <a:t>学賞</a:t>
            </a:r>
            <a:endParaRPr lang="en-US" altLang="ja-JP" sz="2000" b="1" dirty="0" smtClean="0">
              <a:solidFill>
                <a:schemeClr val="bg1"/>
              </a:solidFill>
              <a:effectLst>
                <a:outerShdw blurRad="38100" dist="38100" dir="2700000" algn="tl">
                  <a:srgbClr val="000000">
                    <a:alpha val="43137"/>
                  </a:srgbClr>
                </a:outerShdw>
              </a:effectLst>
            </a:endParaRPr>
          </a:p>
          <a:p>
            <a:pPr algn="ctr"/>
            <a:r>
              <a:rPr lang="ja-JP" altLang="en-US" sz="2000" b="1" dirty="0" smtClean="0">
                <a:solidFill>
                  <a:schemeClr val="bg1"/>
                </a:solidFill>
                <a:effectLst>
                  <a:outerShdw blurRad="38100" dist="38100" dir="2700000" algn="tl">
                    <a:srgbClr val="000000">
                      <a:alpha val="43137"/>
                    </a:srgbClr>
                  </a:outerShdw>
                </a:effectLst>
              </a:rPr>
              <a:t>受賞記念パーティにて</a:t>
            </a:r>
            <a:endParaRPr lang="ja-JP" altLang="en-U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97892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280" y="144375"/>
            <a:ext cx="4715677" cy="836353"/>
          </a:xfrm>
        </p:spPr>
        <p:txBody>
          <a:bodyPr>
            <a:normAutofit fontScale="90000"/>
          </a:bodyPr>
          <a:lstStyle/>
          <a:p>
            <a:r>
              <a:rPr lang="ja-JP" altLang="en-US" sz="4400" u="sng" dirty="0">
                <a:effectLst>
                  <a:outerShdw blurRad="38100" dist="38100" dir="2700000" algn="tl">
                    <a:srgbClr val="000000">
                      <a:alpha val="43137"/>
                    </a:srgbClr>
                  </a:outerShdw>
                </a:effectLst>
              </a:rPr>
              <a:t>中性子線源を用いた</a:t>
            </a:r>
            <a:r>
              <a:rPr lang="en-US" altLang="ja-JP" sz="4400" u="sng" dirty="0">
                <a:effectLst>
                  <a:outerShdw blurRad="38100" dist="38100" dir="2700000" algn="tl">
                    <a:srgbClr val="000000">
                      <a:alpha val="43137"/>
                    </a:srgbClr>
                  </a:outerShdw>
                </a:effectLst>
              </a:rPr>
              <a:t>BG</a:t>
            </a:r>
            <a:r>
              <a:rPr lang="ja-JP" altLang="en-US" sz="4400" u="sng" dirty="0">
                <a:effectLst>
                  <a:outerShdw blurRad="38100" dist="38100" dir="2700000" algn="tl">
                    <a:srgbClr val="000000">
                      <a:alpha val="43137"/>
                    </a:srgbClr>
                  </a:outerShdw>
                </a:effectLst>
              </a:rPr>
              <a:t>調査</a:t>
            </a:r>
            <a:endParaRPr kumimoji="1" lang="ja-JP" altLang="en-US" sz="4400" u="sng"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75" y="2204864"/>
            <a:ext cx="6997705" cy="2605999"/>
          </a:xfrm>
          <a:prstGeom prst="rect">
            <a:avLst/>
          </a:prstGeom>
        </p:spPr>
      </p:pic>
      <p:sp>
        <p:nvSpPr>
          <p:cNvPr id="7" name="TextBox 6"/>
          <p:cNvSpPr txBox="1"/>
          <p:nvPr/>
        </p:nvSpPr>
        <p:spPr>
          <a:xfrm>
            <a:off x="681149" y="1189201"/>
            <a:ext cx="5760795" cy="1015663"/>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000" dirty="0" smtClean="0"/>
              <a:t>BG</a:t>
            </a:r>
            <a:r>
              <a:rPr kumimoji="1" lang="ja-JP" altLang="en-US" sz="2000" dirty="0" smtClean="0"/>
              <a:t>が</a:t>
            </a:r>
            <a:r>
              <a:rPr kumimoji="1" lang="en-US" altLang="ja-JP" sz="2000" dirty="0" smtClean="0"/>
              <a:t>(</a:t>
            </a:r>
            <a:r>
              <a:rPr kumimoji="1" lang="en-US" altLang="ja-JP" sz="2000" dirty="0" err="1" smtClean="0"/>
              <a:t>n,</a:t>
            </a:r>
            <a:r>
              <a:rPr kumimoji="1" lang="en-US" altLang="ja-JP" sz="2000" dirty="0" err="1" smtClean="0">
                <a:latin typeface="Symbol" panose="05050102010706020507" pitchFamily="18" charset="2"/>
              </a:rPr>
              <a:t>g</a:t>
            </a:r>
            <a:r>
              <a:rPr kumimoji="1" lang="en-US" altLang="ja-JP" sz="2000" dirty="0" smtClean="0"/>
              <a:t>)</a:t>
            </a:r>
            <a:r>
              <a:rPr kumimoji="1" lang="ja-JP" altLang="en-US" sz="2000" dirty="0" smtClean="0"/>
              <a:t>であることを確かめるべく</a:t>
            </a:r>
            <a:r>
              <a:rPr kumimoji="1" lang="en-US" altLang="ja-JP" sz="2000" dirty="0" smtClean="0"/>
              <a:t>, </a:t>
            </a:r>
            <a:r>
              <a:rPr kumimoji="1" lang="en-US" altLang="ja-JP" sz="2000" baseline="30000" dirty="0" smtClean="0"/>
              <a:t>252</a:t>
            </a:r>
            <a:r>
              <a:rPr kumimoji="1" lang="en-US" altLang="ja-JP" sz="2000" dirty="0" smtClean="0"/>
              <a:t>Cf</a:t>
            </a:r>
            <a:r>
              <a:rPr kumimoji="1" lang="ja-JP" altLang="en-US" sz="2000" dirty="0" smtClean="0"/>
              <a:t>線源を用いて、検出器に中性子を照射。得られたスペクトルを</a:t>
            </a:r>
            <a:r>
              <a:rPr kumimoji="1" lang="en-US" altLang="ja-JP" sz="2000" dirty="0" smtClean="0"/>
              <a:t>BG</a:t>
            </a:r>
            <a:r>
              <a:rPr kumimoji="1" lang="ja-JP" altLang="en-US" sz="2000" dirty="0" smtClean="0"/>
              <a:t>データと比較して検証を行った。</a:t>
            </a:r>
            <a:endParaRPr kumimoji="1" lang="en-US" altLang="ja-JP" sz="2000" dirty="0" smtClean="0"/>
          </a:p>
        </p:txBody>
      </p:sp>
      <p:pic>
        <p:nvPicPr>
          <p:cNvPr id="8"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264" y="434282"/>
            <a:ext cx="2169011" cy="2892014"/>
          </a:xfrm>
          <a:prstGeom prst="rect">
            <a:avLst/>
          </a:prstGeom>
        </p:spPr>
      </p:pic>
      <p:sp>
        <p:nvSpPr>
          <p:cNvPr id="9" name="正方形/長方形 5"/>
          <p:cNvSpPr/>
          <p:nvPr/>
        </p:nvSpPr>
        <p:spPr>
          <a:xfrm>
            <a:off x="7805513" y="858487"/>
            <a:ext cx="469681" cy="37547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7"/>
          <p:cNvCxnSpPr/>
          <p:nvPr/>
        </p:nvCxnSpPr>
        <p:spPr>
          <a:xfrm>
            <a:off x="7262036" y="180082"/>
            <a:ext cx="1013158" cy="67840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9"/>
          <p:cNvCxnSpPr/>
          <p:nvPr/>
        </p:nvCxnSpPr>
        <p:spPr>
          <a:xfrm>
            <a:off x="6254323" y="1095673"/>
            <a:ext cx="1538216" cy="1382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上下矢印 16"/>
          <p:cNvSpPr/>
          <p:nvPr/>
        </p:nvSpPr>
        <p:spPr>
          <a:xfrm>
            <a:off x="7874700" y="1164815"/>
            <a:ext cx="331305" cy="176934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dirty="0" smtClean="0"/>
              <a:t>2m</a:t>
            </a:r>
            <a:endParaRPr kumimoji="1" lang="ja-JP" altLang="en-US" dirty="0"/>
          </a:p>
        </p:txBody>
      </p:sp>
      <p:pic>
        <p:nvPicPr>
          <p:cNvPr id="6" name="Picture 5"/>
          <p:cNvPicPr>
            <a:picLocks noChangeAspect="1"/>
          </p:cNvPicPr>
          <p:nvPr/>
        </p:nvPicPr>
        <p:blipFill>
          <a:blip r:embed="rId4"/>
          <a:stretch>
            <a:fillRect/>
          </a:stretch>
        </p:blipFill>
        <p:spPr>
          <a:xfrm>
            <a:off x="6228775" y="152499"/>
            <a:ext cx="1033261" cy="983895"/>
          </a:xfrm>
          <a:prstGeom prst="rect">
            <a:avLst/>
          </a:prstGeom>
        </p:spPr>
      </p:pic>
      <p:cxnSp>
        <p:nvCxnSpPr>
          <p:cNvPr id="5" name="Straight Arrow Connector 4"/>
          <p:cNvCxnSpPr/>
          <p:nvPr/>
        </p:nvCxnSpPr>
        <p:spPr>
          <a:xfrm flipV="1">
            <a:off x="5846934" y="923829"/>
            <a:ext cx="702512" cy="3103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8191" y="4797152"/>
            <a:ext cx="8313382" cy="830997"/>
          </a:xfrm>
          <a:prstGeom prst="rect">
            <a:avLst/>
          </a:prstGeom>
          <a:noFill/>
        </p:spPr>
        <p:txBody>
          <a:bodyPr wrap="square" rtlCol="0">
            <a:spAutoFit/>
          </a:bodyPr>
          <a:lstStyle/>
          <a:p>
            <a:pPr marL="285750" indent="-285750">
              <a:buFont typeface="Arial" panose="020B0604020202020204" pitchFamily="34" charset="0"/>
              <a:buChar char="•"/>
            </a:pPr>
            <a:r>
              <a:rPr lang="ja-JP" altLang="en-US" sz="2400" dirty="0" smtClean="0">
                <a:solidFill>
                  <a:srgbClr val="FF0000"/>
                </a:solidFill>
              </a:rPr>
              <a:t>中性子線源</a:t>
            </a:r>
            <a:r>
              <a:rPr lang="en-US" altLang="ja-JP" sz="2400" dirty="0" smtClean="0">
                <a:solidFill>
                  <a:srgbClr val="FF0000"/>
                </a:solidFill>
              </a:rPr>
              <a:t>Run</a:t>
            </a:r>
            <a:r>
              <a:rPr lang="ja-JP" altLang="en-US" sz="2400" dirty="0" smtClean="0"/>
              <a:t>と</a:t>
            </a:r>
            <a:r>
              <a:rPr lang="ja-JP" altLang="en-US" sz="2400" dirty="0">
                <a:solidFill>
                  <a:srgbClr val="3333FF"/>
                </a:solidFill>
              </a:rPr>
              <a:t>物理</a:t>
            </a:r>
            <a:r>
              <a:rPr lang="en-US" altLang="ja-JP" sz="2400" dirty="0" smtClean="0">
                <a:solidFill>
                  <a:srgbClr val="3333FF"/>
                </a:solidFill>
              </a:rPr>
              <a:t>Run</a:t>
            </a:r>
            <a:r>
              <a:rPr lang="ja-JP" altLang="en-US" sz="2400" dirty="0" smtClean="0"/>
              <a:t>のスペクトルは</a:t>
            </a:r>
            <a:r>
              <a:rPr lang="en-US" altLang="ja-JP" sz="2400" dirty="0" smtClean="0"/>
              <a:t>5.5MeV</a:t>
            </a:r>
            <a:r>
              <a:rPr lang="ja-JP" altLang="en-US" sz="2400" dirty="0" smtClean="0"/>
              <a:t>以上で一致。</a:t>
            </a:r>
            <a:endParaRPr kumimoji="1" lang="en-US" altLang="ja-JP" sz="2400" dirty="0" smtClean="0"/>
          </a:p>
          <a:p>
            <a:pPr marL="285750" indent="-285750">
              <a:buFont typeface="Arial" panose="020B0604020202020204" pitchFamily="34" charset="0"/>
              <a:buChar char="•"/>
            </a:pPr>
            <a:r>
              <a:rPr kumimoji="1" lang="en-US" altLang="ja-JP" sz="2400" dirty="0" smtClean="0">
                <a:solidFill>
                  <a:srgbClr val="7030A0"/>
                </a:solidFill>
              </a:rPr>
              <a:t>(</a:t>
            </a:r>
            <a:r>
              <a:rPr kumimoji="1" lang="en-US" altLang="ja-JP" sz="2400" dirty="0" err="1" smtClean="0">
                <a:solidFill>
                  <a:srgbClr val="7030A0"/>
                </a:solidFill>
              </a:rPr>
              <a:t>n,</a:t>
            </a:r>
            <a:r>
              <a:rPr kumimoji="1" lang="en-US" altLang="ja-JP" sz="2400" dirty="0" err="1" smtClean="0">
                <a:solidFill>
                  <a:srgbClr val="7030A0"/>
                </a:solidFill>
                <a:latin typeface="Symbol" panose="05050102010706020507" pitchFamily="18" charset="2"/>
              </a:rPr>
              <a:t>g</a:t>
            </a:r>
            <a:r>
              <a:rPr kumimoji="1" lang="en-US" altLang="ja-JP" sz="2400" dirty="0" smtClean="0">
                <a:solidFill>
                  <a:srgbClr val="7030A0"/>
                </a:solidFill>
              </a:rPr>
              <a:t>)</a:t>
            </a:r>
            <a:r>
              <a:rPr kumimoji="1" lang="ja-JP" altLang="en-US" sz="2400" dirty="0" smtClean="0">
                <a:solidFill>
                  <a:srgbClr val="7030A0"/>
                </a:solidFill>
              </a:rPr>
              <a:t>のシミュレーション</a:t>
            </a:r>
            <a:r>
              <a:rPr kumimoji="1" lang="ja-JP" altLang="en-US" sz="2400" dirty="0" smtClean="0"/>
              <a:t>は得られたスペクトルを良く再現した。</a:t>
            </a:r>
            <a:endParaRPr kumimoji="1" lang="en-US" altLang="ja-JP" sz="2400" dirty="0" smtClean="0"/>
          </a:p>
        </p:txBody>
      </p:sp>
      <p:sp>
        <p:nvSpPr>
          <p:cNvPr id="15" name="TextBox 14"/>
          <p:cNvSpPr txBox="1"/>
          <p:nvPr/>
        </p:nvSpPr>
        <p:spPr>
          <a:xfrm>
            <a:off x="3464104" y="5748093"/>
            <a:ext cx="5297469" cy="523220"/>
          </a:xfrm>
          <a:prstGeom prst="rect">
            <a:avLst/>
          </a:prstGeom>
          <a:solidFill>
            <a:srgbClr val="FFFF00"/>
          </a:solidFill>
          <a:effectLst>
            <a:outerShdw blurRad="50800" dist="38100" dir="8100000" algn="tr" rotWithShape="0">
              <a:prstClr val="black">
                <a:alpha val="40000"/>
              </a:prstClr>
            </a:outerShdw>
          </a:effectLst>
        </p:spPr>
        <p:txBody>
          <a:bodyPr wrap="square" rtlCol="0">
            <a:spAutoFit/>
          </a:bodyPr>
          <a:lstStyle/>
          <a:p>
            <a:pPr algn="ctr"/>
            <a:r>
              <a:rPr lang="ja-JP" altLang="en-US" sz="2800" dirty="0" smtClean="0">
                <a:effectLst>
                  <a:outerShdw blurRad="38100" dist="38100" dir="2700000" algn="tl">
                    <a:srgbClr val="000000">
                      <a:alpha val="43137"/>
                    </a:srgbClr>
                  </a:outerShdw>
                </a:effectLst>
              </a:rPr>
              <a:t>主要</a:t>
            </a:r>
            <a:r>
              <a:rPr lang="en-US" altLang="ja-JP" sz="2800" dirty="0" smtClean="0">
                <a:effectLst>
                  <a:outerShdw blurRad="38100" dist="38100" dir="2700000" algn="tl">
                    <a:srgbClr val="000000">
                      <a:alpha val="43137"/>
                    </a:srgbClr>
                  </a:outerShdw>
                </a:effectLst>
              </a:rPr>
              <a:t>BG</a:t>
            </a:r>
            <a:r>
              <a:rPr lang="ja-JP" altLang="en-US" sz="2800" dirty="0" smtClean="0">
                <a:effectLst>
                  <a:outerShdw blurRad="38100" dist="38100" dir="2700000" algn="tl">
                    <a:srgbClr val="000000">
                      <a:alpha val="43137"/>
                    </a:srgbClr>
                  </a:outerShdw>
                </a:effectLst>
              </a:rPr>
              <a:t>が</a:t>
            </a:r>
            <a:r>
              <a:rPr lang="en-US" altLang="ja-JP" sz="2800" dirty="0" smtClean="0">
                <a:effectLst>
                  <a:outerShdw blurRad="38100" dist="38100" dir="2700000" algn="tl">
                    <a:srgbClr val="000000">
                      <a:alpha val="43137"/>
                    </a:srgbClr>
                  </a:outerShdw>
                </a:effectLst>
              </a:rPr>
              <a:t>(</a:t>
            </a:r>
            <a:r>
              <a:rPr lang="en-US" altLang="ja-JP" sz="2800" dirty="0" err="1" smtClean="0">
                <a:effectLst>
                  <a:outerShdw blurRad="38100" dist="38100" dir="2700000" algn="tl">
                    <a:srgbClr val="000000">
                      <a:alpha val="43137"/>
                    </a:srgbClr>
                  </a:outerShdw>
                </a:effectLst>
              </a:rPr>
              <a:t>n,</a:t>
            </a:r>
            <a:r>
              <a:rPr lang="en-US" altLang="ja-JP" sz="2800" dirty="0" err="1" smtClean="0">
                <a:effectLst>
                  <a:outerShdw blurRad="38100" dist="38100" dir="2700000" algn="tl">
                    <a:srgbClr val="000000">
                      <a:alpha val="43137"/>
                    </a:srgbClr>
                  </a:outerShdw>
                </a:effectLst>
                <a:latin typeface="Symbol" panose="05050102010706020507" pitchFamily="18" charset="2"/>
              </a:rPr>
              <a:t>g</a:t>
            </a:r>
            <a:r>
              <a:rPr lang="en-US" altLang="ja-JP" sz="2800" dirty="0" smtClean="0">
                <a:effectLst>
                  <a:outerShdw blurRad="38100" dist="38100" dir="2700000" algn="tl">
                    <a:srgbClr val="000000">
                      <a:alpha val="43137"/>
                    </a:srgbClr>
                  </a:outerShdw>
                </a:effectLst>
              </a:rPr>
              <a:t>)</a:t>
            </a:r>
            <a:r>
              <a:rPr lang="ja-JP" altLang="en-US" sz="2800" dirty="0" smtClean="0">
                <a:effectLst>
                  <a:outerShdw blurRad="38100" dist="38100" dir="2700000" algn="tl">
                    <a:srgbClr val="000000">
                      <a:alpha val="43137"/>
                    </a:srgbClr>
                  </a:outerShdw>
                </a:effectLst>
              </a:rPr>
              <a:t>であると確認！</a:t>
            </a:r>
            <a:r>
              <a:rPr lang="en-US" altLang="ja-JP" sz="2800" dirty="0" smtClean="0">
                <a:effectLst>
                  <a:outerShdw blurRad="38100" dist="38100" dir="2700000" algn="tl">
                    <a:srgbClr val="000000">
                      <a:alpha val="43137"/>
                    </a:srgbClr>
                  </a:outerShdw>
                </a:effectLst>
              </a:rPr>
              <a:t> </a:t>
            </a:r>
            <a:endParaRPr kumimoji="1" lang="en-US" altLang="ja-JP" sz="2800" dirty="0" smtClean="0">
              <a:effectLst>
                <a:outerShdw blurRad="38100" dist="38100" dir="2700000" algn="tl">
                  <a:srgbClr val="000000">
                    <a:alpha val="43137"/>
                  </a:srgbClr>
                </a:outerShdw>
              </a:effectLst>
            </a:endParaRPr>
          </a:p>
        </p:txBody>
      </p:sp>
      <p:sp>
        <p:nvSpPr>
          <p:cNvPr id="16" name="Right Arrow 15"/>
          <p:cNvSpPr/>
          <p:nvPr/>
        </p:nvSpPr>
        <p:spPr>
          <a:xfrm>
            <a:off x="2732913" y="5733256"/>
            <a:ext cx="542261" cy="552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4"/>
          <p:cNvPicPr>
            <a:picLocks noChangeAspect="1"/>
          </p:cNvPicPr>
          <p:nvPr/>
        </p:nvPicPr>
        <p:blipFill rotWithShape="1">
          <a:blip r:embed="rId5"/>
          <a:srcRect t="3949" r="4718" b="3163"/>
          <a:stretch/>
        </p:blipFill>
        <p:spPr>
          <a:xfrm>
            <a:off x="0" y="48805"/>
            <a:ext cx="1148280" cy="1000722"/>
          </a:xfrm>
          <a:prstGeom prst="rect">
            <a:avLst/>
          </a:prstGeom>
        </p:spPr>
      </p:pic>
      <p:sp>
        <p:nvSpPr>
          <p:cNvPr id="3" name="TextBox 2"/>
          <p:cNvSpPr txBox="1"/>
          <p:nvPr/>
        </p:nvSpPr>
        <p:spPr>
          <a:xfrm>
            <a:off x="4137178" y="6350364"/>
            <a:ext cx="4824536" cy="461665"/>
          </a:xfrm>
          <a:prstGeom prst="rect">
            <a:avLst/>
          </a:prstGeom>
          <a:noFill/>
        </p:spPr>
        <p:txBody>
          <a:bodyPr wrap="square" rtlCol="0">
            <a:spAutoFit/>
          </a:bodyPr>
          <a:lstStyle/>
          <a:p>
            <a:r>
              <a:rPr kumimoji="1" lang="ja-JP" altLang="en-US" sz="2400" b="1" i="1" dirty="0" smtClean="0"/>
              <a:t>詳細をまとめて、論文を執筆</a:t>
            </a:r>
            <a:r>
              <a:rPr lang="ja-JP" altLang="en-US" sz="2400" b="1" i="1" dirty="0"/>
              <a:t>中</a:t>
            </a:r>
            <a:endParaRPr kumimoji="1" lang="ja-JP" altLang="en-US" sz="2400" b="1" i="1" dirty="0"/>
          </a:p>
        </p:txBody>
      </p:sp>
    </p:spTree>
    <p:extLst>
      <p:ext uri="{BB962C8B-B14F-4D97-AF65-F5344CB8AC3E}">
        <p14:creationId xmlns:p14="http://schemas.microsoft.com/office/powerpoint/2010/main" val="40108866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613" y="1881188"/>
            <a:ext cx="3394075" cy="4716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666" name="タイトル 1"/>
          <p:cNvSpPr>
            <a:spLocks noGrp="1"/>
          </p:cNvSpPr>
          <p:nvPr>
            <p:ph type="title"/>
          </p:nvPr>
        </p:nvSpPr>
        <p:spPr>
          <a:xfrm>
            <a:off x="678683" y="180203"/>
            <a:ext cx="7953895" cy="815975"/>
          </a:xfrm>
        </p:spPr>
        <p:txBody>
          <a:bodyPr>
            <a:normAutofit/>
          </a:bodyPr>
          <a:lstStyle/>
          <a:p>
            <a:pPr algn="ctr"/>
            <a:r>
              <a:rPr lang="en-US" altLang="ja-JP" sz="4000" u="sng" dirty="0" smtClean="0">
                <a:effectLst>
                  <a:outerShdw blurRad="38100" dist="38100" dir="2700000" algn="tl">
                    <a:srgbClr val="000000">
                      <a:alpha val="43137"/>
                    </a:srgbClr>
                  </a:outerShdw>
                </a:effectLst>
                <a:ea typeface="ＭＳ Ｐゴシック" panose="020B0600070205080204" pitchFamily="50" charset="-128"/>
              </a:rPr>
              <a:t>(</a:t>
            </a:r>
            <a:r>
              <a:rPr lang="en-US" altLang="ja-JP" sz="4000" u="sng" dirty="0" err="1" smtClean="0">
                <a:effectLst>
                  <a:outerShdw blurRad="38100" dist="38100" dir="2700000" algn="tl">
                    <a:srgbClr val="000000">
                      <a:alpha val="43137"/>
                    </a:srgbClr>
                  </a:outerShdw>
                </a:effectLst>
                <a:ea typeface="ＭＳ Ｐゴシック" panose="020B0600070205080204" pitchFamily="50" charset="-128"/>
              </a:rPr>
              <a:t>n,</a:t>
            </a:r>
            <a:r>
              <a:rPr lang="en-US" altLang="ja-JP" sz="4000" u="sng" dirty="0" err="1" smtClean="0">
                <a:effectLst>
                  <a:outerShdw blurRad="38100" dist="38100" dir="2700000" algn="tl">
                    <a:srgbClr val="000000">
                      <a:alpha val="43137"/>
                    </a:srgbClr>
                  </a:outerShdw>
                </a:effectLst>
                <a:latin typeface="Symbol" panose="05050102010706020507" pitchFamily="18" charset="2"/>
                <a:ea typeface="ＭＳ Ｐゴシック" panose="020B0600070205080204" pitchFamily="50" charset="-128"/>
              </a:rPr>
              <a:t>g</a:t>
            </a:r>
            <a:r>
              <a:rPr lang="en-US" altLang="ja-JP" sz="4000" u="sng" dirty="0" smtClean="0">
                <a:effectLst>
                  <a:outerShdw blurRad="38100" dist="38100" dir="2700000" algn="tl">
                    <a:srgbClr val="000000">
                      <a:alpha val="43137"/>
                    </a:srgbClr>
                  </a:outerShdw>
                </a:effectLst>
                <a:ea typeface="ＭＳ Ｐゴシック" panose="020B0600070205080204" pitchFamily="50" charset="-128"/>
              </a:rPr>
              <a:t>)</a:t>
            </a:r>
            <a:r>
              <a:rPr lang="ja-JP" altLang="en-US" sz="4000" u="sng" dirty="0" smtClean="0">
                <a:effectLst>
                  <a:outerShdw blurRad="38100" dist="38100" dir="2700000" algn="tl">
                    <a:srgbClr val="000000">
                      <a:alpha val="43137"/>
                    </a:srgbClr>
                  </a:outerShdw>
                </a:effectLst>
                <a:ea typeface="ＭＳ Ｐゴシック" panose="020B0600070205080204" pitchFamily="50" charset="-128"/>
              </a:rPr>
              <a:t>事象低減のためのシールド</a:t>
            </a:r>
            <a:endParaRPr kumimoji="1" lang="ja-JP" altLang="en-US" sz="4000" u="sng" dirty="0" smtClean="0">
              <a:effectLst>
                <a:outerShdw blurRad="38100" dist="38100" dir="2700000" algn="tl">
                  <a:srgbClr val="000000">
                    <a:alpha val="43137"/>
                  </a:srgbClr>
                </a:outerShdw>
              </a:effectLst>
              <a:ea typeface="ＭＳ Ｐゴシック" panose="020B0600070205080204" pitchFamily="50" charset="-128"/>
            </a:endParaRPr>
          </a:p>
        </p:txBody>
      </p:sp>
      <p:sp>
        <p:nvSpPr>
          <p:cNvPr id="113667" name="Line 11"/>
          <p:cNvSpPr>
            <a:spLocks noChangeShapeType="1"/>
          </p:cNvSpPr>
          <p:nvPr/>
        </p:nvSpPr>
        <p:spPr bwMode="auto">
          <a:xfrm flipH="1">
            <a:off x="3595688" y="3178175"/>
            <a:ext cx="0" cy="2287588"/>
          </a:xfrm>
          <a:prstGeom prst="line">
            <a:avLst/>
          </a:prstGeom>
          <a:noFill/>
          <a:ln w="508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68" name="Line 11"/>
          <p:cNvSpPr>
            <a:spLocks noChangeShapeType="1"/>
          </p:cNvSpPr>
          <p:nvPr/>
        </p:nvSpPr>
        <p:spPr bwMode="auto">
          <a:xfrm flipH="1">
            <a:off x="3556000" y="1881188"/>
            <a:ext cx="0" cy="4608512"/>
          </a:xfrm>
          <a:prstGeom prst="line">
            <a:avLst/>
          </a:prstGeom>
          <a:noFill/>
          <a:ln w="508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pic>
        <p:nvPicPr>
          <p:cNvPr id="113669"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3" y="1671638"/>
            <a:ext cx="3192462"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3670" name="Line 9"/>
          <p:cNvSpPr>
            <a:spLocks noChangeShapeType="1"/>
          </p:cNvSpPr>
          <p:nvPr/>
        </p:nvSpPr>
        <p:spPr bwMode="auto">
          <a:xfrm flipH="1" flipV="1">
            <a:off x="269875" y="1931988"/>
            <a:ext cx="3276600" cy="0"/>
          </a:xfrm>
          <a:prstGeom prst="line">
            <a:avLst/>
          </a:prstGeom>
          <a:noFill/>
          <a:ln w="889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71" name="Line 11"/>
          <p:cNvSpPr>
            <a:spLocks noChangeShapeType="1"/>
          </p:cNvSpPr>
          <p:nvPr/>
        </p:nvSpPr>
        <p:spPr bwMode="auto">
          <a:xfrm flipH="1">
            <a:off x="244475" y="1895475"/>
            <a:ext cx="0" cy="4608513"/>
          </a:xfrm>
          <a:prstGeom prst="line">
            <a:avLst/>
          </a:prstGeom>
          <a:noFill/>
          <a:ln w="508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72" name="Rectangle 14"/>
          <p:cNvSpPr>
            <a:spLocks/>
          </p:cNvSpPr>
          <p:nvPr/>
        </p:nvSpPr>
        <p:spPr bwMode="auto">
          <a:xfrm>
            <a:off x="439738" y="2268538"/>
            <a:ext cx="2916237" cy="4078287"/>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kumimoji="1" sz="2800">
                <a:solidFill>
                  <a:schemeClr val="tx1"/>
                </a:solidFill>
                <a:latin typeface="Arial" panose="020B0604020202020204" pitchFamily="34" charset="0"/>
                <a:ea typeface="ＭＳ Ｐゴシック" panose="020B0600070205080204" pitchFamily="50" charset="-128"/>
              </a:defRPr>
            </a:lvl1pPr>
            <a:lvl2pPr marL="742950" indent="-285750">
              <a:defRPr kumimoji="1" sz="2800">
                <a:solidFill>
                  <a:schemeClr val="tx1"/>
                </a:solidFill>
                <a:latin typeface="Arial" panose="020B0604020202020204" pitchFamily="34" charset="0"/>
                <a:ea typeface="ＭＳ Ｐゴシック" panose="020B0600070205080204" pitchFamily="50" charset="-128"/>
              </a:defRPr>
            </a:lvl2pPr>
            <a:lvl3pPr marL="1143000" indent="-228600">
              <a:defRPr kumimoji="1" sz="2800">
                <a:solidFill>
                  <a:schemeClr val="tx1"/>
                </a:solidFill>
                <a:latin typeface="Arial" panose="020B0604020202020204" pitchFamily="34" charset="0"/>
                <a:ea typeface="ＭＳ Ｐゴシック" panose="020B0600070205080204" pitchFamily="50" charset="-128"/>
              </a:defRPr>
            </a:lvl3pPr>
            <a:lvl4pPr marL="1600200" indent="-228600">
              <a:defRPr kumimoji="1" sz="2800">
                <a:solidFill>
                  <a:schemeClr val="tx1"/>
                </a:solidFill>
                <a:latin typeface="Arial" panose="020B0604020202020204" pitchFamily="34" charset="0"/>
                <a:ea typeface="ＭＳ Ｐゴシック" panose="020B0600070205080204" pitchFamily="50" charset="-128"/>
              </a:defRPr>
            </a:lvl4pPr>
            <a:lvl5pPr marL="2057400" indent="-22860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13673" name="Line 8"/>
          <p:cNvSpPr>
            <a:spLocks noChangeShapeType="1"/>
          </p:cNvSpPr>
          <p:nvPr/>
        </p:nvSpPr>
        <p:spPr bwMode="auto">
          <a:xfrm flipH="1">
            <a:off x="336550" y="1968500"/>
            <a:ext cx="0" cy="4535488"/>
          </a:xfrm>
          <a:prstGeom prst="line">
            <a:avLst/>
          </a:prstGeom>
          <a:noFill/>
          <a:ln w="1143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74" name="Line 16"/>
          <p:cNvSpPr>
            <a:spLocks noChangeShapeType="1"/>
          </p:cNvSpPr>
          <p:nvPr/>
        </p:nvSpPr>
        <p:spPr bwMode="auto">
          <a:xfrm flipH="1">
            <a:off x="269875" y="3259138"/>
            <a:ext cx="0" cy="2139950"/>
          </a:xfrm>
          <a:prstGeom prst="line">
            <a:avLst/>
          </a:prstGeom>
          <a:noFill/>
          <a:ln w="635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75" name="Line 8"/>
          <p:cNvSpPr>
            <a:spLocks noChangeShapeType="1"/>
          </p:cNvSpPr>
          <p:nvPr/>
        </p:nvSpPr>
        <p:spPr bwMode="auto">
          <a:xfrm>
            <a:off x="3482975" y="1954213"/>
            <a:ext cx="1588" cy="4535487"/>
          </a:xfrm>
          <a:prstGeom prst="line">
            <a:avLst/>
          </a:prstGeom>
          <a:noFill/>
          <a:ln w="1143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76" name="Line 16"/>
          <p:cNvSpPr>
            <a:spLocks noChangeShapeType="1"/>
          </p:cNvSpPr>
          <p:nvPr/>
        </p:nvSpPr>
        <p:spPr bwMode="auto">
          <a:xfrm>
            <a:off x="3549650" y="3241675"/>
            <a:ext cx="0" cy="2139950"/>
          </a:xfrm>
          <a:prstGeom prst="line">
            <a:avLst/>
          </a:prstGeom>
          <a:noFill/>
          <a:ln w="635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77" name="Line 9"/>
          <p:cNvSpPr>
            <a:spLocks noChangeShapeType="1"/>
          </p:cNvSpPr>
          <p:nvPr/>
        </p:nvSpPr>
        <p:spPr bwMode="auto">
          <a:xfrm flipH="1" flipV="1">
            <a:off x="449263" y="6419850"/>
            <a:ext cx="2895600" cy="0"/>
          </a:xfrm>
          <a:prstGeom prst="line">
            <a:avLst/>
          </a:prstGeom>
          <a:noFill/>
          <a:ln w="889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78" name="Line 11"/>
          <p:cNvSpPr>
            <a:spLocks noChangeShapeType="1"/>
          </p:cNvSpPr>
          <p:nvPr/>
        </p:nvSpPr>
        <p:spPr bwMode="auto">
          <a:xfrm flipH="1">
            <a:off x="201613" y="3187700"/>
            <a:ext cx="0" cy="2287588"/>
          </a:xfrm>
          <a:prstGeom prst="line">
            <a:avLst/>
          </a:prstGeom>
          <a:noFill/>
          <a:ln w="508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79" name="Rectangle 14"/>
          <p:cNvSpPr>
            <a:spLocks/>
          </p:cNvSpPr>
          <p:nvPr/>
        </p:nvSpPr>
        <p:spPr bwMode="auto">
          <a:xfrm>
            <a:off x="398463" y="2214563"/>
            <a:ext cx="3024187" cy="42672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kumimoji="1" sz="2800">
                <a:solidFill>
                  <a:schemeClr val="tx1"/>
                </a:solidFill>
                <a:latin typeface="Arial" panose="020B0604020202020204" pitchFamily="34" charset="0"/>
                <a:ea typeface="ＭＳ Ｐゴシック" panose="020B0600070205080204" pitchFamily="50" charset="-128"/>
              </a:defRPr>
            </a:lvl1pPr>
            <a:lvl2pPr marL="742950" indent="-285750">
              <a:defRPr kumimoji="1" sz="2800">
                <a:solidFill>
                  <a:schemeClr val="tx1"/>
                </a:solidFill>
                <a:latin typeface="Arial" panose="020B0604020202020204" pitchFamily="34" charset="0"/>
                <a:ea typeface="ＭＳ Ｐゴシック" panose="020B0600070205080204" pitchFamily="50" charset="-128"/>
              </a:defRPr>
            </a:lvl2pPr>
            <a:lvl3pPr marL="1143000" indent="-228600">
              <a:defRPr kumimoji="1" sz="2800">
                <a:solidFill>
                  <a:schemeClr val="tx1"/>
                </a:solidFill>
                <a:latin typeface="Arial" panose="020B0604020202020204" pitchFamily="34" charset="0"/>
                <a:ea typeface="ＭＳ Ｐゴシック" panose="020B0600070205080204" pitchFamily="50" charset="-128"/>
              </a:defRPr>
            </a:lvl3pPr>
            <a:lvl4pPr marL="1600200" indent="-228600">
              <a:defRPr kumimoji="1" sz="2800">
                <a:solidFill>
                  <a:schemeClr val="tx1"/>
                </a:solidFill>
                <a:latin typeface="Arial" panose="020B0604020202020204" pitchFamily="34" charset="0"/>
                <a:ea typeface="ＭＳ Ｐゴシック" panose="020B0600070205080204" pitchFamily="50" charset="-128"/>
              </a:defRPr>
            </a:lvl4pPr>
            <a:lvl5pPr marL="2057400" indent="-22860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13681" name="Line 9"/>
          <p:cNvSpPr>
            <a:spLocks noChangeShapeType="1"/>
          </p:cNvSpPr>
          <p:nvPr/>
        </p:nvSpPr>
        <p:spPr bwMode="auto">
          <a:xfrm flipH="1" flipV="1">
            <a:off x="4122231" y="1902963"/>
            <a:ext cx="533400" cy="0"/>
          </a:xfrm>
          <a:prstGeom prst="line">
            <a:avLst/>
          </a:prstGeom>
          <a:noFill/>
          <a:ln w="63500">
            <a:solidFill>
              <a:srgbClr val="0000FF"/>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82" name="Line 11"/>
          <p:cNvSpPr>
            <a:spLocks noChangeShapeType="1"/>
          </p:cNvSpPr>
          <p:nvPr/>
        </p:nvSpPr>
        <p:spPr bwMode="auto">
          <a:xfrm>
            <a:off x="201613" y="1881188"/>
            <a:ext cx="3394075" cy="0"/>
          </a:xfrm>
          <a:prstGeom prst="line">
            <a:avLst/>
          </a:prstGeom>
          <a:noFill/>
          <a:ln w="508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83" name="Line 9"/>
          <p:cNvSpPr>
            <a:spLocks noChangeShapeType="1"/>
          </p:cNvSpPr>
          <p:nvPr/>
        </p:nvSpPr>
        <p:spPr bwMode="auto">
          <a:xfrm flipH="1" flipV="1">
            <a:off x="4161919" y="1402459"/>
            <a:ext cx="533400" cy="0"/>
          </a:xfrm>
          <a:prstGeom prst="line">
            <a:avLst/>
          </a:prstGeom>
          <a:noFill/>
          <a:ln w="63500">
            <a:solidFill>
              <a:srgbClr val="00B05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84" name="Text Box 46"/>
          <p:cNvSpPr txBox="1">
            <a:spLocks noChangeArrowheads="1"/>
          </p:cNvSpPr>
          <p:nvPr/>
        </p:nvSpPr>
        <p:spPr bwMode="auto">
          <a:xfrm>
            <a:off x="4708019" y="1192909"/>
            <a:ext cx="20489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panose="020B0604020202020204" pitchFamily="34" charset="0"/>
                <a:ea typeface="ＭＳ Ｐゴシック" panose="020B0600070205080204" pitchFamily="50" charset="-128"/>
              </a:defRPr>
            </a:lvl1pPr>
            <a:lvl2pPr marL="742950" indent="-285750">
              <a:defRPr kumimoji="1" sz="2800">
                <a:solidFill>
                  <a:schemeClr val="tx1"/>
                </a:solidFill>
                <a:latin typeface="Arial" panose="020B0604020202020204" pitchFamily="34" charset="0"/>
                <a:ea typeface="ＭＳ Ｐゴシック" panose="020B0600070205080204" pitchFamily="50" charset="-128"/>
              </a:defRPr>
            </a:lvl2pPr>
            <a:lvl3pPr marL="1143000" indent="-228600">
              <a:defRPr kumimoji="1" sz="2800">
                <a:solidFill>
                  <a:schemeClr val="tx1"/>
                </a:solidFill>
                <a:latin typeface="Arial" panose="020B0604020202020204" pitchFamily="34" charset="0"/>
                <a:ea typeface="ＭＳ Ｐゴシック" panose="020B0600070205080204" pitchFamily="50" charset="-128"/>
              </a:defRPr>
            </a:lvl3pPr>
            <a:lvl4pPr marL="1600200" indent="-228600">
              <a:defRPr kumimoji="1" sz="2800">
                <a:solidFill>
                  <a:schemeClr val="tx1"/>
                </a:solidFill>
                <a:latin typeface="Arial" panose="020B0604020202020204" pitchFamily="34" charset="0"/>
                <a:ea typeface="ＭＳ Ｐゴシック" panose="020B0600070205080204" pitchFamily="50" charset="-128"/>
              </a:defRPr>
            </a:lvl4pPr>
            <a:lvl5pPr marL="2057400" indent="-22860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9pPr>
          </a:lstStyle>
          <a:p>
            <a:r>
              <a:rPr lang="en-US" altLang="ja-JP" sz="2000" b="1" dirty="0" smtClean="0">
                <a:effectLst>
                  <a:outerShdw blurRad="38100" dist="38100" dir="2700000" algn="tl">
                    <a:srgbClr val="000000">
                      <a:alpha val="43137"/>
                    </a:srgbClr>
                  </a:outerShdw>
                </a:effectLst>
                <a:latin typeface="Comic Sans MS" panose="030F0702030302020204" pitchFamily="66" charset="0"/>
              </a:rPr>
              <a:t>CANDLES</a:t>
            </a:r>
            <a:r>
              <a:rPr lang="ja-JP" altLang="en-US" sz="2000" b="1" dirty="0">
                <a:effectLst>
                  <a:outerShdw blurRad="38100" dist="38100" dir="2700000" algn="tl">
                    <a:srgbClr val="000000">
                      <a:alpha val="43137"/>
                    </a:srgbClr>
                  </a:outerShdw>
                </a:effectLst>
                <a:latin typeface="Comic Sans MS" panose="030F0702030302020204" pitchFamily="66" charset="0"/>
              </a:rPr>
              <a:t> </a:t>
            </a:r>
            <a:r>
              <a:rPr lang="en-US" altLang="ja-JP" sz="2000" b="1" dirty="0" smtClean="0">
                <a:effectLst>
                  <a:outerShdw blurRad="38100" dist="38100" dir="2700000" algn="tl">
                    <a:srgbClr val="000000">
                      <a:alpha val="43137"/>
                    </a:srgbClr>
                  </a:outerShdw>
                </a:effectLst>
                <a:latin typeface="Comic Sans MS" panose="030F0702030302020204" pitchFamily="66" charset="0"/>
              </a:rPr>
              <a:t>tank</a:t>
            </a:r>
            <a:endParaRPr lang="en-US" altLang="ja-JP" sz="2000" b="1" dirty="0">
              <a:effectLst>
                <a:outerShdw blurRad="38100" dist="38100" dir="2700000" algn="tl">
                  <a:srgbClr val="000000">
                    <a:alpha val="43137"/>
                  </a:srgbClr>
                </a:outerShdw>
              </a:effectLst>
              <a:latin typeface="Comic Sans MS" panose="030F0702030302020204" pitchFamily="66" charset="0"/>
            </a:endParaRPr>
          </a:p>
        </p:txBody>
      </p:sp>
      <p:sp>
        <p:nvSpPr>
          <p:cNvPr id="113685" name="Line 9"/>
          <p:cNvSpPr>
            <a:spLocks noChangeShapeType="1"/>
          </p:cNvSpPr>
          <p:nvPr/>
        </p:nvSpPr>
        <p:spPr bwMode="auto">
          <a:xfrm flipH="1" flipV="1">
            <a:off x="4109715" y="3131281"/>
            <a:ext cx="533400" cy="0"/>
          </a:xfrm>
          <a:prstGeom prst="line">
            <a:avLst/>
          </a:prstGeom>
          <a:noFill/>
          <a:ln w="635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13686" name="Rectangle 15"/>
          <p:cNvSpPr>
            <a:spLocks/>
          </p:cNvSpPr>
          <p:nvPr/>
        </p:nvSpPr>
        <p:spPr bwMode="auto">
          <a:xfrm>
            <a:off x="130175" y="6502400"/>
            <a:ext cx="3578225" cy="215900"/>
          </a:xfrm>
          <a:prstGeom prst="rect">
            <a:avLst/>
          </a:prstGeom>
          <a:solidFill>
            <a:srgbClr val="B3B3B3"/>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defRPr kumimoji="1" sz="2800">
                <a:solidFill>
                  <a:schemeClr val="tx1"/>
                </a:solidFill>
                <a:latin typeface="Arial" panose="020B0604020202020204" pitchFamily="34" charset="0"/>
                <a:ea typeface="ＭＳ Ｐゴシック" panose="020B0600070205080204" pitchFamily="50" charset="-128"/>
              </a:defRPr>
            </a:lvl1pPr>
            <a:lvl2pPr marL="742950" indent="-285750">
              <a:defRPr kumimoji="1" sz="2800">
                <a:solidFill>
                  <a:schemeClr val="tx1"/>
                </a:solidFill>
                <a:latin typeface="Arial" panose="020B0604020202020204" pitchFamily="34" charset="0"/>
                <a:ea typeface="ＭＳ Ｐゴシック" panose="020B0600070205080204" pitchFamily="50" charset="-128"/>
              </a:defRPr>
            </a:lvl2pPr>
            <a:lvl3pPr marL="1143000" indent="-228600">
              <a:defRPr kumimoji="1" sz="2800">
                <a:solidFill>
                  <a:schemeClr val="tx1"/>
                </a:solidFill>
                <a:latin typeface="Arial" panose="020B0604020202020204" pitchFamily="34" charset="0"/>
                <a:ea typeface="ＭＳ Ｐゴシック" panose="020B0600070205080204" pitchFamily="50" charset="-128"/>
              </a:defRPr>
            </a:lvl3pPr>
            <a:lvl4pPr marL="1600200" indent="-228600">
              <a:defRPr kumimoji="1" sz="2800">
                <a:solidFill>
                  <a:schemeClr val="tx1"/>
                </a:solidFill>
                <a:latin typeface="Arial" panose="020B0604020202020204" pitchFamily="34" charset="0"/>
                <a:ea typeface="ＭＳ Ｐゴシック" panose="020B0600070205080204" pitchFamily="50" charset="-128"/>
              </a:defRPr>
            </a:lvl4pPr>
            <a:lvl5pPr marL="2057400" indent="-22860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113687" name="Text Box 46"/>
          <p:cNvSpPr txBox="1">
            <a:spLocks noChangeArrowheads="1"/>
          </p:cNvSpPr>
          <p:nvPr/>
        </p:nvSpPr>
        <p:spPr bwMode="auto">
          <a:xfrm>
            <a:off x="244475" y="1301993"/>
            <a:ext cx="3565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Arial" panose="020B0604020202020204" pitchFamily="34" charset="0"/>
                <a:ea typeface="ＭＳ Ｐゴシック" panose="020B0600070205080204" pitchFamily="50" charset="-128"/>
              </a:defRPr>
            </a:lvl1pPr>
            <a:lvl2pPr marL="742950" indent="-285750">
              <a:defRPr kumimoji="1" sz="2800">
                <a:solidFill>
                  <a:schemeClr val="tx1"/>
                </a:solidFill>
                <a:latin typeface="Arial" panose="020B0604020202020204" pitchFamily="34" charset="0"/>
                <a:ea typeface="ＭＳ Ｐゴシック" panose="020B0600070205080204" pitchFamily="50" charset="-128"/>
              </a:defRPr>
            </a:lvl2pPr>
            <a:lvl3pPr marL="1143000" indent="-228600">
              <a:defRPr kumimoji="1" sz="2800">
                <a:solidFill>
                  <a:schemeClr val="tx1"/>
                </a:solidFill>
                <a:latin typeface="Arial" panose="020B0604020202020204" pitchFamily="34" charset="0"/>
                <a:ea typeface="ＭＳ Ｐゴシック" panose="020B0600070205080204" pitchFamily="50" charset="-128"/>
              </a:defRPr>
            </a:lvl3pPr>
            <a:lvl4pPr marL="1600200" indent="-228600">
              <a:defRPr kumimoji="1" sz="2800">
                <a:solidFill>
                  <a:schemeClr val="tx1"/>
                </a:solidFill>
                <a:latin typeface="Arial" panose="020B0604020202020204" pitchFamily="34" charset="0"/>
                <a:ea typeface="ＭＳ Ｐゴシック" panose="020B0600070205080204" pitchFamily="50" charset="-128"/>
              </a:defRPr>
            </a:lvl4pPr>
            <a:lvl5pPr marL="2057400" indent="-22860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9pPr>
          </a:lstStyle>
          <a:p>
            <a:r>
              <a:rPr lang="en-US" altLang="ja-JP" sz="2000" b="1" u="sng" dirty="0" smtClean="0">
                <a:effectLst>
                  <a:outerShdw blurRad="38100" dist="38100" dir="2700000" algn="tl">
                    <a:srgbClr val="000000">
                      <a:alpha val="43137"/>
                    </a:srgbClr>
                  </a:outerShdw>
                </a:effectLst>
                <a:latin typeface="Comic Sans MS" panose="030F0702030302020204" pitchFamily="66" charset="0"/>
              </a:rPr>
              <a:t>CANDLES shield overview</a:t>
            </a:r>
            <a:endParaRPr lang="en-US" altLang="ja-JP" sz="2000" b="1" u="sng" dirty="0">
              <a:effectLst>
                <a:outerShdw blurRad="38100" dist="38100" dir="2700000" algn="tl">
                  <a:srgbClr val="000000">
                    <a:alpha val="43137"/>
                  </a:srgbClr>
                </a:outerShdw>
              </a:effectLst>
              <a:latin typeface="Comic Sans MS" panose="030F0702030302020204" pitchFamily="66" charset="0"/>
            </a:endParaRPr>
          </a:p>
        </p:txBody>
      </p:sp>
      <p:sp>
        <p:nvSpPr>
          <p:cNvPr id="2" name="Oval 1"/>
          <p:cNvSpPr/>
          <p:nvPr/>
        </p:nvSpPr>
        <p:spPr>
          <a:xfrm>
            <a:off x="3816534" y="3190653"/>
            <a:ext cx="228600" cy="23899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smtClean="0">
                <a:solidFill>
                  <a:schemeClr val="bg1"/>
                </a:solidFill>
                <a:effectLst>
                  <a:outerShdw blurRad="38100" dist="38100" dir="2700000" algn="tl">
                    <a:srgbClr val="000000">
                      <a:alpha val="43137"/>
                    </a:srgbClr>
                  </a:outerShdw>
                </a:effectLst>
              </a:rPr>
              <a:t>n</a:t>
            </a:r>
            <a:endParaRPr kumimoji="1" lang="ja-JP" altLang="en-US" sz="2000" b="1" dirty="0">
              <a:solidFill>
                <a:schemeClr val="bg1"/>
              </a:solidFill>
              <a:effectLst>
                <a:outerShdw blurRad="38100" dist="38100" dir="2700000" algn="tl">
                  <a:srgbClr val="000000">
                    <a:alpha val="43137"/>
                  </a:srgbClr>
                </a:outerShdw>
              </a:effectLst>
            </a:endParaRPr>
          </a:p>
        </p:txBody>
      </p:sp>
      <p:cxnSp>
        <p:nvCxnSpPr>
          <p:cNvPr id="4" name="Straight Arrow Connector 3"/>
          <p:cNvCxnSpPr/>
          <p:nvPr/>
        </p:nvCxnSpPr>
        <p:spPr>
          <a:xfrm flipH="1">
            <a:off x="3635376" y="3409081"/>
            <a:ext cx="261320" cy="567443"/>
          </a:xfrm>
          <a:prstGeom prst="straightConnector1">
            <a:avLst/>
          </a:prstGeom>
          <a:ln w="19050">
            <a:solidFill>
              <a:srgbClr val="457CEB"/>
            </a:solidFill>
            <a:tailEnd type="triangle"/>
          </a:ln>
        </p:spPr>
        <p:style>
          <a:lnRef idx="1">
            <a:schemeClr val="accent1"/>
          </a:lnRef>
          <a:fillRef idx="0">
            <a:schemeClr val="accent1"/>
          </a:fillRef>
          <a:effectRef idx="0">
            <a:schemeClr val="accent1"/>
          </a:effectRef>
          <a:fontRef idx="minor">
            <a:schemeClr val="tx1"/>
          </a:fontRef>
        </p:style>
      </p:cxnSp>
      <p:sp>
        <p:nvSpPr>
          <p:cNvPr id="30" name="フリーフォーム 43"/>
          <p:cNvSpPr/>
          <p:nvPr/>
        </p:nvSpPr>
        <p:spPr>
          <a:xfrm rot="18345334">
            <a:off x="3405012" y="4072274"/>
            <a:ext cx="770478" cy="145112"/>
          </a:xfrm>
          <a:custGeom>
            <a:avLst/>
            <a:gdLst>
              <a:gd name="connsiteX0" fmla="*/ 0 w 2438400"/>
              <a:gd name="connsiteY0" fmla="*/ 331735 h 331740"/>
              <a:gd name="connsiteX1" fmla="*/ 322730 w 2438400"/>
              <a:gd name="connsiteY1" fmla="*/ 9006 h 331740"/>
              <a:gd name="connsiteX2" fmla="*/ 627530 w 2438400"/>
              <a:gd name="connsiteY2" fmla="*/ 322770 h 331740"/>
              <a:gd name="connsiteX3" fmla="*/ 923365 w 2438400"/>
              <a:gd name="connsiteY3" fmla="*/ 41 h 331740"/>
              <a:gd name="connsiteX4" fmla="*/ 1219200 w 2438400"/>
              <a:gd name="connsiteY4" fmla="*/ 331735 h 331740"/>
              <a:gd name="connsiteX5" fmla="*/ 1532965 w 2438400"/>
              <a:gd name="connsiteY5" fmla="*/ 9006 h 331740"/>
              <a:gd name="connsiteX6" fmla="*/ 1828800 w 2438400"/>
              <a:gd name="connsiteY6" fmla="*/ 331735 h 331740"/>
              <a:gd name="connsiteX7" fmla="*/ 2133600 w 2438400"/>
              <a:gd name="connsiteY7" fmla="*/ 41 h 331740"/>
              <a:gd name="connsiteX8" fmla="*/ 2438400 w 2438400"/>
              <a:gd name="connsiteY8" fmla="*/ 313806 h 33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331740">
                <a:moveTo>
                  <a:pt x="0" y="331735"/>
                </a:moveTo>
                <a:cubicBezTo>
                  <a:pt x="109071" y="171117"/>
                  <a:pt x="218142" y="10500"/>
                  <a:pt x="322730" y="9006"/>
                </a:cubicBezTo>
                <a:cubicBezTo>
                  <a:pt x="427318" y="7512"/>
                  <a:pt x="527424" y="324264"/>
                  <a:pt x="627530" y="322770"/>
                </a:cubicBezTo>
                <a:cubicBezTo>
                  <a:pt x="727636" y="321276"/>
                  <a:pt x="824753" y="-1453"/>
                  <a:pt x="923365" y="41"/>
                </a:cubicBezTo>
                <a:cubicBezTo>
                  <a:pt x="1021977" y="1535"/>
                  <a:pt x="1117600" y="330241"/>
                  <a:pt x="1219200" y="331735"/>
                </a:cubicBezTo>
                <a:cubicBezTo>
                  <a:pt x="1320800" y="333229"/>
                  <a:pt x="1431365" y="9006"/>
                  <a:pt x="1532965" y="9006"/>
                </a:cubicBezTo>
                <a:cubicBezTo>
                  <a:pt x="1634565" y="9006"/>
                  <a:pt x="1728694" y="333229"/>
                  <a:pt x="1828800" y="331735"/>
                </a:cubicBezTo>
                <a:cubicBezTo>
                  <a:pt x="1928906" y="330241"/>
                  <a:pt x="2032000" y="3029"/>
                  <a:pt x="2133600" y="41"/>
                </a:cubicBezTo>
                <a:cubicBezTo>
                  <a:pt x="2235200" y="-2947"/>
                  <a:pt x="2336800" y="155429"/>
                  <a:pt x="2438400" y="313806"/>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1" name="Oval 30"/>
          <p:cNvSpPr/>
          <p:nvPr/>
        </p:nvSpPr>
        <p:spPr>
          <a:xfrm>
            <a:off x="3981044" y="3637186"/>
            <a:ext cx="228600" cy="2389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bg1"/>
                </a:solidFill>
                <a:effectLst>
                  <a:outerShdw blurRad="38100" dist="38100" dir="2700000" algn="tl">
                    <a:srgbClr val="000000">
                      <a:alpha val="43137"/>
                    </a:srgbClr>
                  </a:outerShdw>
                </a:effectLst>
                <a:latin typeface="Symbol" panose="05050102010706020507" pitchFamily="18" charset="2"/>
              </a:rPr>
              <a:t>g</a:t>
            </a:r>
            <a:endParaRPr kumimoji="1" lang="ja-JP" altLang="en-US" sz="2000" b="1" dirty="0">
              <a:solidFill>
                <a:schemeClr val="bg1"/>
              </a:solidFill>
              <a:effectLst>
                <a:outerShdw blurRad="38100" dist="38100" dir="2700000" algn="tl">
                  <a:srgbClr val="000000">
                    <a:alpha val="43137"/>
                  </a:srgbClr>
                </a:outerShdw>
              </a:effectLst>
              <a:latin typeface="Symbol" panose="05050102010706020507" pitchFamily="18" charset="2"/>
            </a:endParaRPr>
          </a:p>
        </p:txBody>
      </p:sp>
      <p:sp>
        <p:nvSpPr>
          <p:cNvPr id="6" name="Rectangle 5"/>
          <p:cNvSpPr/>
          <p:nvPr/>
        </p:nvSpPr>
        <p:spPr>
          <a:xfrm>
            <a:off x="4711390" y="1713234"/>
            <a:ext cx="4282681" cy="1231106"/>
          </a:xfrm>
          <a:prstGeom prst="rect">
            <a:avLst/>
          </a:prstGeom>
        </p:spPr>
        <p:txBody>
          <a:bodyPr wrap="square">
            <a:spAutoFit/>
          </a:bodyPr>
          <a:lstStyle/>
          <a:p>
            <a:pPr>
              <a:buSzPct val="150000"/>
            </a:pPr>
            <a:r>
              <a:rPr lang="en-US" altLang="ja-JP" sz="2000" b="1" dirty="0" err="1" smtClean="0">
                <a:effectLst>
                  <a:outerShdw blurRad="38100" dist="38100" dir="2700000" algn="tl">
                    <a:srgbClr val="000000">
                      <a:alpha val="43137"/>
                    </a:srgbClr>
                  </a:outerShdw>
                </a:effectLst>
                <a:latin typeface="Comic Sans MS" panose="030F0702030302020204" pitchFamily="66" charset="0"/>
                <a:ea typeface="メイリオ" panose="020B0604030504040204" pitchFamily="50" charset="-128"/>
              </a:rPr>
              <a:t>Pb</a:t>
            </a:r>
            <a:r>
              <a:rPr lang="en-US" altLang="ja-JP" sz="2000" b="1" dirty="0" smtClean="0">
                <a:effectLst>
                  <a:outerShdw blurRad="38100" dist="38100" dir="2700000" algn="tl">
                    <a:srgbClr val="000000">
                      <a:alpha val="43137"/>
                    </a:srgbClr>
                  </a:outerShdw>
                </a:effectLst>
                <a:latin typeface="Comic Sans MS" panose="030F0702030302020204" pitchFamily="66" charset="0"/>
                <a:ea typeface="メイリオ" panose="020B0604030504040204" pitchFamily="50" charset="-128"/>
              </a:rPr>
              <a:t> shield (7-12cm)</a:t>
            </a:r>
          </a:p>
          <a:p>
            <a:pPr>
              <a:buSzPct val="150000"/>
            </a:pPr>
            <a:r>
              <a:rPr lang="en-US" altLang="ja-JP" dirty="0" smtClean="0">
                <a:ea typeface="メイリオ" panose="020B0604030504040204" pitchFamily="50" charset="-128"/>
              </a:rPr>
              <a:t> </a:t>
            </a:r>
            <a:r>
              <a:rPr lang="ja-JP" altLang="en-US" dirty="0" smtClean="0">
                <a:ea typeface="メイリオ" panose="020B0604030504040204" pitchFamily="50" charset="-128"/>
              </a:rPr>
              <a:t>周囲の岩盤からの中性子捕獲ガンマ線を遮蔽。鉛そのものの</a:t>
            </a:r>
            <a:r>
              <a:rPr lang="en-US" altLang="ja-JP" dirty="0" smtClean="0">
                <a:ea typeface="メイリオ" panose="020B0604030504040204" pitchFamily="50" charset="-128"/>
              </a:rPr>
              <a:t>(</a:t>
            </a:r>
            <a:r>
              <a:rPr lang="en-US" altLang="ja-JP" dirty="0" err="1" smtClean="0">
                <a:ea typeface="メイリオ" panose="020B0604030504040204" pitchFamily="50" charset="-128"/>
              </a:rPr>
              <a:t>n,</a:t>
            </a:r>
            <a:r>
              <a:rPr lang="en-US" altLang="ja-JP" dirty="0" err="1">
                <a:latin typeface="Symbol" panose="05050102010706020507" pitchFamily="18" charset="2"/>
                <a:ea typeface="メイリオ" panose="020B0604030504040204" pitchFamily="50" charset="-128"/>
              </a:rPr>
              <a:t>g</a:t>
            </a:r>
            <a:r>
              <a:rPr lang="en-US" altLang="ja-JP" dirty="0" smtClean="0">
                <a:ea typeface="メイリオ" panose="020B0604030504040204" pitchFamily="50" charset="-128"/>
              </a:rPr>
              <a:t>)</a:t>
            </a:r>
            <a:r>
              <a:rPr lang="ja-JP" altLang="en-US" dirty="0" smtClean="0">
                <a:ea typeface="メイリオ" panose="020B0604030504040204" pitchFamily="50" charset="-128"/>
              </a:rPr>
              <a:t>反応は十分小さいことを計算で確認。</a:t>
            </a:r>
            <a:endParaRPr lang="en-US" altLang="ja-JP" sz="2000" dirty="0">
              <a:ea typeface="メイリオ" panose="020B0604030504040204" pitchFamily="50" charset="-128"/>
            </a:endParaRPr>
          </a:p>
        </p:txBody>
      </p:sp>
      <p:sp>
        <p:nvSpPr>
          <p:cNvPr id="8" name="Rectangle 7"/>
          <p:cNvSpPr/>
          <p:nvPr/>
        </p:nvSpPr>
        <p:spPr>
          <a:xfrm>
            <a:off x="4695319" y="2960078"/>
            <a:ext cx="4087235" cy="1231106"/>
          </a:xfrm>
          <a:prstGeom prst="rect">
            <a:avLst/>
          </a:prstGeom>
        </p:spPr>
        <p:txBody>
          <a:bodyPr wrap="square">
            <a:spAutoFit/>
          </a:bodyPr>
          <a:lstStyle/>
          <a:p>
            <a:pPr>
              <a:buSzPct val="150000"/>
            </a:pPr>
            <a:r>
              <a:rPr lang="en-US" altLang="ja-JP" sz="2000" b="1" dirty="0" smtClean="0">
                <a:effectLst>
                  <a:outerShdw blurRad="38100" dist="38100" dir="2700000" algn="tl">
                    <a:srgbClr val="000000">
                      <a:alpha val="43137"/>
                    </a:srgbClr>
                  </a:outerShdw>
                </a:effectLst>
                <a:latin typeface="Comic Sans MS" panose="030F0702030302020204" pitchFamily="66" charset="0"/>
                <a:ea typeface="メイリオ" panose="020B0604030504040204" pitchFamily="50" charset="-128"/>
              </a:rPr>
              <a:t>Boron sheet</a:t>
            </a:r>
            <a:r>
              <a:rPr lang="ja-JP" altLang="en-US" sz="2000" b="1" dirty="0">
                <a:effectLst>
                  <a:outerShdw blurRad="38100" dist="38100" dir="2700000" algn="tl">
                    <a:srgbClr val="000000">
                      <a:alpha val="43137"/>
                    </a:srgbClr>
                  </a:outerShdw>
                </a:effectLst>
                <a:latin typeface="Comic Sans MS" panose="030F0702030302020204" pitchFamily="66" charset="0"/>
                <a:ea typeface="メイリオ" panose="020B0604030504040204" pitchFamily="50" charset="-128"/>
              </a:rPr>
              <a:t> </a:t>
            </a:r>
            <a:r>
              <a:rPr lang="en-US" altLang="ja-JP" sz="2000" b="1" dirty="0" smtClean="0">
                <a:effectLst>
                  <a:outerShdw blurRad="38100" dist="38100" dir="2700000" algn="tl">
                    <a:srgbClr val="000000">
                      <a:alpha val="43137"/>
                    </a:srgbClr>
                  </a:outerShdw>
                </a:effectLst>
                <a:latin typeface="Comic Sans MS" panose="030F0702030302020204" pitchFamily="66" charset="0"/>
                <a:ea typeface="メイリオ" panose="020B0604030504040204" pitchFamily="50" charset="-128"/>
              </a:rPr>
              <a:t>(4-5mm)</a:t>
            </a:r>
            <a:endParaRPr lang="en-US" altLang="ja-JP" sz="2000" b="1" dirty="0">
              <a:effectLst>
                <a:outerShdw blurRad="38100" dist="38100" dir="2700000" algn="tl">
                  <a:srgbClr val="000000">
                    <a:alpha val="43137"/>
                  </a:srgbClr>
                </a:outerShdw>
              </a:effectLst>
              <a:latin typeface="Comic Sans MS" panose="030F0702030302020204" pitchFamily="66" charset="0"/>
              <a:ea typeface="メイリオ" panose="020B0604030504040204" pitchFamily="50" charset="-128"/>
            </a:endParaRPr>
          </a:p>
          <a:p>
            <a:pPr>
              <a:buSzPct val="150000"/>
            </a:pPr>
            <a:r>
              <a:rPr lang="ja-JP" altLang="en-US" dirty="0" smtClean="0">
                <a:latin typeface="Comic Sans MS" panose="030F0702030302020204" pitchFamily="66" charset="0"/>
                <a:ea typeface="メイリオ" panose="020B0604030504040204" pitchFamily="50" charset="-128"/>
              </a:rPr>
              <a:t> </a:t>
            </a:r>
            <a:r>
              <a:rPr lang="ja-JP" altLang="en-US" dirty="0">
                <a:ea typeface="メイリオ" panose="020B0604030504040204" pitchFamily="50" charset="-128"/>
              </a:rPr>
              <a:t>ステンレ</a:t>
            </a:r>
            <a:r>
              <a:rPr lang="ja-JP" altLang="en-US" dirty="0" smtClean="0">
                <a:ea typeface="メイリオ" panose="020B0604030504040204" pitchFamily="50" charset="-128"/>
              </a:rPr>
              <a:t>ス水タ</a:t>
            </a:r>
            <a:r>
              <a:rPr lang="ja-JP" altLang="en-US" dirty="0">
                <a:ea typeface="メイリオ" panose="020B0604030504040204" pitchFamily="50" charset="-128"/>
              </a:rPr>
              <a:t>ン</a:t>
            </a:r>
            <a:r>
              <a:rPr lang="ja-JP" altLang="en-US" dirty="0" smtClean="0">
                <a:ea typeface="メイリオ" panose="020B0604030504040204" pitchFamily="50" charset="-128"/>
              </a:rPr>
              <a:t>クによる中性子捕獲を低減。高速中性子用に内側にもシートを入れた。</a:t>
            </a:r>
            <a:endParaRPr lang="en-US" altLang="ja-JP" dirty="0">
              <a:latin typeface="Comic Sans MS" panose="030F0702030302020204" pitchFamily="66" charset="0"/>
              <a:ea typeface="メイリオ" panose="020B0604030504040204" pitchFamily="50" charset="-128"/>
            </a:endParaRPr>
          </a:p>
        </p:txBody>
      </p:sp>
      <p:sp>
        <p:nvSpPr>
          <p:cNvPr id="7" name="Rectangle 6"/>
          <p:cNvSpPr/>
          <p:nvPr/>
        </p:nvSpPr>
        <p:spPr>
          <a:xfrm>
            <a:off x="4122231" y="4616342"/>
            <a:ext cx="4812018" cy="1815882"/>
          </a:xfrm>
          <a:prstGeom prst="rect">
            <a:avLst/>
          </a:prstGeom>
        </p:spPr>
        <p:txBody>
          <a:bodyPr wrap="square">
            <a:spAutoFit/>
          </a:bodyPr>
          <a:lstStyle/>
          <a:p>
            <a:pPr marL="342900" indent="-342900">
              <a:buFont typeface="Arial" panose="020B0604020202020204" pitchFamily="34" charset="0"/>
              <a:buChar char="•"/>
            </a:pPr>
            <a:r>
              <a:rPr lang="ja-JP" altLang="en-US" sz="2400" dirty="0" smtClean="0"/>
              <a:t>シールドで</a:t>
            </a:r>
            <a:r>
              <a:rPr lang="en-US" altLang="ja-JP" sz="2400" dirty="0" smtClean="0"/>
              <a:t>(</a:t>
            </a:r>
            <a:r>
              <a:rPr lang="en-US" altLang="ja-JP" sz="2400" dirty="0" err="1" smtClean="0"/>
              <a:t>n,</a:t>
            </a:r>
            <a:r>
              <a:rPr lang="en-US" altLang="ja-JP" sz="2400" dirty="0" err="1" smtClean="0">
                <a:latin typeface="Symbol" panose="05050102010706020507" pitchFamily="18" charset="2"/>
              </a:rPr>
              <a:t>g</a:t>
            </a:r>
            <a:r>
              <a:rPr lang="en-US" altLang="ja-JP" sz="2400" dirty="0" smtClean="0"/>
              <a:t>)</a:t>
            </a:r>
            <a:r>
              <a:rPr lang="ja-JP" altLang="en-US" sz="2400" dirty="0" smtClean="0"/>
              <a:t>が</a:t>
            </a:r>
            <a:r>
              <a:rPr lang="en-US" altLang="ja-JP" sz="2400" dirty="0" smtClean="0">
                <a:solidFill>
                  <a:srgbClr val="FF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1/80</a:t>
            </a:r>
            <a:r>
              <a:rPr lang="ja-JP" altLang="en-US" sz="2400" dirty="0" smtClean="0"/>
              <a:t>になることが</a:t>
            </a:r>
            <a:r>
              <a:rPr lang="en-US" altLang="ja-JP" sz="2400" dirty="0" smtClean="0"/>
              <a:t>MC</a:t>
            </a:r>
            <a:r>
              <a:rPr lang="ja-JP" altLang="en-US" sz="2400" dirty="0" smtClean="0"/>
              <a:t>から期待。</a:t>
            </a:r>
            <a:endParaRPr lang="en-US" altLang="ja-JP" sz="2400" dirty="0" smtClean="0"/>
          </a:p>
          <a:p>
            <a:pPr marL="342900" indent="-342900">
              <a:buFont typeface="Arial" panose="020B0604020202020204" pitchFamily="34" charset="0"/>
              <a:buChar char="•"/>
            </a:pPr>
            <a:r>
              <a:rPr lang="ja-JP" altLang="en-US" sz="2400" dirty="0" smtClean="0"/>
              <a:t>シールド後の</a:t>
            </a:r>
            <a:r>
              <a:rPr lang="en-US" altLang="ja-JP" sz="2400" dirty="0" smtClean="0"/>
              <a:t>BG</a:t>
            </a:r>
            <a:r>
              <a:rPr lang="ja-JP" altLang="en-US" sz="2400" dirty="0" smtClean="0"/>
              <a:t>期待値</a:t>
            </a:r>
            <a:r>
              <a:rPr lang="en-US" altLang="ja-JP" sz="2400" dirty="0" smtClean="0"/>
              <a:t>:</a:t>
            </a:r>
          </a:p>
          <a:p>
            <a:r>
              <a:rPr lang="ja-JP" altLang="en-US" sz="2000" dirty="0" smtClean="0">
                <a:solidFill>
                  <a:srgbClr val="FF0000"/>
                </a:solidFill>
                <a:latin typeface="HGP創英角ﾎﾟｯﾌﾟ体" panose="040B0A00000000000000" pitchFamily="50" charset="-128"/>
                <a:ea typeface="HGP創英角ﾎﾟｯﾌﾟ体" panose="040B0A00000000000000" pitchFamily="50" charset="-128"/>
              </a:rPr>
              <a:t>　　　</a:t>
            </a:r>
            <a:r>
              <a:rPr lang="ja-JP" altLang="en-US" sz="2000" dirty="0">
                <a:solidFill>
                  <a:srgbClr val="FF0000"/>
                </a:solidFill>
                <a:latin typeface="HGP創英角ﾎﾟｯﾌﾟ体" panose="040B0A00000000000000" pitchFamily="50" charset="-128"/>
                <a:ea typeface="HGP創英角ﾎﾟｯﾌﾟ体" panose="040B0A00000000000000" pitchFamily="50" charset="-128"/>
              </a:rPr>
              <a:t>岩盤</a:t>
            </a:r>
            <a:r>
              <a:rPr lang="ja-JP" altLang="en-US" sz="2000" dirty="0" smtClean="0">
                <a:solidFill>
                  <a:srgbClr val="FF0000"/>
                </a:solidFill>
                <a:latin typeface="HGP創英角ﾎﾟｯﾌﾟ体" panose="040B0A00000000000000" pitchFamily="50" charset="-128"/>
                <a:ea typeface="HGP創英角ﾎﾟｯﾌﾟ体" panose="040B0A00000000000000" pitchFamily="50" charset="-128"/>
              </a:rPr>
              <a:t> 　</a:t>
            </a:r>
            <a:r>
              <a:rPr lang="en-US" altLang="ja-JP" sz="2000" dirty="0" smtClean="0">
                <a:solidFill>
                  <a:srgbClr val="FF0000"/>
                </a:solidFill>
                <a:latin typeface="HGP創英角ﾎﾟｯﾌﾟ体" panose="040B0A00000000000000" pitchFamily="50" charset="-128"/>
                <a:ea typeface="HGP創英角ﾎﾟｯﾌﾟ体" panose="040B0A00000000000000" pitchFamily="50" charset="-128"/>
              </a:rPr>
              <a:t>: </a:t>
            </a:r>
            <a:r>
              <a:rPr lang="ja-JP" altLang="en-US" sz="2000" dirty="0">
                <a:solidFill>
                  <a:srgbClr val="FF0000"/>
                </a:solidFill>
                <a:latin typeface="HGP創英角ﾎﾟｯﾌﾟ体" panose="040B0A00000000000000" pitchFamily="50" charset="-128"/>
                <a:ea typeface="HGP創英角ﾎﾟｯﾌﾟ体" panose="040B0A00000000000000" pitchFamily="50" charset="-128"/>
              </a:rPr>
              <a:t> </a:t>
            </a:r>
            <a:r>
              <a:rPr lang="en-US" altLang="ja-JP" sz="2000" b="1" dirty="0" smtClean="0">
                <a:solidFill>
                  <a:srgbClr val="FF0000"/>
                </a:solidFill>
                <a:latin typeface="HGP創英角ﾎﾟｯﾌﾟ体" panose="040B0A00000000000000" pitchFamily="50" charset="-128"/>
                <a:ea typeface="HGP創英角ﾎﾟｯﾌﾟ体" panose="040B0A00000000000000" pitchFamily="50" charset="-128"/>
              </a:rPr>
              <a:t>0.34±0.14 </a:t>
            </a:r>
            <a:r>
              <a:rPr lang="en-US" altLang="ja-JP" sz="2000" b="1" dirty="0">
                <a:solidFill>
                  <a:srgbClr val="FF0000"/>
                </a:solidFill>
                <a:latin typeface="HGP創英角ﾎﾟｯﾌﾟ体" panose="040B0A00000000000000" pitchFamily="50" charset="-128"/>
                <a:ea typeface="HGP創英角ﾎﾟｯﾌﾟ体" panose="040B0A00000000000000" pitchFamily="50" charset="-128"/>
              </a:rPr>
              <a:t>event/year</a:t>
            </a:r>
          </a:p>
          <a:p>
            <a:r>
              <a:rPr lang="ja-JP" altLang="en-US" sz="2000" dirty="0" smtClean="0"/>
              <a:t>　　　</a:t>
            </a:r>
            <a:r>
              <a:rPr lang="ja-JP" altLang="en-US" sz="2000" dirty="0">
                <a:solidFill>
                  <a:srgbClr val="0000FF"/>
                </a:solidFill>
                <a:latin typeface="HGP創英角ﾎﾟｯﾌﾟ体" panose="040B0A00000000000000" pitchFamily="50" charset="-128"/>
                <a:ea typeface="HGP創英角ﾎﾟｯﾌﾟ体" panose="040B0A00000000000000" pitchFamily="50" charset="-128"/>
              </a:rPr>
              <a:t>タンク</a:t>
            </a:r>
            <a:r>
              <a:rPr lang="en-US" altLang="ja-JP" sz="2000" dirty="0" smtClean="0">
                <a:solidFill>
                  <a:srgbClr val="0000FF"/>
                </a:solidFill>
                <a:latin typeface="HGP創英角ﾎﾟｯﾌﾟ体" panose="040B0A00000000000000" pitchFamily="50" charset="-128"/>
                <a:ea typeface="HGP創英角ﾎﾟｯﾌﾟ体" panose="040B0A00000000000000" pitchFamily="50" charset="-128"/>
              </a:rPr>
              <a:t> </a:t>
            </a:r>
            <a:r>
              <a:rPr lang="en-US" altLang="ja-JP" sz="2000" dirty="0">
                <a:solidFill>
                  <a:srgbClr val="0000FF"/>
                </a:solidFill>
                <a:latin typeface="HGP創英角ﾎﾟｯﾌﾟ体" panose="040B0A00000000000000" pitchFamily="50" charset="-128"/>
                <a:ea typeface="HGP創英角ﾎﾟｯﾌﾟ体" panose="040B0A00000000000000" pitchFamily="50" charset="-128"/>
              </a:rPr>
              <a:t>: </a:t>
            </a:r>
            <a:r>
              <a:rPr lang="ja-JP" altLang="en-US" sz="2000" dirty="0">
                <a:solidFill>
                  <a:srgbClr val="0000FF"/>
                </a:solidFill>
                <a:latin typeface="HGP創英角ﾎﾟｯﾌﾟ体" panose="040B0A00000000000000" pitchFamily="50" charset="-128"/>
                <a:ea typeface="HGP創英角ﾎﾟｯﾌﾟ体" panose="040B0A00000000000000" pitchFamily="50" charset="-128"/>
              </a:rPr>
              <a:t> </a:t>
            </a:r>
            <a:r>
              <a:rPr lang="en-US" altLang="ja-JP" sz="2000" b="1" dirty="0">
                <a:solidFill>
                  <a:srgbClr val="0000FF"/>
                </a:solidFill>
                <a:latin typeface="HGP創英角ﾎﾟｯﾌﾟ体" panose="040B0A00000000000000" pitchFamily="50" charset="-128"/>
                <a:ea typeface="HGP創英角ﾎﾟｯﾌﾟ体" panose="040B0A00000000000000" pitchFamily="50" charset="-128"/>
              </a:rPr>
              <a:t>0.4±0.2 </a:t>
            </a:r>
            <a:r>
              <a:rPr lang="en-US" altLang="ja-JP" sz="2000" b="1" dirty="0" smtClean="0">
                <a:solidFill>
                  <a:srgbClr val="0000FF"/>
                </a:solidFill>
                <a:latin typeface="HGP創英角ﾎﾟｯﾌﾟ体" panose="040B0A00000000000000" pitchFamily="50" charset="-128"/>
                <a:ea typeface="HGP創英角ﾎﾟｯﾌﾟ体" panose="040B0A00000000000000" pitchFamily="50" charset="-128"/>
              </a:rPr>
              <a:t>event/year</a:t>
            </a:r>
            <a:endParaRPr lang="en-US" altLang="ja-JP" sz="2000" dirty="0">
              <a:solidFill>
                <a:srgbClr val="0000FF"/>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56340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430386-0F7A-4C36-A669-55C381959A75}" type="slidenum">
              <a:rPr kumimoji="1" lang="ja-JP" altLang="en-US" smtClean="0"/>
              <a:t>32</a:t>
            </a:fld>
            <a:endParaRPr kumimoji="1" lang="ja-JP" altLang="en-US" dirty="0"/>
          </a:p>
        </p:txBody>
      </p:sp>
      <p:sp>
        <p:nvSpPr>
          <p:cNvPr id="5" name="Title 1"/>
          <p:cNvSpPr txBox="1">
            <a:spLocks/>
          </p:cNvSpPr>
          <p:nvPr/>
        </p:nvSpPr>
        <p:spPr>
          <a:xfrm>
            <a:off x="1451610" y="192954"/>
            <a:ext cx="7010746" cy="1017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u="sng" dirty="0" smtClean="0">
                <a:effectLst>
                  <a:outerShdw blurRad="38100" dist="38100" dir="2700000" algn="tl">
                    <a:srgbClr val="000000">
                      <a:alpha val="43137"/>
                    </a:srgbClr>
                  </a:outerShdw>
                </a:effectLst>
              </a:rPr>
              <a:t>鉛遮蔽体構築工事</a:t>
            </a:r>
            <a:endParaRPr lang="ja-JP" altLang="en-US" u="sng"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2" y="1291591"/>
            <a:ext cx="3124623" cy="234346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945" y="4469130"/>
            <a:ext cx="3217873" cy="241340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0" y="3635058"/>
            <a:ext cx="2865120" cy="21488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6222" y="2614710"/>
            <a:ext cx="2551768" cy="1913826"/>
          </a:xfrm>
          <a:prstGeom prst="rect">
            <a:avLst/>
          </a:prstGeom>
        </p:spPr>
      </p:pic>
      <p:pic>
        <p:nvPicPr>
          <p:cNvPr id="9" name="図 7"/>
          <p:cNvPicPr>
            <a:picLocks noChangeAspect="1"/>
          </p:cNvPicPr>
          <p:nvPr/>
        </p:nvPicPr>
        <p:blipFill rotWithShape="1">
          <a:blip r:embed="rId6"/>
          <a:srcRect t="3949" r="4718" b="3163"/>
          <a:stretch/>
        </p:blipFill>
        <p:spPr>
          <a:xfrm>
            <a:off x="303330" y="206601"/>
            <a:ext cx="1148280" cy="1000722"/>
          </a:xfrm>
          <a:prstGeom prst="rect">
            <a:avLst/>
          </a:prstGeom>
        </p:spPr>
      </p:pic>
      <p:sp>
        <p:nvSpPr>
          <p:cNvPr id="10" name="TextBox 9"/>
          <p:cNvSpPr txBox="1"/>
          <p:nvPr/>
        </p:nvSpPr>
        <p:spPr>
          <a:xfrm>
            <a:off x="3614998" y="1384960"/>
            <a:ext cx="5207496" cy="1015663"/>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000" b="1" dirty="0" smtClean="0"/>
              <a:t>2015</a:t>
            </a:r>
            <a:r>
              <a:rPr kumimoji="1" lang="ja-JP" altLang="en-US" sz="2000" b="1" dirty="0" smtClean="0"/>
              <a:t>年</a:t>
            </a:r>
            <a:r>
              <a:rPr lang="ja-JP" altLang="en-US" sz="2000" b="1" dirty="0" smtClean="0"/>
              <a:t>から鉛ブロックを設置。</a:t>
            </a:r>
            <a:endParaRPr lang="en-US" altLang="ja-JP" sz="2000" b="1" dirty="0" smtClean="0"/>
          </a:p>
          <a:p>
            <a:pPr marL="342900" indent="-342900">
              <a:buFont typeface="Arial" panose="020B0604020202020204" pitchFamily="34" charset="0"/>
              <a:buChar char="•"/>
            </a:pPr>
            <a:r>
              <a:rPr lang="ja-JP" altLang="en-US" sz="2000" b="1" dirty="0" smtClean="0"/>
              <a:t>教授であろうとも馬車馬のごとく鉛運び</a:t>
            </a:r>
            <a:r>
              <a:rPr lang="ja-JP" altLang="en-US" sz="2000" b="1" dirty="0">
                <a:sym typeface="Wingdings" panose="05000000000000000000" pitchFamily="2" charset="2"/>
              </a:rPr>
              <a:t>。</a:t>
            </a:r>
            <a:endParaRPr lang="en-US" altLang="ja-JP" sz="2000" b="1" dirty="0" smtClean="0"/>
          </a:p>
          <a:p>
            <a:pPr marL="342900" indent="-342900">
              <a:buFont typeface="Arial" panose="020B0604020202020204" pitchFamily="34" charset="0"/>
              <a:buChar char="•"/>
            </a:pPr>
            <a:r>
              <a:rPr lang="ja-JP" altLang="en-US" sz="2000" b="1" dirty="0" smtClean="0"/>
              <a:t>鉛総重量６０トン以上。</a:t>
            </a:r>
            <a:endParaRPr lang="en-US" altLang="ja-JP" sz="2000" b="1" dirty="0" smtClean="0"/>
          </a:p>
        </p:txBody>
      </p:sp>
      <p:sp>
        <p:nvSpPr>
          <p:cNvPr id="11" name="TextBox 10"/>
          <p:cNvSpPr txBox="1"/>
          <p:nvPr/>
        </p:nvSpPr>
        <p:spPr>
          <a:xfrm>
            <a:off x="4682139" y="4709478"/>
            <a:ext cx="1042096" cy="369332"/>
          </a:xfrm>
          <a:prstGeom prst="rect">
            <a:avLst/>
          </a:prstGeom>
          <a:noFill/>
        </p:spPr>
        <p:txBody>
          <a:bodyPr wrap="square" rtlCol="0">
            <a:spAutoFit/>
          </a:bodyPr>
          <a:lstStyle/>
          <a:p>
            <a:r>
              <a:rPr lang="ja-JP" altLang="en-US" b="1" dirty="0" smtClean="0">
                <a:solidFill>
                  <a:schemeClr val="bg1"/>
                </a:solidFill>
                <a:effectLst>
                  <a:outerShdw blurRad="38100" dist="38100" dir="2700000" algn="tl">
                    <a:srgbClr val="000000">
                      <a:alpha val="43137"/>
                    </a:srgbClr>
                  </a:outerShdw>
                </a:effectLst>
              </a:rPr>
              <a:t>底面鉛</a:t>
            </a:r>
            <a:endParaRPr kumimoji="1" lang="ja-JP" altLang="en-US"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1504370" y="3070954"/>
            <a:ext cx="1042096" cy="369332"/>
          </a:xfrm>
          <a:prstGeom prst="rect">
            <a:avLst/>
          </a:prstGeom>
          <a:noFill/>
        </p:spPr>
        <p:txBody>
          <a:bodyPr wrap="square" rtlCol="0">
            <a:spAutoFit/>
          </a:bodyPr>
          <a:lstStyle/>
          <a:p>
            <a:r>
              <a:rPr lang="ja-JP" altLang="en-US" b="1" dirty="0" smtClean="0">
                <a:solidFill>
                  <a:schemeClr val="bg1"/>
                </a:solidFill>
                <a:effectLst>
                  <a:outerShdw blurRad="38100" dist="38100" dir="2700000" algn="tl">
                    <a:srgbClr val="000000">
                      <a:alpha val="43137"/>
                    </a:srgbClr>
                  </a:outerShdw>
                </a:effectLst>
              </a:rPr>
              <a:t>側面鉛</a:t>
            </a:r>
            <a:endParaRPr kumimoji="1" lang="ja-JP" altLang="en-US" b="1" dirty="0">
              <a:solidFill>
                <a:schemeClr val="bg1"/>
              </a:solidFill>
              <a:effectLst>
                <a:outerShdw blurRad="38100" dist="38100" dir="2700000" algn="tl">
                  <a:srgbClr val="000000">
                    <a:alpha val="43137"/>
                  </a:srgbClr>
                </a:outerShdw>
              </a:effectLst>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1780" y="3263842"/>
            <a:ext cx="3214100" cy="2410575"/>
          </a:xfrm>
          <a:prstGeom prst="rect">
            <a:avLst/>
          </a:prstGeom>
        </p:spPr>
      </p:pic>
      <p:sp>
        <p:nvSpPr>
          <p:cNvPr id="15" name="TextBox 14"/>
          <p:cNvSpPr txBox="1"/>
          <p:nvPr/>
        </p:nvSpPr>
        <p:spPr>
          <a:xfrm>
            <a:off x="6218746" y="3357800"/>
            <a:ext cx="1042096" cy="369332"/>
          </a:xfrm>
          <a:prstGeom prst="rect">
            <a:avLst/>
          </a:prstGeom>
          <a:noFill/>
        </p:spPr>
        <p:txBody>
          <a:bodyPr wrap="square" rtlCol="0">
            <a:spAutoFit/>
          </a:bodyPr>
          <a:lstStyle/>
          <a:p>
            <a:r>
              <a:rPr lang="ja-JP" altLang="en-US" b="1" dirty="0" smtClean="0">
                <a:solidFill>
                  <a:schemeClr val="bg1"/>
                </a:solidFill>
                <a:effectLst>
                  <a:outerShdw blurRad="38100" dist="38100" dir="2700000" algn="tl">
                    <a:srgbClr val="000000">
                      <a:alpha val="43137"/>
                    </a:srgbClr>
                  </a:outerShdw>
                </a:effectLst>
              </a:rPr>
              <a:t>上面鉛</a:t>
            </a:r>
            <a:endParaRPr kumimoji="1" lang="ja-JP" alt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45004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7"/>
          <p:cNvPicPr>
            <a:picLocks noChangeAspect="1"/>
          </p:cNvPicPr>
          <p:nvPr/>
        </p:nvPicPr>
        <p:blipFill rotWithShape="1">
          <a:blip r:embed="rId2"/>
          <a:srcRect t="3949" r="4718" b="3163"/>
          <a:stretch/>
        </p:blipFill>
        <p:spPr>
          <a:xfrm>
            <a:off x="70920" y="273687"/>
            <a:ext cx="1148280" cy="1000722"/>
          </a:xfrm>
          <a:prstGeom prst="rect">
            <a:avLst/>
          </a:prstGeom>
        </p:spPr>
      </p:pic>
      <p:sp>
        <p:nvSpPr>
          <p:cNvPr id="4" name="Slide Number Placeholder 3"/>
          <p:cNvSpPr>
            <a:spLocks noGrp="1"/>
          </p:cNvSpPr>
          <p:nvPr>
            <p:ph type="sldNum" sz="quarter" idx="12"/>
          </p:nvPr>
        </p:nvSpPr>
        <p:spPr/>
        <p:txBody>
          <a:bodyPr/>
          <a:lstStyle/>
          <a:p>
            <a:fld id="{6E430386-0F7A-4C36-A669-55C381959A75}" type="slidenum">
              <a:rPr kumimoji="1" lang="ja-JP" altLang="en-US" smtClean="0"/>
              <a:t>33</a:t>
            </a:fld>
            <a:endParaRPr kumimoji="1" lang="ja-JP" alt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487" y="3770512"/>
            <a:ext cx="3891495" cy="2918621"/>
          </a:xfrm>
          <a:prstGeom prst="rect">
            <a:avLst/>
          </a:prstGeom>
        </p:spPr>
      </p:pic>
      <p:sp>
        <p:nvSpPr>
          <p:cNvPr id="6" name="Title 1"/>
          <p:cNvSpPr>
            <a:spLocks noGrp="1"/>
          </p:cNvSpPr>
          <p:nvPr>
            <p:ph type="title"/>
          </p:nvPr>
        </p:nvSpPr>
        <p:spPr>
          <a:xfrm>
            <a:off x="1219200" y="273687"/>
            <a:ext cx="7284720" cy="1017904"/>
          </a:xfrm>
        </p:spPr>
        <p:txBody>
          <a:bodyPr/>
          <a:lstStyle/>
          <a:p>
            <a:r>
              <a:rPr lang="ja-JP" altLang="en-US" u="sng" dirty="0" smtClean="0">
                <a:effectLst>
                  <a:outerShdw blurRad="38100" dist="38100" dir="2700000" algn="tl">
                    <a:srgbClr val="000000">
                      <a:alpha val="43137"/>
                    </a:srgbClr>
                  </a:outerShdw>
                </a:effectLst>
              </a:rPr>
              <a:t>中性子遮蔽体</a:t>
            </a:r>
            <a:r>
              <a:rPr kumimoji="1" lang="ja-JP" altLang="en-US" u="sng" dirty="0" smtClean="0">
                <a:effectLst>
                  <a:outerShdw blurRad="38100" dist="38100" dir="2700000" algn="tl">
                    <a:srgbClr val="000000">
                      <a:alpha val="43137"/>
                    </a:srgbClr>
                  </a:outerShdw>
                </a:effectLst>
              </a:rPr>
              <a:t>構築工事</a:t>
            </a:r>
            <a:endParaRPr kumimoji="1" lang="ja-JP" altLang="en-US" u="sng"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991" y="1731557"/>
            <a:ext cx="3383628" cy="253772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4062" y="1856248"/>
            <a:ext cx="2644716" cy="1983537"/>
          </a:xfrm>
          <a:prstGeom prst="rect">
            <a:avLst/>
          </a:prstGeom>
        </p:spPr>
      </p:pic>
      <p:sp>
        <p:nvSpPr>
          <p:cNvPr id="8" name="TextBox 7"/>
          <p:cNvSpPr txBox="1"/>
          <p:nvPr/>
        </p:nvSpPr>
        <p:spPr>
          <a:xfrm>
            <a:off x="1173480" y="3770512"/>
            <a:ext cx="2410691" cy="369332"/>
          </a:xfrm>
          <a:prstGeom prst="rect">
            <a:avLst/>
          </a:prstGeom>
          <a:noFill/>
        </p:spPr>
        <p:txBody>
          <a:bodyPr wrap="square" rtlCol="0">
            <a:spAutoFit/>
          </a:bodyPr>
          <a:lstStyle/>
          <a:p>
            <a:r>
              <a:rPr lang="ja-JP" altLang="en-US" b="1" dirty="0">
                <a:solidFill>
                  <a:schemeClr val="bg1"/>
                </a:solidFill>
                <a:effectLst>
                  <a:outerShdw blurRad="38100" dist="38100" dir="2700000" algn="tl">
                    <a:srgbClr val="000000">
                      <a:alpha val="43137"/>
                    </a:srgbClr>
                  </a:outerShdw>
                </a:effectLst>
              </a:rPr>
              <a:t>外</a:t>
            </a:r>
            <a:r>
              <a:rPr lang="ja-JP" altLang="en-US" b="1" dirty="0" smtClean="0">
                <a:solidFill>
                  <a:schemeClr val="bg1"/>
                </a:solidFill>
                <a:effectLst>
                  <a:outerShdw blurRad="38100" dist="38100" dir="2700000" algn="tl">
                    <a:srgbClr val="000000">
                      <a:alpha val="43137"/>
                    </a:srgbClr>
                  </a:outerShdw>
                </a:effectLst>
              </a:rPr>
              <a:t>側シート</a:t>
            </a:r>
            <a:endParaRPr kumimoji="1" lang="ja-JP" altLang="en-US"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6520119" y="1647709"/>
            <a:ext cx="2419120" cy="1015663"/>
          </a:xfrm>
          <a:prstGeom prst="rect">
            <a:avLst/>
          </a:prstGeom>
          <a:noFill/>
        </p:spPr>
        <p:txBody>
          <a:bodyPr wrap="square" rtlCol="0">
            <a:spAutoFit/>
          </a:bodyPr>
          <a:lstStyle/>
          <a:p>
            <a:pPr algn="ctr"/>
            <a:r>
              <a:rPr kumimoji="1" lang="ja-JP" altLang="en-US" sz="2000" b="1" dirty="0" smtClean="0">
                <a:effectLst>
                  <a:outerShdw blurRad="38100" dist="38100" dir="2700000" algn="tl">
                    <a:srgbClr val="000000">
                      <a:alpha val="43137"/>
                    </a:srgbClr>
                  </a:outerShdw>
                </a:effectLst>
              </a:rPr>
              <a:t>炭化ホウ素４０ｗｔ％入りゴムシート</a:t>
            </a:r>
            <a:endParaRPr kumimoji="1" lang="en-US" altLang="ja-JP" sz="2000" b="1" dirty="0" smtClean="0">
              <a:effectLst>
                <a:outerShdw blurRad="38100" dist="38100" dir="2700000" algn="tl">
                  <a:srgbClr val="000000">
                    <a:alpha val="43137"/>
                  </a:srgbClr>
                </a:outerShdw>
              </a:effectLst>
            </a:endParaRPr>
          </a:p>
          <a:p>
            <a:pPr algn="ctr"/>
            <a:r>
              <a:rPr lang="ja-JP" altLang="en-US" sz="2000" b="1" dirty="0" smtClean="0">
                <a:effectLst>
                  <a:outerShdw blurRad="38100" dist="38100" dir="2700000" algn="tl">
                    <a:srgbClr val="000000">
                      <a:alpha val="43137"/>
                    </a:srgbClr>
                  </a:outerShdw>
                </a:effectLst>
              </a:rPr>
              <a:t>（</a:t>
            </a:r>
            <a:r>
              <a:rPr lang="en-US" altLang="ja-JP" sz="2000" dirty="0" smtClean="0">
                <a:solidFill>
                  <a:srgbClr val="00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B</a:t>
            </a:r>
            <a:r>
              <a:rPr lang="ja-JP" altLang="en-US" sz="2000" dirty="0" smtClean="0">
                <a:solidFill>
                  <a:srgbClr val="00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シート</a:t>
            </a:r>
            <a:r>
              <a:rPr lang="ja-JP" altLang="en-US" sz="2000" b="1" dirty="0" smtClean="0">
                <a:effectLst>
                  <a:outerShdw blurRad="38100" dist="38100" dir="2700000" algn="tl">
                    <a:srgbClr val="000000">
                      <a:alpha val="43137"/>
                    </a:srgbClr>
                  </a:outerShdw>
                </a:effectLst>
              </a:rPr>
              <a:t>）</a:t>
            </a:r>
            <a:endParaRPr lang="en-US" altLang="ja-JP" sz="2000" b="1" dirty="0">
              <a:effectLst>
                <a:outerShdw blurRad="38100" dist="38100" dir="2700000" algn="tl">
                  <a:srgbClr val="000000">
                    <a:alpha val="43137"/>
                  </a:srgbClr>
                </a:outerShdw>
              </a:effectLst>
            </a:endParaRPr>
          </a:p>
        </p:txBody>
      </p:sp>
      <p:sp>
        <p:nvSpPr>
          <p:cNvPr id="11" name="TextBox 10"/>
          <p:cNvSpPr txBox="1"/>
          <p:nvPr/>
        </p:nvSpPr>
        <p:spPr>
          <a:xfrm>
            <a:off x="4872058" y="3951433"/>
            <a:ext cx="4221020" cy="2862322"/>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000" b="1" dirty="0" smtClean="0"/>
              <a:t>底面は同じ組成のものを液状で敷き詰めた鉛のうえから流し込んだ。</a:t>
            </a:r>
            <a:endParaRPr kumimoji="1" lang="en-US" altLang="ja-JP" sz="2000" b="1" dirty="0" smtClean="0"/>
          </a:p>
          <a:p>
            <a:pPr marL="342900" indent="-342900">
              <a:buFont typeface="Arial" panose="020B0604020202020204" pitchFamily="34" charset="0"/>
              <a:buChar char="•"/>
            </a:pPr>
            <a:r>
              <a:rPr lang="ja-JP" altLang="en-US" sz="2000" b="1" dirty="0" smtClean="0">
                <a:solidFill>
                  <a:srgbClr val="FF0000"/>
                </a:solidFill>
              </a:rPr>
              <a:t>中</a:t>
            </a:r>
            <a:r>
              <a:rPr lang="ja-JP" altLang="en-US" sz="2000" b="1" dirty="0">
                <a:solidFill>
                  <a:srgbClr val="FF0000"/>
                </a:solidFill>
              </a:rPr>
              <a:t>性</a:t>
            </a:r>
            <a:r>
              <a:rPr lang="ja-JP" altLang="en-US" sz="2000" b="1" dirty="0" smtClean="0">
                <a:solidFill>
                  <a:srgbClr val="FF0000"/>
                </a:solidFill>
              </a:rPr>
              <a:t>子</a:t>
            </a:r>
            <a:r>
              <a:rPr lang="ja-JP" altLang="en-US" sz="2000" b="1" dirty="0">
                <a:solidFill>
                  <a:srgbClr val="FF0000"/>
                </a:solidFill>
              </a:rPr>
              <a:t>遮</a:t>
            </a:r>
            <a:r>
              <a:rPr lang="ja-JP" altLang="en-US" sz="2000" b="1" dirty="0" smtClean="0">
                <a:solidFill>
                  <a:srgbClr val="FF0000"/>
                </a:solidFill>
              </a:rPr>
              <a:t>蔽と鉛の防水</a:t>
            </a:r>
            <a:r>
              <a:rPr lang="ja-JP" altLang="en-US" sz="2000" b="1" dirty="0" smtClean="0"/>
              <a:t>の両方を同時に行う！！</a:t>
            </a:r>
            <a:endParaRPr lang="en-US" altLang="ja-JP" sz="2000" b="1" dirty="0" smtClean="0"/>
          </a:p>
          <a:p>
            <a:pPr marL="342900" indent="-342900">
              <a:buFont typeface="Arial" panose="020B0604020202020204" pitchFamily="34" charset="0"/>
              <a:buChar char="•"/>
            </a:pPr>
            <a:r>
              <a:rPr lang="ja-JP" altLang="en-US" sz="2000" b="1" dirty="0"/>
              <a:t>ホウ</a:t>
            </a:r>
            <a:r>
              <a:rPr lang="ja-JP" altLang="en-US" sz="2000" b="1" dirty="0" smtClean="0"/>
              <a:t>素</a:t>
            </a:r>
            <a:r>
              <a:rPr lang="ja-JP" altLang="en-US" sz="2000" b="1" dirty="0"/>
              <a:t>の</a:t>
            </a:r>
            <a:r>
              <a:rPr kumimoji="1" lang="ja-JP" altLang="en-US" sz="2000" b="1" dirty="0" smtClean="0"/>
              <a:t>溶</a:t>
            </a:r>
            <a:r>
              <a:rPr kumimoji="1" lang="ja-JP" altLang="en-US" sz="2000" b="1" dirty="0"/>
              <a:t>け出</a:t>
            </a:r>
            <a:r>
              <a:rPr kumimoji="1" lang="ja-JP" altLang="en-US" sz="2000" b="1" dirty="0" smtClean="0"/>
              <a:t>しを減らすため、流し込んで固めた上から、</a:t>
            </a:r>
            <a:r>
              <a:rPr kumimoji="1" lang="en-US" altLang="ja-JP" sz="2000" b="1" dirty="0" smtClean="0"/>
              <a:t>B</a:t>
            </a:r>
            <a:r>
              <a:rPr kumimoji="1" lang="ja-JP" altLang="en-US" sz="2000" b="1" dirty="0" smtClean="0"/>
              <a:t>無しの液状ゴムでコーティング。</a:t>
            </a:r>
            <a:endParaRPr kumimoji="1" lang="en-US" altLang="ja-JP" sz="2000" b="1" dirty="0" smtClean="0"/>
          </a:p>
          <a:p>
            <a:pPr marL="342900" indent="-342900">
              <a:buFont typeface="Arial" panose="020B0604020202020204" pitchFamily="34" charset="0"/>
              <a:buChar char="•"/>
            </a:pPr>
            <a:r>
              <a:rPr lang="en-US" altLang="ja-JP" sz="2000" b="1" dirty="0" smtClean="0"/>
              <a:t>B/</a:t>
            </a:r>
            <a:r>
              <a:rPr lang="en-US" altLang="ja-JP" sz="2000" b="1" dirty="0" err="1" smtClean="0"/>
              <a:t>Pb</a:t>
            </a:r>
            <a:r>
              <a:rPr lang="ja-JP" altLang="en-US" sz="2000" b="1" dirty="0" smtClean="0"/>
              <a:t>溶け出しを定期的に</a:t>
            </a:r>
            <a:r>
              <a:rPr lang="en-US" altLang="ja-JP" sz="2000" b="1" dirty="0" smtClean="0"/>
              <a:t>ICP-MS</a:t>
            </a:r>
            <a:r>
              <a:rPr lang="ja-JP" altLang="en-US" sz="2000" b="1" dirty="0" smtClean="0"/>
              <a:t>で調査。</a:t>
            </a:r>
            <a:endParaRPr kumimoji="1" lang="en-US" altLang="ja-JP" sz="2000" b="1" dirty="0" smtClean="0"/>
          </a:p>
        </p:txBody>
      </p:sp>
      <p:sp>
        <p:nvSpPr>
          <p:cNvPr id="12" name="TextBox 11"/>
          <p:cNvSpPr txBox="1"/>
          <p:nvPr/>
        </p:nvSpPr>
        <p:spPr>
          <a:xfrm>
            <a:off x="1173480" y="5109873"/>
            <a:ext cx="1406755" cy="369332"/>
          </a:xfrm>
          <a:prstGeom prst="rect">
            <a:avLst/>
          </a:prstGeom>
          <a:noFill/>
        </p:spPr>
        <p:txBody>
          <a:bodyPr wrap="square" rtlCol="0">
            <a:spAutoFit/>
          </a:bodyPr>
          <a:lstStyle/>
          <a:p>
            <a:r>
              <a:rPr lang="ja-JP" altLang="en-US" b="1" dirty="0" smtClean="0">
                <a:solidFill>
                  <a:schemeClr val="bg1"/>
                </a:solidFill>
                <a:effectLst>
                  <a:outerShdw blurRad="38100" dist="38100" dir="2700000" algn="tl">
                    <a:srgbClr val="000000">
                      <a:alpha val="43137"/>
                    </a:srgbClr>
                  </a:outerShdw>
                </a:effectLst>
              </a:rPr>
              <a:t>内側シート</a:t>
            </a:r>
            <a:endParaRPr kumimoji="1" lang="ja-JP" altLang="en-US" b="1"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6621611" y="2919000"/>
            <a:ext cx="2216136" cy="707886"/>
          </a:xfrm>
          <a:prstGeom prst="rect">
            <a:avLst/>
          </a:prstGeom>
        </p:spPr>
        <p:txBody>
          <a:bodyPr wrap="square">
            <a:spAutoFit/>
          </a:bodyPr>
          <a:lstStyle/>
          <a:p>
            <a:r>
              <a:rPr lang="ja-JP" altLang="en-US" sz="2000" b="1" dirty="0"/>
              <a:t>厚み４～５ｍｍ</a:t>
            </a:r>
            <a:endParaRPr lang="en-US" altLang="ja-JP" sz="2000" b="1" dirty="0"/>
          </a:p>
          <a:p>
            <a:r>
              <a:rPr lang="ja-JP" altLang="en-US" sz="2000" b="1" dirty="0"/>
              <a:t>全部で</a:t>
            </a:r>
            <a:r>
              <a:rPr lang="en-US" altLang="ja-JP" sz="2000" b="1" dirty="0"/>
              <a:t>100m2</a:t>
            </a:r>
            <a:r>
              <a:rPr lang="ja-JP" altLang="en-US" sz="2000" b="1" dirty="0"/>
              <a:t>覆う</a:t>
            </a:r>
            <a:endParaRPr lang="en-US" altLang="ja-JP" sz="2000" b="1" dirty="0"/>
          </a:p>
        </p:txBody>
      </p:sp>
      <p:cxnSp>
        <p:nvCxnSpPr>
          <p:cNvPr id="15" name="Straight Arrow Connector 14"/>
          <p:cNvCxnSpPr/>
          <p:nvPr/>
        </p:nvCxnSpPr>
        <p:spPr>
          <a:xfrm flipH="1">
            <a:off x="5303520" y="2057400"/>
            <a:ext cx="1268730" cy="360888"/>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54550" y="5835573"/>
            <a:ext cx="971664" cy="369332"/>
          </a:xfrm>
          <a:prstGeom prst="rect">
            <a:avLst/>
          </a:prstGeom>
          <a:noFill/>
        </p:spPr>
        <p:txBody>
          <a:bodyPr wrap="square" rtlCol="0">
            <a:spAutoFit/>
          </a:bodyPr>
          <a:lstStyle/>
          <a:p>
            <a:r>
              <a:rPr lang="ja-JP" altLang="en-US" b="1" dirty="0" smtClean="0">
                <a:solidFill>
                  <a:schemeClr val="bg1"/>
                </a:solidFill>
                <a:effectLst>
                  <a:outerShdw blurRad="38100" dist="38100" dir="2700000" algn="tl">
                    <a:srgbClr val="000000">
                      <a:alpha val="43137"/>
                    </a:srgbClr>
                  </a:outerShdw>
                </a:effectLst>
              </a:rPr>
              <a:t>底面</a:t>
            </a:r>
            <a:endParaRPr kumimoji="1" lang="ja-JP" altLang="en-US" b="1"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1012472" y="1270386"/>
            <a:ext cx="6208456" cy="400110"/>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000" b="1" dirty="0" smtClean="0"/>
              <a:t>2015</a:t>
            </a:r>
            <a:r>
              <a:rPr kumimoji="1" lang="ja-JP" altLang="en-US" sz="2000" b="1" dirty="0" smtClean="0"/>
              <a:t>年</a:t>
            </a:r>
            <a:r>
              <a:rPr kumimoji="1" lang="en-US" altLang="ja-JP" sz="2000" b="1" dirty="0" smtClean="0"/>
              <a:t>11~12</a:t>
            </a:r>
            <a:r>
              <a:rPr kumimoji="1" lang="ja-JP" altLang="en-US" sz="2000" b="1" dirty="0" smtClean="0"/>
              <a:t>月で中性子遮蔽体の工事を完了。</a:t>
            </a:r>
            <a:endParaRPr kumimoji="1" lang="en-US" altLang="ja-JP" sz="2000" b="1" dirty="0" smtClean="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103" y="3553020"/>
            <a:ext cx="1837114" cy="1377836"/>
          </a:xfrm>
          <a:prstGeom prst="rect">
            <a:avLst/>
          </a:prstGeom>
        </p:spPr>
      </p:pic>
      <p:sp>
        <p:nvSpPr>
          <p:cNvPr id="19" name="TextBox 18"/>
          <p:cNvSpPr txBox="1"/>
          <p:nvPr/>
        </p:nvSpPr>
        <p:spPr>
          <a:xfrm>
            <a:off x="3005573" y="3595542"/>
            <a:ext cx="971664" cy="369332"/>
          </a:xfrm>
          <a:prstGeom prst="rect">
            <a:avLst/>
          </a:prstGeom>
          <a:noFill/>
        </p:spPr>
        <p:txBody>
          <a:bodyPr wrap="square" rtlCol="0">
            <a:spAutoFit/>
          </a:bodyPr>
          <a:lstStyle/>
          <a:p>
            <a:r>
              <a:rPr lang="ja-JP" altLang="en-US" b="1" dirty="0" smtClean="0">
                <a:solidFill>
                  <a:schemeClr val="bg1"/>
                </a:solidFill>
                <a:effectLst>
                  <a:outerShdw blurRad="38100" dist="38100" dir="2700000" algn="tl">
                    <a:srgbClr val="000000">
                      <a:alpha val="43137"/>
                    </a:srgbClr>
                  </a:outerShdw>
                </a:effectLst>
              </a:rPr>
              <a:t>液状</a:t>
            </a:r>
            <a:endParaRPr kumimoji="1" lang="ja-JP" alt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93547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7"/>
          <p:cNvPicPr>
            <a:picLocks noChangeAspect="1"/>
          </p:cNvPicPr>
          <p:nvPr/>
        </p:nvPicPr>
        <p:blipFill rotWithShape="1">
          <a:blip r:embed="rId2"/>
          <a:srcRect t="3949" r="4718" b="3163"/>
          <a:stretch/>
        </p:blipFill>
        <p:spPr>
          <a:xfrm>
            <a:off x="70920" y="273687"/>
            <a:ext cx="1148280" cy="100072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059" y="1518555"/>
            <a:ext cx="2439354" cy="1829516"/>
          </a:xfrm>
          <a:prstGeom prst="rect">
            <a:avLst/>
          </a:prstGeom>
        </p:spPr>
      </p:pic>
      <p:sp>
        <p:nvSpPr>
          <p:cNvPr id="19" name="TextBox 18"/>
          <p:cNvSpPr txBox="1"/>
          <p:nvPr/>
        </p:nvSpPr>
        <p:spPr>
          <a:xfrm>
            <a:off x="2699792" y="4149080"/>
            <a:ext cx="5923618" cy="2462213"/>
          </a:xfrm>
          <a:prstGeom prst="rect">
            <a:avLst/>
          </a:prstGeom>
          <a:noFill/>
        </p:spPr>
        <p:txBody>
          <a:bodyPr wrap="square" rtlCol="0">
            <a:spAutoFit/>
          </a:bodyPr>
          <a:lstStyle/>
          <a:p>
            <a:pPr marL="342900" indent="-342900">
              <a:buFont typeface="Arial" panose="020B0604020202020204" pitchFamily="34" charset="0"/>
              <a:buChar char="•"/>
            </a:pPr>
            <a:r>
              <a:rPr lang="en-US" altLang="ja-JP" sz="2200" dirty="0" smtClean="0"/>
              <a:t>Ge</a:t>
            </a:r>
            <a:r>
              <a:rPr lang="ja-JP" altLang="en-US" sz="2200" dirty="0" smtClean="0"/>
              <a:t>検出器による測定の結果、結晶周りの</a:t>
            </a:r>
            <a:r>
              <a:rPr lang="ja-JP" altLang="en-US" sz="2200" b="1" dirty="0" smtClean="0">
                <a:solidFill>
                  <a:srgbClr val="0000FF"/>
                </a:solidFill>
              </a:rPr>
              <a:t>「</a:t>
            </a:r>
            <a:r>
              <a:rPr lang="en-US" altLang="ja-JP" sz="2200" b="1" dirty="0">
                <a:solidFill>
                  <a:srgbClr val="0000FF"/>
                </a:solidFill>
              </a:rPr>
              <a:t>O-ring</a:t>
            </a:r>
            <a:r>
              <a:rPr lang="ja-JP" altLang="en-US" sz="2200" b="1" dirty="0">
                <a:solidFill>
                  <a:srgbClr val="0000FF"/>
                </a:solidFill>
              </a:rPr>
              <a:t>」と「</a:t>
            </a:r>
            <a:r>
              <a:rPr lang="en-US" altLang="ja-JP" sz="2200" b="1" dirty="0">
                <a:solidFill>
                  <a:srgbClr val="0000FF"/>
                </a:solidFill>
              </a:rPr>
              <a:t>Al</a:t>
            </a:r>
            <a:r>
              <a:rPr lang="ja-JP" altLang="en-US" sz="2200" b="1" dirty="0">
                <a:solidFill>
                  <a:srgbClr val="0000FF"/>
                </a:solidFill>
              </a:rPr>
              <a:t>スリーブ</a:t>
            </a:r>
            <a:r>
              <a:rPr lang="ja-JP" altLang="en-US" sz="2200" b="1" dirty="0" smtClean="0">
                <a:solidFill>
                  <a:srgbClr val="0000FF"/>
                </a:solidFill>
              </a:rPr>
              <a:t>」</a:t>
            </a:r>
            <a:r>
              <a:rPr lang="ja-JP" altLang="en-US" sz="2200" dirty="0" smtClean="0"/>
              <a:t>が不純物が多くＢＧとなっていることが判明した。</a:t>
            </a:r>
            <a:endParaRPr lang="en-US" altLang="ja-JP" sz="2200" dirty="0" smtClean="0"/>
          </a:p>
          <a:p>
            <a:pPr marL="342900" indent="-342900">
              <a:buFont typeface="Arial" panose="020B0604020202020204" pitchFamily="34" charset="0"/>
              <a:buChar char="•"/>
            </a:pPr>
            <a:r>
              <a:rPr lang="ja-JP" altLang="en-US" sz="2200" dirty="0" smtClean="0"/>
              <a:t>シールド構築で結晶を取り出したついでに、それらを、よ</a:t>
            </a:r>
            <a:r>
              <a:rPr lang="ja-JP" altLang="en-US" sz="2200" dirty="0"/>
              <a:t>り綺麗と期待されるものと交換</a:t>
            </a:r>
            <a:r>
              <a:rPr lang="ja-JP" altLang="en-US" sz="2200" dirty="0" smtClean="0"/>
              <a:t>。</a:t>
            </a:r>
            <a:endParaRPr lang="en-US" altLang="ja-JP" sz="2200" dirty="0" smtClean="0"/>
          </a:p>
          <a:p>
            <a:pPr marL="342900" indent="-342900">
              <a:buFont typeface="Arial" panose="020B0604020202020204" pitchFamily="34" charset="0"/>
              <a:buChar char="•"/>
            </a:pPr>
            <a:r>
              <a:rPr lang="ja-JP" altLang="en-US" sz="2200" dirty="0" smtClean="0"/>
              <a:t>これにより、</a:t>
            </a:r>
            <a:r>
              <a:rPr lang="en-US" altLang="ja-JP" sz="2200" dirty="0" smtClean="0"/>
              <a:t>3 – 3.5 MeV</a:t>
            </a:r>
            <a:r>
              <a:rPr lang="ja-JP" altLang="en-US" sz="2200" dirty="0" smtClean="0"/>
              <a:t>領域のＢＧが半分以下に低減されることが期待される。</a:t>
            </a:r>
            <a:endParaRPr kumimoji="1" lang="en-US" altLang="ja-JP" sz="2200" dirty="0" smtClean="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620688"/>
            <a:ext cx="4320480" cy="345261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0825" b="22577"/>
          <a:stretch/>
        </p:blipFill>
        <p:spPr>
          <a:xfrm>
            <a:off x="179512" y="3866189"/>
            <a:ext cx="2220606" cy="2630564"/>
          </a:xfrm>
          <a:prstGeom prst="rect">
            <a:avLst/>
          </a:prstGeom>
        </p:spPr>
      </p:pic>
      <p:sp>
        <p:nvSpPr>
          <p:cNvPr id="4" name="Rectangle 3"/>
          <p:cNvSpPr/>
          <p:nvPr/>
        </p:nvSpPr>
        <p:spPr>
          <a:xfrm>
            <a:off x="5906378" y="487479"/>
            <a:ext cx="2392996" cy="17789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kumimoji="1" lang="en-US" altLang="ja-JP" b="1" dirty="0" smtClean="0">
                <a:solidFill>
                  <a:schemeClr val="tx1"/>
                </a:solidFill>
                <a:effectLst>
                  <a:outerShdw blurRad="38100" dist="38100" dir="2700000" algn="tl">
                    <a:srgbClr val="000000">
                      <a:alpha val="43137"/>
                    </a:srgbClr>
                  </a:outerShdw>
                </a:effectLst>
              </a:rPr>
              <a:t>Data</a:t>
            </a:r>
          </a:p>
          <a:p>
            <a:pPr>
              <a:lnSpc>
                <a:spcPts val="2000"/>
              </a:lnSpc>
            </a:pPr>
            <a:r>
              <a:rPr kumimoji="1" lang="en-US" altLang="ja-JP" b="1" dirty="0" smtClean="0">
                <a:solidFill>
                  <a:srgbClr val="FF0000"/>
                </a:solidFill>
                <a:effectLst>
                  <a:outerShdw blurRad="38100" dist="38100" dir="2700000" algn="tl">
                    <a:srgbClr val="000000">
                      <a:alpha val="43137"/>
                    </a:srgbClr>
                  </a:outerShdw>
                </a:effectLst>
              </a:rPr>
              <a:t>Total BG (MC)</a:t>
            </a:r>
          </a:p>
          <a:p>
            <a:pPr>
              <a:lnSpc>
                <a:spcPts val="2000"/>
              </a:lnSpc>
            </a:pPr>
            <a:r>
              <a:rPr lang="en-US" altLang="ja-JP" b="1" dirty="0" smtClean="0">
                <a:solidFill>
                  <a:srgbClr val="00B050"/>
                </a:solidFill>
                <a:effectLst>
                  <a:outerShdw blurRad="38100" dist="38100" dir="2700000" algn="tl">
                    <a:srgbClr val="000000">
                      <a:alpha val="43137"/>
                    </a:srgbClr>
                  </a:outerShdw>
                </a:effectLst>
              </a:rPr>
              <a:t>Material near crystal</a:t>
            </a:r>
            <a:endParaRPr lang="en-US" altLang="ja-JP" b="1" dirty="0">
              <a:solidFill>
                <a:srgbClr val="00B050"/>
              </a:solidFill>
              <a:effectLst>
                <a:outerShdw blurRad="38100" dist="38100" dir="2700000" algn="tl">
                  <a:srgbClr val="000000">
                    <a:alpha val="43137"/>
                  </a:srgbClr>
                </a:outerShdw>
              </a:effectLst>
            </a:endParaRPr>
          </a:p>
          <a:p>
            <a:pPr>
              <a:lnSpc>
                <a:spcPts val="2000"/>
              </a:lnSpc>
            </a:pPr>
            <a:r>
              <a:rPr kumimoji="1" lang="en-US" altLang="ja-JP" b="1" dirty="0" smtClean="0">
                <a:solidFill>
                  <a:srgbClr val="FF7C80"/>
                </a:solidFill>
                <a:effectLst>
                  <a:outerShdw blurRad="38100" dist="38100" dir="2700000" algn="tl">
                    <a:srgbClr val="000000">
                      <a:alpha val="43137"/>
                    </a:srgbClr>
                  </a:outerShdw>
                </a:effectLst>
              </a:rPr>
              <a:t>Neutron capture </a:t>
            </a:r>
            <a:r>
              <a:rPr kumimoji="1" lang="en-US" altLang="ja-JP" b="1" dirty="0" smtClean="0">
                <a:solidFill>
                  <a:srgbClr val="FF7C80"/>
                </a:solidFill>
                <a:effectLst>
                  <a:outerShdw blurRad="38100" dist="38100" dir="2700000" algn="tl">
                    <a:srgbClr val="000000">
                      <a:alpha val="43137"/>
                    </a:srgbClr>
                  </a:outerShdw>
                </a:effectLst>
                <a:latin typeface="Symbol" panose="05050102010706020507" pitchFamily="18" charset="2"/>
              </a:rPr>
              <a:t>g</a:t>
            </a:r>
            <a:r>
              <a:rPr kumimoji="1" lang="en-US" altLang="ja-JP" b="1" dirty="0" smtClean="0">
                <a:solidFill>
                  <a:srgbClr val="FF7C80"/>
                </a:solidFill>
                <a:effectLst>
                  <a:outerShdw blurRad="38100" dist="38100" dir="2700000" algn="tl">
                    <a:srgbClr val="000000">
                      <a:alpha val="43137"/>
                    </a:srgbClr>
                  </a:outerShdw>
                </a:effectLst>
              </a:rPr>
              <a:t>-ray</a:t>
            </a:r>
          </a:p>
          <a:p>
            <a:pPr>
              <a:lnSpc>
                <a:spcPts val="2000"/>
              </a:lnSpc>
            </a:pPr>
            <a:r>
              <a:rPr kumimoji="1" lang="en-US" altLang="ja-JP" b="1" dirty="0" smtClean="0">
                <a:solidFill>
                  <a:srgbClr val="FF00FF"/>
                </a:solidFill>
                <a:effectLst>
                  <a:outerShdw blurRad="38100" dist="38100" dir="2700000" algn="tl">
                    <a:srgbClr val="000000">
                      <a:alpha val="43137"/>
                    </a:srgbClr>
                  </a:outerShdw>
                </a:effectLst>
                <a:latin typeface="Symbol" panose="05050102010706020507" pitchFamily="18" charset="2"/>
              </a:rPr>
              <a:t>2nbb</a:t>
            </a:r>
          </a:p>
          <a:p>
            <a:pPr>
              <a:lnSpc>
                <a:spcPts val="2000"/>
              </a:lnSpc>
            </a:pPr>
            <a:r>
              <a:rPr lang="en-US" altLang="ja-JP" b="1" baseline="30000" dirty="0" smtClean="0">
                <a:solidFill>
                  <a:srgbClr val="CC99FF"/>
                </a:solidFill>
                <a:effectLst>
                  <a:outerShdw blurRad="38100" dist="38100" dir="2700000" algn="tl">
                    <a:srgbClr val="000000">
                      <a:alpha val="43137"/>
                    </a:srgbClr>
                  </a:outerShdw>
                </a:effectLst>
              </a:rPr>
              <a:t>208</a:t>
            </a:r>
            <a:r>
              <a:rPr lang="en-US" altLang="ja-JP" b="1" dirty="0" smtClean="0">
                <a:solidFill>
                  <a:srgbClr val="CC99FF"/>
                </a:solidFill>
                <a:effectLst>
                  <a:outerShdw blurRad="38100" dist="38100" dir="2700000" algn="tl">
                    <a:srgbClr val="000000">
                      <a:alpha val="43137"/>
                    </a:srgbClr>
                  </a:outerShdw>
                </a:effectLst>
              </a:rPr>
              <a:t>Tl</a:t>
            </a:r>
          </a:p>
          <a:p>
            <a:pPr>
              <a:lnSpc>
                <a:spcPts val="2000"/>
              </a:lnSpc>
            </a:pPr>
            <a:r>
              <a:rPr kumimoji="1" lang="en-US" altLang="ja-JP" b="1" baseline="30000" dirty="0" smtClean="0">
                <a:solidFill>
                  <a:srgbClr val="99CCFF"/>
                </a:solidFill>
                <a:effectLst>
                  <a:outerShdw blurRad="38100" dist="38100" dir="2700000" algn="tl">
                    <a:srgbClr val="000000">
                      <a:alpha val="43137"/>
                    </a:srgbClr>
                  </a:outerShdw>
                </a:effectLst>
              </a:rPr>
              <a:t>212</a:t>
            </a:r>
            <a:r>
              <a:rPr kumimoji="1" lang="en-US" altLang="ja-JP" b="1" dirty="0" smtClean="0">
                <a:solidFill>
                  <a:srgbClr val="99CCFF"/>
                </a:solidFill>
                <a:effectLst>
                  <a:outerShdw blurRad="38100" dist="38100" dir="2700000" algn="tl">
                    <a:srgbClr val="000000">
                      <a:alpha val="43137"/>
                    </a:srgbClr>
                  </a:outerShdw>
                </a:effectLst>
              </a:rPr>
              <a:t>Bi-</a:t>
            </a:r>
            <a:r>
              <a:rPr kumimoji="1" lang="en-US" altLang="ja-JP" b="1" baseline="30000" dirty="0" smtClean="0">
                <a:solidFill>
                  <a:srgbClr val="99CCFF"/>
                </a:solidFill>
                <a:effectLst>
                  <a:outerShdw blurRad="38100" dist="38100" dir="2700000" algn="tl">
                    <a:srgbClr val="000000">
                      <a:alpha val="43137"/>
                    </a:srgbClr>
                  </a:outerShdw>
                </a:effectLst>
              </a:rPr>
              <a:t>212</a:t>
            </a:r>
            <a:r>
              <a:rPr kumimoji="1" lang="en-US" altLang="ja-JP" b="1" dirty="0" smtClean="0">
                <a:solidFill>
                  <a:srgbClr val="99CCFF"/>
                </a:solidFill>
                <a:effectLst>
                  <a:outerShdw blurRad="38100" dist="38100" dir="2700000" algn="tl">
                    <a:srgbClr val="000000">
                      <a:alpha val="43137"/>
                    </a:srgbClr>
                  </a:outerShdw>
                </a:effectLst>
              </a:rPr>
              <a:t>Po</a:t>
            </a:r>
            <a:endParaRPr kumimoji="1" lang="ja-JP" altLang="en-US" b="1" dirty="0">
              <a:solidFill>
                <a:srgbClr val="99CCFF"/>
              </a:solidFill>
              <a:effectLst>
                <a:outerShdw blurRad="38100" dist="38100" dir="2700000" algn="tl">
                  <a:srgbClr val="000000">
                    <a:alpha val="43137"/>
                  </a:srgbClr>
                </a:outerShdw>
              </a:effectLst>
            </a:endParaRPr>
          </a:p>
        </p:txBody>
      </p:sp>
      <p:sp>
        <p:nvSpPr>
          <p:cNvPr id="5" name="Title 4"/>
          <p:cNvSpPr>
            <a:spLocks noGrp="1"/>
          </p:cNvSpPr>
          <p:nvPr>
            <p:ph type="title"/>
          </p:nvPr>
        </p:nvSpPr>
        <p:spPr>
          <a:xfrm>
            <a:off x="1042509" y="145065"/>
            <a:ext cx="5040560" cy="1325563"/>
          </a:xfrm>
        </p:spPr>
        <p:txBody>
          <a:bodyPr/>
          <a:lstStyle/>
          <a:p>
            <a:r>
              <a:rPr lang="ja-JP" altLang="en-US" sz="3600" b="1" u="sng" dirty="0" smtClean="0">
                <a:effectLst>
                  <a:outerShdw blurRad="38100" dist="38100" dir="2700000" algn="tl">
                    <a:srgbClr val="000000">
                      <a:alpha val="43137"/>
                    </a:srgbClr>
                  </a:outerShdw>
                </a:effectLst>
              </a:rPr>
              <a:t>ＣａＦ２結</a:t>
            </a:r>
            <a:r>
              <a:rPr lang="ja-JP" altLang="en-US" sz="3600" b="1" u="sng" dirty="0">
                <a:effectLst>
                  <a:outerShdw blurRad="38100" dist="38100" dir="2700000" algn="tl">
                    <a:srgbClr val="000000">
                      <a:alpha val="43137"/>
                    </a:srgbClr>
                  </a:outerShdw>
                </a:effectLst>
              </a:rPr>
              <a:t>晶周りの改</a:t>
            </a:r>
            <a:r>
              <a:rPr lang="ja-JP" altLang="en-US" sz="3600" b="1" u="sng" dirty="0" smtClean="0">
                <a:effectLst>
                  <a:outerShdw blurRad="38100" dist="38100" dir="2700000" algn="tl">
                    <a:srgbClr val="000000">
                      <a:alpha val="43137"/>
                    </a:srgbClr>
                  </a:outerShdw>
                </a:effectLst>
              </a:rPr>
              <a:t>造</a:t>
            </a:r>
            <a:endParaRPr kumimoji="1" lang="ja-JP" altLang="en-US" dirty="0"/>
          </a:p>
        </p:txBody>
      </p:sp>
    </p:spTree>
    <p:extLst>
      <p:ext uri="{BB962C8B-B14F-4D97-AF65-F5344CB8AC3E}">
        <p14:creationId xmlns:p14="http://schemas.microsoft.com/office/powerpoint/2010/main" val="1882705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181" y="548680"/>
            <a:ext cx="3900885" cy="2927779"/>
          </a:xfrm>
          <a:prstGeom prst="rect">
            <a:avLst/>
          </a:prstGeom>
        </p:spPr>
      </p:pic>
      <p:sp>
        <p:nvSpPr>
          <p:cNvPr id="2" name="Title 1"/>
          <p:cNvSpPr>
            <a:spLocks noGrp="1"/>
          </p:cNvSpPr>
          <p:nvPr>
            <p:ph type="title"/>
          </p:nvPr>
        </p:nvSpPr>
        <p:spPr>
          <a:xfrm>
            <a:off x="628650" y="316435"/>
            <a:ext cx="7886700" cy="1325563"/>
          </a:xfrm>
        </p:spPr>
        <p:txBody>
          <a:bodyPr/>
          <a:lstStyle/>
          <a:p>
            <a:endParaRPr kumimoji="1" lang="ja-JP" alt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0560" y="229892"/>
            <a:ext cx="4069278" cy="3051959"/>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752" y="2879184"/>
            <a:ext cx="3901440" cy="29260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01710" y="3838949"/>
            <a:ext cx="3133331" cy="2349998"/>
          </a:xfrm>
          <a:prstGeom prst="rect">
            <a:avLst/>
          </a:prstGeom>
        </p:spPr>
      </p:pic>
      <p:sp>
        <p:nvSpPr>
          <p:cNvPr id="9" name="TextBox 8"/>
          <p:cNvSpPr txBox="1"/>
          <p:nvPr/>
        </p:nvSpPr>
        <p:spPr>
          <a:xfrm>
            <a:off x="746562" y="355771"/>
            <a:ext cx="3993276" cy="830997"/>
          </a:xfrm>
          <a:prstGeom prst="rect">
            <a:avLst/>
          </a:prstGeom>
          <a:noFill/>
        </p:spPr>
        <p:txBody>
          <a:bodyPr wrap="square" rtlCol="0">
            <a:spAutoFit/>
          </a:bodyPr>
          <a:lstStyle/>
          <a:p>
            <a:pPr algn="ctr"/>
            <a:r>
              <a:rPr kumimoji="1" lang="en-US" altLang="ja-JP" sz="2400" b="1" dirty="0" smtClean="0">
                <a:solidFill>
                  <a:schemeClr val="bg1"/>
                </a:solidFill>
                <a:effectLst>
                  <a:outerShdw blurRad="38100" dist="38100" dir="2700000" algn="tl">
                    <a:srgbClr val="000000">
                      <a:alpha val="43137"/>
                    </a:srgbClr>
                  </a:outerShdw>
                </a:effectLst>
              </a:rPr>
              <a:t>Top of the detector after the top </a:t>
            </a:r>
            <a:r>
              <a:rPr kumimoji="1" lang="en-US" altLang="ja-JP" sz="2400" b="1" dirty="0" err="1" smtClean="0">
                <a:solidFill>
                  <a:schemeClr val="bg1"/>
                </a:solidFill>
                <a:effectLst>
                  <a:outerShdw blurRad="38100" dist="38100" dir="2700000" algn="tl">
                    <a:srgbClr val="000000">
                      <a:alpha val="43137"/>
                    </a:srgbClr>
                  </a:outerShdw>
                </a:effectLst>
              </a:rPr>
              <a:t>Pb</a:t>
            </a:r>
            <a:r>
              <a:rPr kumimoji="1" lang="en-US" altLang="ja-JP" sz="2400" b="1" dirty="0" smtClean="0">
                <a:solidFill>
                  <a:schemeClr val="bg1"/>
                </a:solidFill>
                <a:effectLst>
                  <a:outerShdw blurRad="38100" dist="38100" dir="2700000" algn="tl">
                    <a:srgbClr val="000000">
                      <a:alpha val="43137"/>
                    </a:srgbClr>
                  </a:outerShdw>
                </a:effectLst>
              </a:rPr>
              <a:t> shield was closed.</a:t>
            </a:r>
            <a:endParaRPr kumimoji="1" lang="ja-JP" alt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885007" y="3501008"/>
            <a:ext cx="2606873" cy="461665"/>
          </a:xfrm>
          <a:prstGeom prst="rect">
            <a:avLst/>
          </a:prstGeom>
          <a:noFill/>
        </p:spPr>
        <p:txBody>
          <a:bodyPr wrap="square" rtlCol="0">
            <a:spAutoFit/>
          </a:bodyPr>
          <a:lstStyle/>
          <a:p>
            <a:r>
              <a:rPr kumimoji="1" lang="en-US" altLang="ja-JP" sz="2400" b="1" dirty="0" smtClean="0">
                <a:solidFill>
                  <a:schemeClr val="bg1"/>
                </a:solidFill>
                <a:effectLst>
                  <a:outerShdw blurRad="38100" dist="38100" dir="2700000" algn="tl">
                    <a:srgbClr val="000000">
                      <a:alpha val="43137"/>
                    </a:srgbClr>
                  </a:outerShdw>
                </a:effectLst>
              </a:rPr>
              <a:t>Tank assembly</a:t>
            </a:r>
            <a:endParaRPr kumimoji="1" lang="ja-JP" altLang="en-US" sz="24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7215371" y="2924944"/>
            <a:ext cx="1903367" cy="461665"/>
          </a:xfrm>
          <a:prstGeom prst="rect">
            <a:avLst/>
          </a:prstGeom>
          <a:noFill/>
        </p:spPr>
        <p:txBody>
          <a:bodyPr wrap="square" rtlCol="0">
            <a:spAutoFit/>
          </a:bodyPr>
          <a:lstStyle/>
          <a:p>
            <a:r>
              <a:rPr kumimoji="1" lang="en-US" altLang="ja-JP" sz="2400" b="1" dirty="0" smtClean="0">
                <a:solidFill>
                  <a:schemeClr val="bg1"/>
                </a:solidFill>
                <a:effectLst>
                  <a:outerShdw blurRad="38100" dist="38100" dir="2700000" algn="tl">
                    <a:srgbClr val="000000">
                      <a:alpha val="43137"/>
                    </a:srgbClr>
                  </a:outerShdw>
                </a:effectLst>
              </a:rPr>
              <a:t>Cabling</a:t>
            </a:r>
            <a:endParaRPr kumimoji="1" lang="ja-JP" alt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663253" y="5910371"/>
            <a:ext cx="3454514" cy="830997"/>
          </a:xfrm>
          <a:prstGeom prst="rect">
            <a:avLst/>
          </a:prstGeom>
          <a:solidFill>
            <a:srgbClr val="00B0F0"/>
          </a:solidFill>
          <a:effectLst>
            <a:outerShdw blurRad="50800" dist="38100" dir="8100000" algn="tr" rotWithShape="0">
              <a:prstClr val="black">
                <a:alpha val="40000"/>
              </a:prstClr>
            </a:outerShdw>
          </a:effectLst>
        </p:spPr>
        <p:txBody>
          <a:bodyPr wrap="square" rtlCol="0">
            <a:spAutoFit/>
          </a:bodyPr>
          <a:lstStyle/>
          <a:p>
            <a:pPr algn="ctr"/>
            <a:r>
              <a:rPr kumimoji="1" lang="en-US" altLang="ja-JP" sz="2400" dirty="0" smtClean="0">
                <a:latin typeface="HGP創英角ﾎﾟｯﾌﾟ体" panose="040B0A00000000000000" pitchFamily="50" charset="-128"/>
                <a:ea typeface="HGP創英角ﾎﾟｯﾌﾟ体" panose="040B0A00000000000000" pitchFamily="50" charset="-128"/>
              </a:rPr>
              <a:t>Construction finished in May 2016 !!</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5866" y="4311378"/>
            <a:ext cx="2958133" cy="2218600"/>
          </a:xfrm>
          <a:prstGeom prst="rect">
            <a:avLst/>
          </a:prstGeom>
        </p:spPr>
      </p:pic>
      <p:sp>
        <p:nvSpPr>
          <p:cNvPr id="14" name="TextBox 13"/>
          <p:cNvSpPr txBox="1"/>
          <p:nvPr/>
        </p:nvSpPr>
        <p:spPr>
          <a:xfrm>
            <a:off x="6992983" y="4535534"/>
            <a:ext cx="2219115" cy="707886"/>
          </a:xfrm>
          <a:prstGeom prst="rect">
            <a:avLst/>
          </a:prstGeom>
          <a:noFill/>
        </p:spPr>
        <p:txBody>
          <a:bodyPr wrap="square" rtlCol="0">
            <a:spAutoFit/>
          </a:bodyPr>
          <a:lstStyle/>
          <a:p>
            <a:r>
              <a:rPr kumimoji="1" lang="en-US" altLang="ja-JP" sz="2000" b="1" dirty="0" smtClean="0">
                <a:solidFill>
                  <a:schemeClr val="bg1"/>
                </a:solidFill>
                <a:effectLst>
                  <a:outerShdw blurRad="38100" dist="38100" dir="2700000" algn="tl">
                    <a:srgbClr val="000000">
                      <a:alpha val="43137"/>
                    </a:srgbClr>
                  </a:outerShdw>
                </a:effectLst>
              </a:rPr>
              <a:t>Collaboration meeting @Toyama</a:t>
            </a:r>
            <a:endParaRPr kumimoji="1" lang="ja-JP" altLang="en-US" sz="2000" b="1" dirty="0">
              <a:solidFill>
                <a:schemeClr val="bg1"/>
              </a:solidFill>
              <a:effectLst>
                <a:outerShdw blurRad="38100" dist="38100" dir="2700000" algn="tl">
                  <a:srgbClr val="000000">
                    <a:alpha val="43137"/>
                  </a:srgbClr>
                </a:outerShdw>
              </a:effectLst>
            </a:endParaRPr>
          </a:p>
        </p:txBody>
      </p:sp>
      <p:sp>
        <p:nvSpPr>
          <p:cNvPr id="5" name="Rectangle 4"/>
          <p:cNvSpPr/>
          <p:nvPr/>
        </p:nvSpPr>
        <p:spPr>
          <a:xfrm rot="20251067">
            <a:off x="1428189" y="3512556"/>
            <a:ext cx="6708075" cy="837625"/>
          </a:xfrm>
          <a:prstGeom prst="rect">
            <a:avLst/>
          </a:prstGeom>
          <a:solidFill>
            <a:srgbClr val="FFF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solidFill>
                  <a:schemeClr val="tx1"/>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CANDLES III  </a:t>
            </a:r>
            <a:r>
              <a:rPr kumimoji="1" lang="en-US" altLang="ja-JP" sz="3600" dirty="0" smtClean="0">
                <a:solidFill>
                  <a:schemeClr val="tx1"/>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sym typeface="Wingdings" panose="05000000000000000000" pitchFamily="2" charset="2"/>
              </a:rPr>
              <a:t>  </a:t>
            </a:r>
            <a:r>
              <a:rPr kumimoji="1" lang="en-US" altLang="ja-JP" sz="3600" dirty="0" smtClean="0">
                <a:solidFill>
                  <a:srgbClr val="3333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sym typeface="Wingdings" panose="05000000000000000000" pitchFamily="2" charset="2"/>
              </a:rPr>
              <a:t>CANDLES III+</a:t>
            </a:r>
            <a:endParaRPr kumimoji="1" lang="ja-JP" altLang="en-US" sz="3600" dirty="0">
              <a:solidFill>
                <a:srgbClr val="3333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93646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782" y="282701"/>
            <a:ext cx="6957690" cy="804455"/>
          </a:xfrm>
        </p:spPr>
        <p:txBody>
          <a:bodyPr>
            <a:normAutofit fontScale="90000"/>
          </a:bodyPr>
          <a:lstStyle/>
          <a:p>
            <a:r>
              <a:rPr kumimoji="1" lang="ja-JP" altLang="en-US" sz="4000" u="sng" dirty="0" smtClean="0">
                <a:effectLst>
                  <a:outerShdw blurRad="38100" dist="38100" dir="2700000" algn="tl">
                    <a:srgbClr val="000000">
                      <a:alpha val="43137"/>
                    </a:srgbClr>
                  </a:outerShdw>
                </a:effectLst>
              </a:rPr>
              <a:t>シールドの性能調査（線源Ｒｕｎ）</a:t>
            </a:r>
            <a:endParaRPr kumimoji="1" lang="ja-JP" altLang="en-US" sz="4000" u="sng" dirty="0">
              <a:effectLst>
                <a:outerShdw blurRad="38100" dist="38100" dir="2700000" algn="tl">
                  <a:srgbClr val="000000">
                    <a:alpha val="43137"/>
                  </a:srgbClr>
                </a:outerShdw>
              </a:effectLst>
            </a:endParaRPr>
          </a:p>
        </p:txBody>
      </p:sp>
      <p:sp>
        <p:nvSpPr>
          <p:cNvPr id="4" name="TextBox 3"/>
          <p:cNvSpPr txBox="1"/>
          <p:nvPr/>
        </p:nvSpPr>
        <p:spPr>
          <a:xfrm>
            <a:off x="755576" y="1423765"/>
            <a:ext cx="7912164" cy="2308324"/>
          </a:xfrm>
          <a:prstGeom prst="rect">
            <a:avLst/>
          </a:prstGeom>
          <a:noFill/>
        </p:spPr>
        <p:txBody>
          <a:bodyPr wrap="square" rtlCol="0">
            <a:spAutoFit/>
          </a:bodyPr>
          <a:lstStyle/>
          <a:p>
            <a:pPr marL="285750" indent="-285750">
              <a:buFont typeface="Arial" panose="020B0604020202020204" pitchFamily="34" charset="0"/>
              <a:buChar char="•"/>
            </a:pPr>
            <a:r>
              <a:rPr lang="ja-JP" altLang="en-US" sz="2400" dirty="0" smtClean="0"/>
              <a:t>シールドの完成後、その性能を調査するため、再度</a:t>
            </a:r>
            <a:r>
              <a:rPr lang="en-US" altLang="ja-JP" sz="2400" dirty="0" smtClean="0"/>
              <a:t>252Cf</a:t>
            </a:r>
            <a:r>
              <a:rPr lang="ja-JP" altLang="en-US" sz="2400" dirty="0" smtClean="0"/>
              <a:t>線源を用いたデータ取得を行った。</a:t>
            </a:r>
            <a:endParaRPr lang="en-US" altLang="ja-JP" sz="2400" dirty="0" smtClean="0"/>
          </a:p>
          <a:p>
            <a:pPr marL="285750" indent="-285750">
              <a:buFont typeface="Arial" panose="020B0604020202020204" pitchFamily="34" charset="0"/>
              <a:buChar char="•"/>
            </a:pPr>
            <a:r>
              <a:rPr lang="ja-JP" altLang="en-US" sz="2400" dirty="0" smtClean="0"/>
              <a:t>高</a:t>
            </a:r>
            <a:r>
              <a:rPr lang="ja-JP" altLang="en-US" sz="2400" dirty="0"/>
              <a:t>統</a:t>
            </a:r>
            <a:r>
              <a:rPr lang="ja-JP" altLang="en-US" sz="2400" dirty="0" smtClean="0"/>
              <a:t>計を得るため、緩いカット条件での比較をした。</a:t>
            </a:r>
            <a:endParaRPr lang="en-US" altLang="ja-JP" sz="2400" dirty="0" smtClean="0"/>
          </a:p>
          <a:p>
            <a:pPr marL="285750" indent="-285750">
              <a:buFont typeface="Arial" panose="020B0604020202020204" pitchFamily="34" charset="0"/>
              <a:buChar char="•"/>
            </a:pPr>
            <a:r>
              <a:rPr lang="ja-JP" altLang="en-US" sz="2400" dirty="0" smtClean="0">
                <a:solidFill>
                  <a:srgbClr val="FF0000"/>
                </a:solidFill>
                <a:effectLst>
                  <a:outerShdw blurRad="38100" dist="38100" dir="2700000" algn="tl">
                    <a:srgbClr val="000000">
                      <a:alpha val="43137"/>
                    </a:srgbClr>
                  </a:outerShdw>
                </a:effectLst>
              </a:rPr>
              <a:t>シールド構築の前後で、線源Ｒｕｎの</a:t>
            </a:r>
            <a:r>
              <a:rPr lang="en-US" altLang="ja-JP" sz="2400" dirty="0" smtClean="0">
                <a:solidFill>
                  <a:srgbClr val="FF0000"/>
                </a:solidFill>
                <a:effectLst>
                  <a:outerShdw blurRad="38100" dist="38100" dir="2700000" algn="tl">
                    <a:srgbClr val="000000">
                      <a:alpha val="43137"/>
                    </a:srgbClr>
                  </a:outerShdw>
                </a:effectLst>
              </a:rPr>
              <a:t>(</a:t>
            </a:r>
            <a:r>
              <a:rPr lang="en-US" altLang="ja-JP" sz="2400" dirty="0" err="1" smtClean="0">
                <a:solidFill>
                  <a:srgbClr val="FF0000"/>
                </a:solidFill>
                <a:effectLst>
                  <a:outerShdw blurRad="38100" dist="38100" dir="2700000" algn="tl">
                    <a:srgbClr val="000000">
                      <a:alpha val="43137"/>
                    </a:srgbClr>
                  </a:outerShdw>
                </a:effectLst>
              </a:rPr>
              <a:t>n,</a:t>
            </a:r>
            <a:r>
              <a:rPr lang="en-US" altLang="ja-JP" sz="2400" dirty="0" err="1" smtClean="0">
                <a:solidFill>
                  <a:srgbClr val="FF0000"/>
                </a:solidFill>
                <a:effectLst>
                  <a:outerShdw blurRad="38100" dist="38100" dir="2700000" algn="tl">
                    <a:srgbClr val="000000">
                      <a:alpha val="43137"/>
                    </a:srgbClr>
                  </a:outerShdw>
                </a:effectLst>
                <a:latin typeface="Symbol" panose="05050102010706020507" pitchFamily="18" charset="2"/>
              </a:rPr>
              <a:t>g</a:t>
            </a:r>
            <a:r>
              <a:rPr lang="en-US" altLang="ja-JP" sz="2400" dirty="0" smtClean="0">
                <a:solidFill>
                  <a:srgbClr val="FF0000"/>
                </a:solidFill>
                <a:effectLst>
                  <a:outerShdw blurRad="38100" dist="38100" dir="2700000" algn="tl">
                    <a:srgbClr val="000000">
                      <a:alpha val="43137"/>
                    </a:srgbClr>
                  </a:outerShdw>
                </a:effectLst>
              </a:rPr>
              <a:t>)</a:t>
            </a:r>
            <a:r>
              <a:rPr lang="ja-JP" altLang="en-US" sz="2400" dirty="0" smtClean="0">
                <a:solidFill>
                  <a:srgbClr val="FF0000"/>
                </a:solidFill>
                <a:effectLst>
                  <a:outerShdw blurRad="38100" dist="38100" dir="2700000" algn="tl">
                    <a:srgbClr val="000000">
                      <a:alpha val="43137"/>
                    </a:srgbClr>
                  </a:outerShdw>
                </a:effectLst>
              </a:rPr>
              <a:t>事象は約</a:t>
            </a:r>
            <a:r>
              <a:rPr lang="en-US" altLang="ja-JP" sz="2400" dirty="0" smtClean="0">
                <a:solidFill>
                  <a:srgbClr val="FF0000"/>
                </a:solidFill>
                <a:effectLst>
                  <a:outerShdw blurRad="38100" dist="38100" dir="2700000" algn="tl">
                    <a:srgbClr val="000000">
                      <a:alpha val="43137"/>
                    </a:srgbClr>
                  </a:outerShdw>
                </a:effectLst>
              </a:rPr>
              <a:t>1/70</a:t>
            </a:r>
            <a:r>
              <a:rPr lang="ja-JP" altLang="en-US" sz="2400" dirty="0" smtClean="0">
                <a:solidFill>
                  <a:srgbClr val="FF0000"/>
                </a:solidFill>
                <a:effectLst>
                  <a:outerShdw blurRad="38100" dist="38100" dir="2700000" algn="tl">
                    <a:srgbClr val="000000">
                      <a:alpha val="43137"/>
                    </a:srgbClr>
                  </a:outerShdw>
                </a:effectLst>
              </a:rPr>
              <a:t>に減少した！！</a:t>
            </a:r>
            <a:endParaRPr lang="en-US" altLang="ja-JP" sz="2400" dirty="0" smtClean="0">
              <a:solidFill>
                <a:srgbClr val="FF00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ja-JP" altLang="en-US" sz="2400" dirty="0" smtClean="0"/>
              <a:t>モンテカルロシミュレーションからの予想とほぼ一致。</a:t>
            </a:r>
            <a:endParaRPr lang="en-US" altLang="ja-JP" sz="2400" dirty="0" smtClean="0"/>
          </a:p>
        </p:txBody>
      </p:sp>
      <p:grpSp>
        <p:nvGrpSpPr>
          <p:cNvPr id="3" name="Group 2"/>
          <p:cNvGrpSpPr/>
          <p:nvPr/>
        </p:nvGrpSpPr>
        <p:grpSpPr>
          <a:xfrm>
            <a:off x="556013" y="3841069"/>
            <a:ext cx="3505513" cy="2756283"/>
            <a:chOff x="582707" y="3447131"/>
            <a:chExt cx="4229983" cy="3432718"/>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377" y="3767524"/>
              <a:ext cx="3236313" cy="2739179"/>
            </a:xfrm>
            <a:prstGeom prst="rect">
              <a:avLst/>
            </a:prstGeom>
          </p:spPr>
        </p:pic>
        <p:sp>
          <p:nvSpPr>
            <p:cNvPr id="8" name="正方形/長方形 5"/>
            <p:cNvSpPr/>
            <p:nvPr/>
          </p:nvSpPr>
          <p:spPr>
            <a:xfrm>
              <a:off x="3557367" y="4761642"/>
              <a:ext cx="469681" cy="37547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7"/>
            <p:cNvCxnSpPr/>
            <p:nvPr/>
          </p:nvCxnSpPr>
          <p:spPr>
            <a:xfrm>
              <a:off x="1615968" y="3486847"/>
              <a:ext cx="2411080" cy="12645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上下矢印 16"/>
            <p:cNvSpPr/>
            <p:nvPr/>
          </p:nvSpPr>
          <p:spPr>
            <a:xfrm>
              <a:off x="3626556" y="5137113"/>
              <a:ext cx="331305" cy="174273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dirty="0" smtClean="0"/>
                <a:t>2m</a:t>
              </a:r>
              <a:endParaRPr kumimoji="1" lang="ja-JP" altLang="en-US" dirty="0"/>
            </a:p>
          </p:txBody>
        </p:sp>
        <p:pic>
          <p:nvPicPr>
            <p:cNvPr id="11" name="Picture 10"/>
            <p:cNvPicPr>
              <a:picLocks noChangeAspect="1"/>
            </p:cNvPicPr>
            <p:nvPr/>
          </p:nvPicPr>
          <p:blipFill>
            <a:blip r:embed="rId3"/>
            <a:stretch>
              <a:fillRect/>
            </a:stretch>
          </p:blipFill>
          <p:spPr>
            <a:xfrm>
              <a:off x="582707" y="3447131"/>
              <a:ext cx="1033261" cy="983895"/>
            </a:xfrm>
            <a:prstGeom prst="rect">
              <a:avLst/>
            </a:prstGeom>
          </p:spPr>
        </p:pic>
        <p:cxnSp>
          <p:nvCxnSpPr>
            <p:cNvPr id="15" name="直線コネクタ 7"/>
            <p:cNvCxnSpPr/>
            <p:nvPr/>
          </p:nvCxnSpPr>
          <p:spPr>
            <a:xfrm>
              <a:off x="582707" y="4417615"/>
              <a:ext cx="2969421" cy="71949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4" name="図 7"/>
          <p:cNvPicPr>
            <a:picLocks noChangeAspect="1"/>
          </p:cNvPicPr>
          <p:nvPr/>
        </p:nvPicPr>
        <p:blipFill rotWithShape="1">
          <a:blip r:embed="rId4"/>
          <a:srcRect t="3949" r="4718" b="3163"/>
          <a:stretch/>
        </p:blipFill>
        <p:spPr>
          <a:xfrm>
            <a:off x="494918" y="206601"/>
            <a:ext cx="1148280" cy="1000722"/>
          </a:xfrm>
          <a:prstGeom prst="rect">
            <a:avLst/>
          </a:prstGeom>
        </p:spPr>
      </p:pic>
      <p:grpSp>
        <p:nvGrpSpPr>
          <p:cNvPr id="13" name="Group 12"/>
          <p:cNvGrpSpPr/>
          <p:nvPr/>
        </p:nvGrpSpPr>
        <p:grpSpPr>
          <a:xfrm>
            <a:off x="4737214" y="3720358"/>
            <a:ext cx="4251163" cy="2868798"/>
            <a:chOff x="5004048" y="3767524"/>
            <a:chExt cx="4174786" cy="2890314"/>
          </a:xfrm>
        </p:grpSpPr>
        <p:pic>
          <p:nvPicPr>
            <p:cNvPr id="16"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3767524"/>
              <a:ext cx="3960000" cy="2848421"/>
            </a:xfrm>
            <a:prstGeom prst="rect">
              <a:avLst/>
            </a:prstGeom>
          </p:spPr>
        </p:pic>
        <p:sp>
          <p:nvSpPr>
            <p:cNvPr id="17" name="テキスト ボックス 7"/>
            <p:cNvSpPr txBox="1"/>
            <p:nvPr/>
          </p:nvSpPr>
          <p:spPr>
            <a:xfrm>
              <a:off x="7793535" y="3767524"/>
              <a:ext cx="1385299" cy="651178"/>
            </a:xfrm>
            <a:prstGeom prst="rect">
              <a:avLst/>
            </a:prstGeom>
            <a:solidFill>
              <a:schemeClr val="bg1"/>
            </a:solidFill>
            <a:ln>
              <a:solidFill>
                <a:schemeClr val="tx1"/>
              </a:solidFill>
            </a:ln>
          </p:spPr>
          <p:txBody>
            <a:bodyPr wrap="none" rtlCol="0">
              <a:spAutoFit/>
            </a:bodyPr>
            <a:lstStyle/>
            <a:p>
              <a:pPr algn="ctr"/>
              <a:r>
                <a:rPr kumimoji="1" lang="en-US" altLang="ja-JP" dirty="0" smtClean="0">
                  <a:solidFill>
                    <a:srgbClr val="0070C0"/>
                  </a:solidFill>
                </a:rPr>
                <a:t>Before shield</a:t>
              </a:r>
            </a:p>
            <a:p>
              <a:pPr algn="ctr"/>
              <a:r>
                <a:rPr lang="en-US" altLang="ja-JP" dirty="0" smtClean="0">
                  <a:solidFill>
                    <a:srgbClr val="FF0000"/>
                  </a:solidFill>
                </a:rPr>
                <a:t>After shield</a:t>
              </a:r>
              <a:endParaRPr kumimoji="1" lang="ja-JP" altLang="en-US" dirty="0">
                <a:solidFill>
                  <a:srgbClr val="FF0000"/>
                </a:solidFill>
              </a:endParaRPr>
            </a:p>
          </p:txBody>
        </p:sp>
        <p:sp>
          <p:nvSpPr>
            <p:cNvPr id="18" name="下矢印 8"/>
            <p:cNvSpPr/>
            <p:nvPr/>
          </p:nvSpPr>
          <p:spPr>
            <a:xfrm>
              <a:off x="6745273" y="4774963"/>
              <a:ext cx="426812" cy="31064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テキスト ボックス 6"/>
            <p:cNvSpPr txBox="1"/>
            <p:nvPr/>
          </p:nvSpPr>
          <p:spPr>
            <a:xfrm>
              <a:off x="5781905" y="3909269"/>
              <a:ext cx="931473" cy="369332"/>
            </a:xfrm>
            <a:prstGeom prst="rect">
              <a:avLst/>
            </a:prstGeom>
            <a:noFill/>
          </p:spPr>
          <p:txBody>
            <a:bodyPr wrap="none" rtlCol="0">
              <a:spAutoFit/>
            </a:bodyPr>
            <a:lstStyle/>
            <a:p>
              <a:r>
                <a:rPr kumimoji="1" lang="en-US" altLang="ja-JP" dirty="0" smtClean="0"/>
                <a:t>Fe</a:t>
              </a:r>
              <a:r>
                <a:rPr lang="en-US" altLang="ja-JP" dirty="0"/>
                <a:t> (n, γ</a:t>
              </a:r>
              <a:r>
                <a:rPr lang="en-US" altLang="ja-JP" dirty="0" smtClean="0"/>
                <a:t>)</a:t>
              </a:r>
              <a:endParaRPr kumimoji="1" lang="ja-JP" altLang="en-US" dirty="0"/>
            </a:p>
          </p:txBody>
        </p:sp>
        <p:cxnSp>
          <p:nvCxnSpPr>
            <p:cNvPr id="20" name="直線矢印コネクタ 9"/>
            <p:cNvCxnSpPr/>
            <p:nvPr/>
          </p:nvCxnSpPr>
          <p:spPr>
            <a:xfrm>
              <a:off x="6368223" y="4269268"/>
              <a:ext cx="391928" cy="144587"/>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10"/>
            <p:cNvSpPr txBox="1"/>
            <p:nvPr/>
          </p:nvSpPr>
          <p:spPr>
            <a:xfrm>
              <a:off x="7288448" y="5330234"/>
              <a:ext cx="1426994" cy="369332"/>
            </a:xfrm>
            <a:prstGeom prst="rect">
              <a:avLst/>
            </a:prstGeom>
            <a:noFill/>
          </p:spPr>
          <p:txBody>
            <a:bodyPr wrap="none" rtlCol="0">
              <a:spAutoFit/>
            </a:bodyPr>
            <a:lstStyle/>
            <a:p>
              <a:r>
                <a:rPr lang="en-US" altLang="ja-JP" dirty="0" smtClean="0"/>
                <a:t>Ni</a:t>
              </a:r>
              <a:r>
                <a:rPr lang="ja-JP" altLang="en-US" dirty="0" smtClean="0"/>
                <a:t> </a:t>
              </a:r>
              <a:r>
                <a:rPr lang="en-US" altLang="ja-JP" dirty="0" smtClean="0"/>
                <a:t>or Cr </a:t>
              </a:r>
              <a:r>
                <a:rPr lang="en-US" altLang="ja-JP" dirty="0"/>
                <a:t>(n, γ</a:t>
              </a:r>
              <a:r>
                <a:rPr lang="en-US" altLang="ja-JP" dirty="0" smtClean="0"/>
                <a:t>)</a:t>
              </a:r>
              <a:endParaRPr kumimoji="1" lang="ja-JP" altLang="en-US" dirty="0"/>
            </a:p>
          </p:txBody>
        </p:sp>
        <p:cxnSp>
          <p:nvCxnSpPr>
            <p:cNvPr id="22" name="直線矢印コネクタ 11"/>
            <p:cNvCxnSpPr>
              <a:stCxn id="21" idx="0"/>
            </p:cNvCxnSpPr>
            <p:nvPr/>
          </p:nvCxnSpPr>
          <p:spPr>
            <a:xfrm flipH="1" flipV="1">
              <a:off x="7812819" y="4928530"/>
              <a:ext cx="189126" cy="401704"/>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
            <p:cNvSpPr txBox="1"/>
            <p:nvPr/>
          </p:nvSpPr>
          <p:spPr>
            <a:xfrm>
              <a:off x="7602137" y="6319284"/>
              <a:ext cx="1261820" cy="338554"/>
            </a:xfrm>
            <a:prstGeom prst="rect">
              <a:avLst/>
            </a:prstGeom>
            <a:solidFill>
              <a:schemeClr val="bg1"/>
            </a:solidFill>
          </p:spPr>
          <p:txBody>
            <a:bodyPr wrap="none" rtlCol="0">
              <a:spAutoFit/>
            </a:bodyPr>
            <a:lstStyle/>
            <a:p>
              <a:r>
                <a:rPr kumimoji="1" lang="en-US" altLang="ja-JP" sz="1600" dirty="0" smtClean="0"/>
                <a:t>Energy [</a:t>
              </a:r>
              <a:r>
                <a:rPr kumimoji="1" lang="en-US" altLang="ja-JP" sz="1600" dirty="0" err="1" smtClean="0"/>
                <a:t>keV</a:t>
              </a:r>
              <a:r>
                <a:rPr kumimoji="1" lang="en-US" altLang="ja-JP" sz="1600" dirty="0" smtClean="0"/>
                <a:t>]</a:t>
              </a:r>
              <a:endParaRPr kumimoji="1" lang="ja-JP" altLang="en-US" sz="1600" dirty="0"/>
            </a:p>
          </p:txBody>
        </p:sp>
        <p:sp>
          <p:nvSpPr>
            <p:cNvPr id="24" name="テキスト ボックス 4"/>
            <p:cNvSpPr txBox="1"/>
            <p:nvPr/>
          </p:nvSpPr>
          <p:spPr>
            <a:xfrm rot="16200000">
              <a:off x="4120302" y="4711372"/>
              <a:ext cx="2226250" cy="338554"/>
            </a:xfrm>
            <a:prstGeom prst="rect">
              <a:avLst/>
            </a:prstGeom>
            <a:solidFill>
              <a:schemeClr val="bg1"/>
            </a:solidFill>
          </p:spPr>
          <p:txBody>
            <a:bodyPr wrap="none" rtlCol="0">
              <a:spAutoFit/>
            </a:bodyPr>
            <a:lstStyle/>
            <a:p>
              <a:r>
                <a:rPr kumimoji="1" lang="en-US" altLang="ja-JP" sz="1600" dirty="0" smtClean="0"/>
                <a:t>Events/50keV/44.6hours</a:t>
              </a:r>
              <a:endParaRPr kumimoji="1" lang="ja-JP" altLang="en-US" sz="1600" dirty="0"/>
            </a:p>
          </p:txBody>
        </p:sp>
        <p:sp>
          <p:nvSpPr>
            <p:cNvPr id="25" name="TextBox 24"/>
            <p:cNvSpPr txBox="1"/>
            <p:nvPr/>
          </p:nvSpPr>
          <p:spPr>
            <a:xfrm>
              <a:off x="5984718" y="4728475"/>
              <a:ext cx="799393" cy="400110"/>
            </a:xfrm>
            <a:prstGeom prst="rect">
              <a:avLst/>
            </a:prstGeom>
            <a:noFill/>
          </p:spPr>
          <p:txBody>
            <a:bodyPr wrap="square" rtlCol="0">
              <a:spAutoFit/>
            </a:bodyPr>
            <a:lstStyle/>
            <a:p>
              <a:r>
                <a:rPr kumimoji="1" lang="en-US" altLang="ja-JP" sz="2000" b="1" dirty="0" smtClean="0"/>
                <a:t>~1/70</a:t>
              </a:r>
              <a:endParaRPr kumimoji="1" lang="ja-JP" altLang="en-US" sz="2000" b="1" dirty="0"/>
            </a:p>
          </p:txBody>
        </p:sp>
      </p:grpSp>
    </p:spTree>
    <p:extLst>
      <p:ext uri="{BB962C8B-B14F-4D97-AF65-F5344CB8AC3E}">
        <p14:creationId xmlns:p14="http://schemas.microsoft.com/office/powerpoint/2010/main" val="10134453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56" y="195706"/>
            <a:ext cx="8875898" cy="1047650"/>
          </a:xfrm>
        </p:spPr>
        <p:txBody>
          <a:bodyPr>
            <a:noAutofit/>
          </a:bodyPr>
          <a:lstStyle/>
          <a:p>
            <a:pPr algn="ctr"/>
            <a:r>
              <a:rPr lang="ja-JP" altLang="en-US" sz="3600" b="1" u="sng" dirty="0">
                <a:effectLst>
                  <a:outerShdw blurRad="38100" dist="38100" dir="2700000" algn="tl">
                    <a:srgbClr val="000000">
                      <a:alpha val="43137"/>
                    </a:srgbClr>
                  </a:outerShdw>
                </a:effectLst>
              </a:rPr>
              <a:t>物</a:t>
            </a:r>
            <a:r>
              <a:rPr lang="ja-JP" altLang="en-US" sz="3600" b="1" u="sng" dirty="0" smtClean="0">
                <a:effectLst>
                  <a:outerShdw blurRad="38100" dist="38100" dir="2700000" algn="tl">
                    <a:srgbClr val="000000">
                      <a:alpha val="43137"/>
                    </a:srgbClr>
                  </a:outerShdw>
                </a:effectLst>
              </a:rPr>
              <a:t>理Ｒｕｎのスペクトル（シールド前後）</a:t>
            </a:r>
            <a:endParaRPr kumimoji="1" lang="ja-JP" altLang="en-US" sz="3600" b="1"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kumimoji="1" lang="ja-JP" altLang="en-US" dirty="0"/>
          </a:p>
        </p:txBody>
      </p:sp>
      <p:grpSp>
        <p:nvGrpSpPr>
          <p:cNvPr id="12" name="Group 11"/>
          <p:cNvGrpSpPr/>
          <p:nvPr/>
        </p:nvGrpSpPr>
        <p:grpSpPr>
          <a:xfrm>
            <a:off x="786503" y="1722277"/>
            <a:ext cx="7759774" cy="4927737"/>
            <a:chOff x="786503" y="1722277"/>
            <a:chExt cx="7759774" cy="4927737"/>
          </a:xfrm>
        </p:grpSpPr>
        <p:grpSp>
          <p:nvGrpSpPr>
            <p:cNvPr id="11" name="Group 10"/>
            <p:cNvGrpSpPr/>
            <p:nvPr/>
          </p:nvGrpSpPr>
          <p:grpSpPr>
            <a:xfrm>
              <a:off x="786503" y="1722277"/>
              <a:ext cx="7759774" cy="4568777"/>
              <a:chOff x="755576" y="1812551"/>
              <a:chExt cx="7759774" cy="4568777"/>
            </a:xfrm>
          </p:grpSpPr>
          <p:pic>
            <p:nvPicPr>
              <p:cNvPr id="4" name="Grafik 1"/>
              <p:cNvPicPr>
                <a:picLocks noChangeAspect="1"/>
              </p:cNvPicPr>
              <p:nvPr/>
            </p:nvPicPr>
            <p:blipFill rotWithShape="1">
              <a:blip r:embed="rId2">
                <a:extLst>
                  <a:ext uri="{28A0092B-C50C-407E-A947-70E740481C1C}">
                    <a14:useLocalDpi xmlns:a14="http://schemas.microsoft.com/office/drawing/2010/main" val="0"/>
                  </a:ext>
                </a:extLst>
              </a:blip>
              <a:srcRect t="7438" b="5742"/>
              <a:stretch/>
            </p:blipFill>
            <p:spPr>
              <a:xfrm>
                <a:off x="755576" y="1812551"/>
                <a:ext cx="7759774" cy="4568777"/>
              </a:xfrm>
              <a:prstGeom prst="rect">
                <a:avLst/>
              </a:prstGeom>
            </p:spPr>
          </p:pic>
          <p:sp>
            <p:nvSpPr>
              <p:cNvPr id="5" name="Rectangle 4"/>
              <p:cNvSpPr/>
              <p:nvPr/>
            </p:nvSpPr>
            <p:spPr>
              <a:xfrm>
                <a:off x="4325049" y="1988840"/>
                <a:ext cx="3600400" cy="10081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　</a:t>
                </a:r>
                <a:r>
                  <a:rPr lang="ja-JP" altLang="en-US" dirty="0" smtClean="0">
                    <a:solidFill>
                      <a:schemeClr val="tx1"/>
                    </a:solidFill>
                  </a:rPr>
                  <a:t>　　　　</a:t>
                </a:r>
                <a:r>
                  <a:rPr lang="en-US" altLang="ja-JP" dirty="0" smtClean="0">
                    <a:solidFill>
                      <a:schemeClr val="tx1"/>
                    </a:solidFill>
                  </a:rPr>
                  <a:t>Data in 2014</a:t>
                </a:r>
                <a:r>
                  <a:rPr lang="ja-JP" altLang="en-US" dirty="0" smtClean="0">
                    <a:solidFill>
                      <a:schemeClr val="tx1"/>
                    </a:solidFill>
                  </a:rPr>
                  <a:t>　</a:t>
                </a:r>
                <a:r>
                  <a:rPr lang="en-US" altLang="ja-JP" dirty="0" smtClean="0">
                    <a:solidFill>
                      <a:schemeClr val="tx1"/>
                    </a:solidFill>
                  </a:rPr>
                  <a:t>(56.9 days)</a:t>
                </a:r>
              </a:p>
              <a:p>
                <a:r>
                  <a:rPr kumimoji="1" lang="ja-JP" altLang="en-US" dirty="0" smtClean="0">
                    <a:solidFill>
                      <a:schemeClr val="tx1"/>
                    </a:solidFill>
                  </a:rPr>
                  <a:t>　　　　　</a:t>
                </a:r>
                <a:r>
                  <a:rPr kumimoji="1" lang="en-US" altLang="ja-JP" dirty="0" smtClean="0">
                    <a:solidFill>
                      <a:schemeClr val="tx1"/>
                    </a:solidFill>
                  </a:rPr>
                  <a:t>After cooling</a:t>
                </a:r>
                <a:r>
                  <a:rPr kumimoji="1" lang="ja-JP" altLang="en-US" dirty="0" smtClean="0">
                    <a:solidFill>
                      <a:schemeClr val="tx1"/>
                    </a:solidFill>
                  </a:rPr>
                  <a:t>　</a:t>
                </a:r>
                <a:r>
                  <a:rPr kumimoji="1" lang="en-US" altLang="ja-JP" dirty="0" smtClean="0">
                    <a:solidFill>
                      <a:schemeClr val="tx1"/>
                    </a:solidFill>
                  </a:rPr>
                  <a:t>(</a:t>
                </a:r>
                <a:r>
                  <a:rPr lang="en-US" altLang="ja-JP" dirty="0" smtClean="0">
                    <a:solidFill>
                      <a:schemeClr val="tx1"/>
                    </a:solidFill>
                  </a:rPr>
                  <a:t>28</a:t>
                </a:r>
                <a:r>
                  <a:rPr kumimoji="1" lang="en-US" altLang="ja-JP" dirty="0" smtClean="0">
                    <a:solidFill>
                      <a:schemeClr val="tx1"/>
                    </a:solidFill>
                  </a:rPr>
                  <a:t>.1 days)</a:t>
                </a:r>
              </a:p>
              <a:p>
                <a:r>
                  <a:rPr lang="ja-JP" altLang="en-US" dirty="0" smtClean="0">
                    <a:solidFill>
                      <a:schemeClr val="tx1"/>
                    </a:solidFill>
                  </a:rPr>
                  <a:t>　　　　　</a:t>
                </a:r>
                <a:r>
                  <a:rPr lang="en-US" altLang="ja-JP" dirty="0" smtClean="0">
                    <a:solidFill>
                      <a:schemeClr val="tx1"/>
                    </a:solidFill>
                  </a:rPr>
                  <a:t>After shielding</a:t>
                </a:r>
                <a:r>
                  <a:rPr lang="ja-JP" altLang="en-US" dirty="0" smtClean="0">
                    <a:solidFill>
                      <a:schemeClr val="tx1"/>
                    </a:solidFill>
                  </a:rPr>
                  <a:t>　</a:t>
                </a:r>
                <a:r>
                  <a:rPr lang="en-US" altLang="ja-JP" dirty="0" smtClean="0">
                    <a:solidFill>
                      <a:schemeClr val="tx1"/>
                    </a:solidFill>
                  </a:rPr>
                  <a:t>(21.5 days)</a:t>
                </a:r>
                <a:endParaRPr kumimoji="1" lang="ja-JP" altLang="en-US" dirty="0">
                  <a:solidFill>
                    <a:schemeClr val="tx1"/>
                  </a:solidFill>
                </a:endParaRPr>
              </a:p>
            </p:txBody>
          </p:sp>
          <p:cxnSp>
            <p:nvCxnSpPr>
              <p:cNvPr id="7" name="Straight Connector 6"/>
              <p:cNvCxnSpPr/>
              <p:nvPr/>
            </p:nvCxnSpPr>
            <p:spPr>
              <a:xfrm>
                <a:off x="4532364" y="2231839"/>
                <a:ext cx="432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41073" y="2522207"/>
                <a:ext cx="43204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41073" y="2781776"/>
                <a:ext cx="432048" cy="0"/>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6516216" y="6249904"/>
              <a:ext cx="1872208" cy="400110"/>
            </a:xfrm>
            <a:prstGeom prst="rect">
              <a:avLst/>
            </a:prstGeom>
            <a:noFill/>
          </p:spPr>
          <p:txBody>
            <a:bodyPr wrap="square" rtlCol="0">
              <a:spAutoFit/>
            </a:bodyPr>
            <a:lstStyle/>
            <a:p>
              <a:r>
                <a:rPr kumimoji="1" lang="en-US" altLang="ja-JP" sz="2000" b="1" dirty="0" smtClean="0"/>
                <a:t>Energy [</a:t>
              </a:r>
              <a:r>
                <a:rPr kumimoji="1" lang="en-US" altLang="ja-JP" sz="2000" b="1" dirty="0" err="1" smtClean="0"/>
                <a:t>keV</a:t>
              </a:r>
              <a:r>
                <a:rPr kumimoji="1" lang="en-US" altLang="ja-JP" sz="2000" b="1" dirty="0" smtClean="0"/>
                <a:t>]</a:t>
              </a:r>
              <a:endParaRPr kumimoji="1" lang="ja-JP" altLang="en-US" sz="2000" b="1" dirty="0"/>
            </a:p>
          </p:txBody>
        </p:sp>
      </p:grpSp>
      <p:sp>
        <p:nvSpPr>
          <p:cNvPr id="13" name="Down Arrow 12"/>
          <p:cNvSpPr/>
          <p:nvPr/>
        </p:nvSpPr>
        <p:spPr>
          <a:xfrm rot="2685839" flipV="1">
            <a:off x="3893936" y="4694013"/>
            <a:ext cx="216024" cy="4674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Down Arrow 13"/>
          <p:cNvSpPr/>
          <p:nvPr/>
        </p:nvSpPr>
        <p:spPr>
          <a:xfrm>
            <a:off x="3635896" y="3618870"/>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Down Arrow 14"/>
          <p:cNvSpPr/>
          <p:nvPr/>
        </p:nvSpPr>
        <p:spPr>
          <a:xfrm>
            <a:off x="2766723" y="1876801"/>
            <a:ext cx="216024" cy="12098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Right Brace 16"/>
          <p:cNvSpPr/>
          <p:nvPr/>
        </p:nvSpPr>
        <p:spPr>
          <a:xfrm rot="16200000">
            <a:off x="6049548" y="3298233"/>
            <a:ext cx="386803" cy="2912643"/>
          </a:xfrm>
          <a:prstGeom prst="righ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TextBox 17"/>
          <p:cNvSpPr txBox="1"/>
          <p:nvPr/>
        </p:nvSpPr>
        <p:spPr>
          <a:xfrm>
            <a:off x="3419872" y="2957352"/>
            <a:ext cx="3456384" cy="707886"/>
          </a:xfrm>
          <a:prstGeom prst="rect">
            <a:avLst/>
          </a:prstGeom>
          <a:noFill/>
        </p:spPr>
        <p:txBody>
          <a:bodyPr wrap="square" rtlCol="0">
            <a:spAutoFit/>
          </a:bodyPr>
          <a:lstStyle/>
          <a:p>
            <a:r>
              <a:rPr kumimoji="1" lang="en-US" altLang="ja-JP" sz="2000" dirty="0" smtClean="0"/>
              <a:t>3 – 4 MeV was reduced due to changing O-ring and Al sleeve.</a:t>
            </a:r>
            <a:endParaRPr kumimoji="1" lang="ja-JP" altLang="en-US" sz="2000" dirty="0"/>
          </a:p>
        </p:txBody>
      </p:sp>
      <p:sp>
        <p:nvSpPr>
          <p:cNvPr id="19" name="TextBox 18"/>
          <p:cNvSpPr txBox="1"/>
          <p:nvPr/>
        </p:nvSpPr>
        <p:spPr>
          <a:xfrm>
            <a:off x="1785896" y="5139476"/>
            <a:ext cx="3038298" cy="707886"/>
          </a:xfrm>
          <a:prstGeom prst="rect">
            <a:avLst/>
          </a:prstGeom>
          <a:noFill/>
        </p:spPr>
        <p:txBody>
          <a:bodyPr wrap="square" rtlCol="0">
            <a:spAutoFit/>
          </a:bodyPr>
          <a:lstStyle/>
          <a:p>
            <a:pPr algn="ctr"/>
            <a:r>
              <a:rPr lang="en-US" altLang="ja-JP" sz="2000" dirty="0" smtClean="0"/>
              <a:t>Internal radioactive BGs</a:t>
            </a:r>
          </a:p>
          <a:p>
            <a:pPr algn="ctr"/>
            <a:r>
              <a:rPr kumimoji="1" lang="en-US" altLang="ja-JP" sz="2000" dirty="0" smtClean="0"/>
              <a:t>(</a:t>
            </a:r>
            <a:r>
              <a:rPr kumimoji="1" lang="en-US" altLang="ja-JP" sz="2000" baseline="30000" dirty="0" smtClean="0"/>
              <a:t>208</a:t>
            </a:r>
            <a:r>
              <a:rPr kumimoji="1" lang="en-US" altLang="ja-JP" sz="2000" dirty="0" smtClean="0"/>
              <a:t>Tl &amp; Bi-Po)</a:t>
            </a:r>
            <a:endParaRPr kumimoji="1" lang="ja-JP" altLang="en-US" sz="2000" dirty="0"/>
          </a:p>
        </p:txBody>
      </p:sp>
      <p:sp>
        <p:nvSpPr>
          <p:cNvPr id="20" name="TextBox 19"/>
          <p:cNvSpPr txBox="1"/>
          <p:nvPr/>
        </p:nvSpPr>
        <p:spPr>
          <a:xfrm>
            <a:off x="1612439" y="1476690"/>
            <a:ext cx="4296471" cy="400110"/>
          </a:xfrm>
          <a:prstGeom prst="rect">
            <a:avLst/>
          </a:prstGeom>
          <a:noFill/>
        </p:spPr>
        <p:txBody>
          <a:bodyPr wrap="square" rtlCol="0">
            <a:spAutoFit/>
          </a:bodyPr>
          <a:lstStyle/>
          <a:p>
            <a:r>
              <a:rPr kumimoji="1" lang="en-US" altLang="ja-JP" sz="2000" dirty="0" smtClean="0"/>
              <a:t>External </a:t>
            </a:r>
            <a:r>
              <a:rPr kumimoji="1" lang="en-US" altLang="ja-JP" sz="2000" dirty="0" smtClean="0">
                <a:latin typeface="Symbol" panose="05050102010706020507" pitchFamily="18" charset="2"/>
              </a:rPr>
              <a:t>g</a:t>
            </a:r>
            <a:r>
              <a:rPr kumimoji="1" lang="en-US" altLang="ja-JP" sz="2000" dirty="0" smtClean="0"/>
              <a:t>-ray reduced by the shield</a:t>
            </a:r>
            <a:endParaRPr kumimoji="1" lang="ja-JP" altLang="en-US" sz="2000" dirty="0"/>
          </a:p>
        </p:txBody>
      </p:sp>
      <p:sp>
        <p:nvSpPr>
          <p:cNvPr id="21" name="TextBox 20"/>
          <p:cNvSpPr txBox="1"/>
          <p:nvPr/>
        </p:nvSpPr>
        <p:spPr>
          <a:xfrm>
            <a:off x="4627978" y="3727769"/>
            <a:ext cx="4296471" cy="1015663"/>
          </a:xfrm>
          <a:prstGeom prst="rect">
            <a:avLst/>
          </a:prstGeom>
          <a:noFill/>
        </p:spPr>
        <p:txBody>
          <a:bodyPr wrap="square" rtlCol="0">
            <a:spAutoFit/>
          </a:bodyPr>
          <a:lstStyle/>
          <a:p>
            <a:r>
              <a:rPr kumimoji="1" lang="en-US" altLang="ja-JP" sz="20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a:t>
            </a:r>
            <a:r>
              <a:rPr kumimoji="1" lang="en-US" altLang="ja-JP" sz="2000" dirty="0" err="1"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n,γ</a:t>
            </a:r>
            <a:r>
              <a:rPr kumimoji="1" lang="en-US" altLang="ja-JP" sz="20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with environmental neutron was reduced by the shield !!</a:t>
            </a:r>
          </a:p>
          <a:p>
            <a:r>
              <a:rPr lang="en-US" altLang="ja-JP" sz="2000" dirty="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r>
              <a:rPr lang="en-US" altLang="ja-JP" sz="20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r>
              <a:rPr lang="ja-JP" altLang="en-US" sz="20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a:t>
            </a:r>
            <a:r>
              <a:rPr lang="en-US" altLang="ja-JP" sz="20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1/100</a:t>
            </a:r>
            <a:endParaRPr kumimoji="1" lang="ja-JP" altLang="en-US" sz="2000" dirty="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6" name="TextBox 5"/>
          <p:cNvSpPr txBox="1"/>
          <p:nvPr/>
        </p:nvSpPr>
        <p:spPr>
          <a:xfrm rot="16200000">
            <a:off x="-163351" y="2541861"/>
            <a:ext cx="2269042" cy="369332"/>
          </a:xfrm>
          <a:prstGeom prst="rect">
            <a:avLst/>
          </a:prstGeom>
          <a:solidFill>
            <a:schemeClr val="bg1"/>
          </a:solidFill>
        </p:spPr>
        <p:txBody>
          <a:bodyPr wrap="square" rtlCol="0">
            <a:spAutoFit/>
          </a:bodyPr>
          <a:lstStyle/>
          <a:p>
            <a:r>
              <a:rPr kumimoji="1" lang="en-US" altLang="ja-JP" b="1" dirty="0" smtClean="0"/>
              <a:t>Events/50keV/56.9d</a:t>
            </a:r>
            <a:endParaRPr kumimoji="1" lang="ja-JP" altLang="en-US" b="1" dirty="0"/>
          </a:p>
        </p:txBody>
      </p:sp>
      <p:sp>
        <p:nvSpPr>
          <p:cNvPr id="16" name="Down Arrow 15"/>
          <p:cNvSpPr/>
          <p:nvPr/>
        </p:nvSpPr>
        <p:spPr>
          <a:xfrm flipV="1">
            <a:off x="4067944" y="6038882"/>
            <a:ext cx="328071" cy="4435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TextBox 21"/>
          <p:cNvSpPr txBox="1"/>
          <p:nvPr/>
        </p:nvSpPr>
        <p:spPr>
          <a:xfrm>
            <a:off x="3588973" y="6422194"/>
            <a:ext cx="1728192" cy="461665"/>
          </a:xfrm>
          <a:prstGeom prst="rect">
            <a:avLst/>
          </a:prstGeom>
          <a:noFill/>
        </p:spPr>
        <p:txBody>
          <a:bodyPr wrap="square" rtlCol="0">
            <a:spAutoFit/>
          </a:bodyPr>
          <a:lstStyle/>
          <a:p>
            <a:r>
              <a:rPr kumimoji="1" lang="en-US" altLang="ja-JP" sz="2400" dirty="0" err="1" smtClean="0"/>
              <a:t>Q</a:t>
            </a:r>
            <a:r>
              <a:rPr kumimoji="1" lang="en-US" altLang="ja-JP" sz="1600" dirty="0" err="1" smtClean="0">
                <a:latin typeface="Symbol" panose="05050102010706020507" pitchFamily="18" charset="2"/>
              </a:rPr>
              <a:t>bb</a:t>
            </a:r>
            <a:r>
              <a:rPr kumimoji="1" lang="en-US" altLang="ja-JP" sz="2400" dirty="0" smtClean="0"/>
              <a:t> region</a:t>
            </a:r>
            <a:endParaRPr kumimoji="1" lang="ja-JP" altLang="en-US" sz="2400" dirty="0"/>
          </a:p>
        </p:txBody>
      </p:sp>
    </p:spTree>
    <p:extLst>
      <p:ext uri="{BB962C8B-B14F-4D97-AF65-F5344CB8AC3E}">
        <p14:creationId xmlns:p14="http://schemas.microsoft.com/office/powerpoint/2010/main" val="2170474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4993668" y="-43925"/>
            <a:ext cx="4123538" cy="3046574"/>
          </a:xfrm>
          <a:prstGeom prst="rect">
            <a:avLst/>
          </a:prstGeom>
        </p:spPr>
      </p:pic>
      <p:sp>
        <p:nvSpPr>
          <p:cNvPr id="2" name="Title 1"/>
          <p:cNvSpPr>
            <a:spLocks noGrp="1"/>
          </p:cNvSpPr>
          <p:nvPr>
            <p:ph type="title"/>
          </p:nvPr>
        </p:nvSpPr>
        <p:spPr>
          <a:xfrm>
            <a:off x="611559" y="491066"/>
            <a:ext cx="4382109" cy="1143000"/>
          </a:xfrm>
        </p:spPr>
        <p:txBody>
          <a:bodyPr/>
          <a:lstStyle/>
          <a:p>
            <a:r>
              <a:rPr kumimoji="1" lang="en-US" altLang="ja-JP" dirty="0" smtClean="0">
                <a:latin typeface="Symbol" panose="05050102010706020507" pitchFamily="18" charset="2"/>
              </a:rPr>
              <a:t>0nbb</a:t>
            </a:r>
            <a:r>
              <a:rPr lang="ja-JP" altLang="en-US" dirty="0">
                <a:latin typeface="Symbol" panose="05050102010706020507" pitchFamily="18" charset="2"/>
              </a:rPr>
              <a:t>リミット</a:t>
            </a:r>
            <a:endParaRPr kumimoji="1" lang="ja-JP" alt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2980097721"/>
              </p:ext>
            </p:extLst>
          </p:nvPr>
        </p:nvGraphicFramePr>
        <p:xfrm>
          <a:off x="448734" y="3253774"/>
          <a:ext cx="7486470" cy="2377440"/>
        </p:xfrm>
        <a:graphic>
          <a:graphicData uri="http://schemas.openxmlformats.org/drawingml/2006/table">
            <a:tbl>
              <a:tblPr firstRow="1" bandRow="1">
                <a:tableStyleId>{5C22544A-7EE6-4342-B048-85BDC9FD1C3A}</a:tableStyleId>
              </a:tblPr>
              <a:tblGrid>
                <a:gridCol w="2495490"/>
                <a:gridCol w="2495490"/>
                <a:gridCol w="2495490"/>
              </a:tblGrid>
              <a:tr h="352942">
                <a:tc>
                  <a:txBody>
                    <a:bodyPr/>
                    <a:lstStyle/>
                    <a:p>
                      <a:pPr algn="ctr"/>
                      <a:endParaRPr kumimoji="1" lang="ja-JP" altLang="en-US" sz="2000" b="1" dirty="0">
                        <a:solidFill>
                          <a:schemeClr val="tx1"/>
                        </a:solidFill>
                      </a:endParaRPr>
                    </a:p>
                  </a:txBody>
                  <a:tcPr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effectLst>
                            <a:outerShdw blurRad="38100" dist="38100" dir="2700000" algn="tl">
                              <a:srgbClr val="000000">
                                <a:alpha val="43137"/>
                              </a:srgbClr>
                            </a:outerShdw>
                          </a:effectLst>
                        </a:rPr>
                        <a:t>27 crystals</a:t>
                      </a:r>
                      <a:r>
                        <a:rPr kumimoji="1" lang="en-US" altLang="ja-JP" sz="2000" b="1" baseline="30000" dirty="0" smtClean="0">
                          <a:solidFill>
                            <a:schemeClr val="tx1"/>
                          </a:solidFill>
                          <a:effectLst>
                            <a:outerShdw blurRad="38100" dist="38100" dir="2700000" algn="tl">
                              <a:srgbClr val="000000">
                                <a:alpha val="43137"/>
                              </a:srgbClr>
                            </a:outerShdw>
                          </a:effectLst>
                        </a:rPr>
                        <a:t>※</a:t>
                      </a:r>
                      <a:endParaRPr kumimoji="1" lang="ja-JP" altLang="en-US" sz="2000" b="1" baseline="30000" dirty="0" smtClean="0">
                        <a:solidFill>
                          <a:schemeClr val="tx1"/>
                        </a:solidFill>
                        <a:effectLst>
                          <a:outerShdw blurRad="38100" dist="38100" dir="2700000" algn="tl">
                            <a:srgbClr val="000000">
                              <a:alpha val="43137"/>
                            </a:srgbClr>
                          </a:outerShdw>
                        </a:effectLst>
                      </a:endParaRPr>
                    </a:p>
                  </a:txBody>
                  <a:tcPr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effectLst>
                            <a:outerShdw blurRad="38100" dist="38100" dir="2700000" algn="tl">
                              <a:srgbClr val="000000">
                                <a:alpha val="43137"/>
                              </a:srgbClr>
                            </a:outerShdw>
                          </a:effectLst>
                        </a:rPr>
                        <a:t>All crystals</a:t>
                      </a:r>
                      <a:endParaRPr kumimoji="1" lang="ja-JP" altLang="en-US" sz="2000" b="1" dirty="0" smtClean="0">
                        <a:solidFill>
                          <a:schemeClr val="tx1"/>
                        </a:solidFill>
                        <a:effectLst>
                          <a:outerShdw blurRad="38100" dist="38100" dir="2700000" algn="tl">
                            <a:srgbClr val="000000">
                              <a:alpha val="43137"/>
                            </a:srgbClr>
                          </a:outerShdw>
                        </a:effectLst>
                      </a:endParaRPr>
                    </a:p>
                  </a:txBody>
                  <a:tcPr anchor="ctr">
                    <a:solidFill>
                      <a:srgbClr val="FFFF00"/>
                    </a:solidFill>
                  </a:tcPr>
                </a:tc>
              </a:tr>
              <a:tr h="357844">
                <a:tc>
                  <a:txBody>
                    <a:bodyPr/>
                    <a:lstStyle/>
                    <a:p>
                      <a:pPr algn="ctr"/>
                      <a:r>
                        <a:rPr kumimoji="1" lang="en-US" altLang="ja-JP" sz="2000" b="1" dirty="0" smtClean="0">
                          <a:solidFill>
                            <a:schemeClr val="tx1"/>
                          </a:solidFill>
                        </a:rPr>
                        <a:t># of </a:t>
                      </a:r>
                      <a:r>
                        <a:rPr kumimoji="1" lang="en-US" altLang="ja-JP" sz="2000" b="1" dirty="0" err="1" smtClean="0">
                          <a:solidFill>
                            <a:schemeClr val="tx1"/>
                          </a:solidFill>
                        </a:rPr>
                        <a:t>ev</a:t>
                      </a:r>
                      <a:r>
                        <a:rPr kumimoji="1" lang="en-US" altLang="ja-JP" sz="2000" b="1" dirty="0" smtClean="0">
                          <a:solidFill>
                            <a:schemeClr val="tx1"/>
                          </a:solidFill>
                        </a:rPr>
                        <a:t> @</a:t>
                      </a:r>
                      <a:r>
                        <a:rPr kumimoji="1" lang="en-US" altLang="ja-JP" sz="2000" b="1" dirty="0" err="1" smtClean="0">
                          <a:solidFill>
                            <a:schemeClr val="tx1"/>
                          </a:solidFill>
                        </a:rPr>
                        <a:t>Q</a:t>
                      </a:r>
                      <a:r>
                        <a:rPr kumimoji="1" lang="en-US" altLang="ja-JP" sz="1600" b="1" dirty="0" err="1" smtClean="0">
                          <a:solidFill>
                            <a:schemeClr val="tx1"/>
                          </a:solidFill>
                          <a:latin typeface="Symbol" panose="05050102010706020507" pitchFamily="18" charset="2"/>
                        </a:rPr>
                        <a:t>bb</a:t>
                      </a:r>
                      <a:endParaRPr kumimoji="1" lang="en-US" altLang="ja-JP" sz="2800" b="1" baseline="30000" dirty="0" smtClean="0">
                        <a:solidFill>
                          <a:schemeClr val="tx1"/>
                        </a:solidFill>
                        <a:latin typeface="Symbol" panose="05050102010706020507" pitchFamily="18" charset="2"/>
                      </a:endParaRPr>
                    </a:p>
                  </a:txBody>
                  <a:tcPr anchor="ctr">
                    <a:solidFill>
                      <a:srgbClr val="00B0F0"/>
                    </a:solidFill>
                  </a:tcPr>
                </a:tc>
                <a:tc>
                  <a:txBody>
                    <a:bodyPr/>
                    <a:lstStyle/>
                    <a:p>
                      <a:pPr algn="ctr"/>
                      <a:r>
                        <a:rPr kumimoji="1" lang="en-US" altLang="ja-JP" sz="2000" b="1" dirty="0" smtClean="0">
                          <a:solidFill>
                            <a:schemeClr val="tx1"/>
                          </a:solidFill>
                        </a:rPr>
                        <a:t>0 </a:t>
                      </a:r>
                      <a:r>
                        <a:rPr kumimoji="1" lang="en-US" altLang="ja-JP" sz="2000" b="1" dirty="0" err="1" smtClean="0">
                          <a:solidFill>
                            <a:schemeClr val="tx1"/>
                          </a:solidFill>
                        </a:rPr>
                        <a:t>ev</a:t>
                      </a:r>
                      <a:endParaRPr kumimoji="1" lang="ja-JP" altLang="en-US" sz="2000" b="1" dirty="0">
                        <a:solidFill>
                          <a:schemeClr val="tx1"/>
                        </a:solidFill>
                      </a:endParaRPr>
                    </a:p>
                  </a:txBody>
                  <a:tcPr anchor="ctr"/>
                </a:tc>
                <a:tc>
                  <a:txBody>
                    <a:bodyPr/>
                    <a:lstStyle/>
                    <a:p>
                      <a:pPr algn="ctr"/>
                      <a:r>
                        <a:rPr kumimoji="1" lang="en-US" altLang="ja-JP" sz="2000" b="1" dirty="0" smtClean="0">
                          <a:solidFill>
                            <a:schemeClr val="tx1"/>
                          </a:solidFill>
                        </a:rPr>
                        <a:t>10 </a:t>
                      </a:r>
                      <a:r>
                        <a:rPr kumimoji="1" lang="en-US" altLang="ja-JP" sz="2000" b="1" dirty="0" err="1" smtClean="0">
                          <a:solidFill>
                            <a:schemeClr val="tx1"/>
                          </a:solidFill>
                        </a:rPr>
                        <a:t>ev</a:t>
                      </a:r>
                      <a:endParaRPr kumimoji="1" lang="ja-JP" altLang="en-US" sz="2000" b="1" dirty="0">
                        <a:solidFill>
                          <a:schemeClr val="tx1"/>
                        </a:solidFill>
                      </a:endParaRPr>
                    </a:p>
                  </a:txBody>
                  <a:tcPr anchor="ctr"/>
                </a:tc>
              </a:tr>
              <a:tr h="357844">
                <a:tc>
                  <a:txBody>
                    <a:bodyPr/>
                    <a:lstStyle/>
                    <a:p>
                      <a:pPr algn="ctr"/>
                      <a:r>
                        <a:rPr kumimoji="1" lang="en-US" altLang="ja-JP" sz="2000" b="1" dirty="0" smtClean="0">
                          <a:solidFill>
                            <a:schemeClr val="tx1"/>
                          </a:solidFill>
                        </a:rPr>
                        <a:t>Expected </a:t>
                      </a:r>
                      <a:r>
                        <a:rPr kumimoji="1" lang="en-US" altLang="ja-JP" sz="2000" b="1" baseline="30000" dirty="0" smtClean="0">
                          <a:solidFill>
                            <a:schemeClr val="tx1"/>
                          </a:solidFill>
                        </a:rPr>
                        <a:t>208</a:t>
                      </a:r>
                      <a:r>
                        <a:rPr kumimoji="1" lang="en-US" altLang="ja-JP" sz="2000" b="1" dirty="0" smtClean="0">
                          <a:solidFill>
                            <a:schemeClr val="tx1"/>
                          </a:solidFill>
                        </a:rPr>
                        <a:t>Tl</a:t>
                      </a:r>
                      <a:endParaRPr kumimoji="1" lang="ja-JP" altLang="en-US" sz="2000" b="1" dirty="0">
                        <a:solidFill>
                          <a:schemeClr val="tx1"/>
                        </a:solidFill>
                      </a:endParaRPr>
                    </a:p>
                  </a:txBody>
                  <a:tcPr anchor="ctr">
                    <a:solidFill>
                      <a:srgbClr val="00B0F0"/>
                    </a:solidFill>
                  </a:tcPr>
                </a:tc>
                <a:tc>
                  <a:txBody>
                    <a:bodyPr/>
                    <a:lstStyle/>
                    <a:p>
                      <a:pPr algn="ctr"/>
                      <a:r>
                        <a:rPr kumimoji="1" lang="en-US" altLang="ja-JP" sz="2000" b="1" dirty="0" smtClean="0">
                          <a:solidFill>
                            <a:schemeClr val="tx1"/>
                          </a:solidFill>
                        </a:rPr>
                        <a:t>1.2 </a:t>
                      </a:r>
                      <a:r>
                        <a:rPr kumimoji="1" lang="en-US" altLang="ja-JP" sz="2000" b="1" dirty="0" err="1" smtClean="0">
                          <a:solidFill>
                            <a:schemeClr val="tx1"/>
                          </a:solidFill>
                        </a:rPr>
                        <a:t>ev</a:t>
                      </a:r>
                      <a:endParaRPr kumimoji="1" lang="ja-JP" altLang="en-US" sz="2000" b="1" dirty="0">
                        <a:solidFill>
                          <a:schemeClr val="tx1"/>
                        </a:solidFill>
                      </a:endParaRPr>
                    </a:p>
                  </a:txBody>
                  <a:tcPr anchor="ctr"/>
                </a:tc>
                <a:tc>
                  <a:txBody>
                    <a:bodyPr/>
                    <a:lstStyle/>
                    <a:p>
                      <a:pPr algn="ctr"/>
                      <a:r>
                        <a:rPr kumimoji="1" lang="en-US" altLang="ja-JP" sz="2000" b="1" dirty="0" smtClean="0">
                          <a:solidFill>
                            <a:schemeClr val="tx1"/>
                          </a:solidFill>
                        </a:rPr>
                        <a:t>11 </a:t>
                      </a:r>
                      <a:r>
                        <a:rPr kumimoji="1" lang="en-US" altLang="ja-JP" sz="2000" b="1" dirty="0" err="1" smtClean="0">
                          <a:solidFill>
                            <a:schemeClr val="tx1"/>
                          </a:solidFill>
                        </a:rPr>
                        <a:t>ev</a:t>
                      </a:r>
                      <a:endParaRPr kumimoji="1" lang="ja-JP" altLang="en-US" sz="2000" b="1" dirty="0">
                        <a:solidFill>
                          <a:schemeClr val="tx1"/>
                        </a:solidFill>
                      </a:endParaRPr>
                    </a:p>
                  </a:txBody>
                  <a:tcPr anchor="ctr"/>
                </a:tc>
              </a:tr>
              <a:tr h="357844">
                <a:tc>
                  <a:txBody>
                    <a:bodyPr/>
                    <a:lstStyle/>
                    <a:p>
                      <a:pPr algn="ctr"/>
                      <a:r>
                        <a:rPr kumimoji="1" lang="en-US" altLang="ja-JP" sz="2000" b="1" dirty="0" smtClean="0">
                          <a:solidFill>
                            <a:schemeClr val="tx1"/>
                          </a:solidFill>
                        </a:rPr>
                        <a:t>Expected (</a:t>
                      </a:r>
                      <a:r>
                        <a:rPr kumimoji="1" lang="en-US" altLang="ja-JP" sz="2000" b="1" dirty="0" err="1" smtClean="0">
                          <a:solidFill>
                            <a:schemeClr val="tx1"/>
                          </a:solidFill>
                        </a:rPr>
                        <a:t>n.</a:t>
                      </a:r>
                      <a:r>
                        <a:rPr kumimoji="1" lang="en-US" altLang="ja-JP" sz="2000" b="1" dirty="0" err="1" smtClean="0">
                          <a:solidFill>
                            <a:schemeClr val="tx1"/>
                          </a:solidFill>
                          <a:latin typeface="Symbol" panose="05050102010706020507" pitchFamily="18" charset="2"/>
                        </a:rPr>
                        <a:t>g</a:t>
                      </a:r>
                      <a:r>
                        <a:rPr kumimoji="1" lang="en-US" altLang="ja-JP" sz="2000" b="1" dirty="0" smtClean="0">
                          <a:solidFill>
                            <a:schemeClr val="tx1"/>
                          </a:solidFill>
                        </a:rPr>
                        <a:t>)</a:t>
                      </a:r>
                      <a:endParaRPr kumimoji="1" lang="ja-JP" altLang="en-US" sz="2000" b="1" dirty="0">
                        <a:solidFill>
                          <a:schemeClr val="tx1"/>
                        </a:solidFill>
                      </a:endParaRPr>
                    </a:p>
                  </a:txBody>
                  <a:tcPr anchor="ctr">
                    <a:solidFill>
                      <a:srgbClr val="00B0F0"/>
                    </a:solidFill>
                  </a:tcPr>
                </a:tc>
                <a:tc>
                  <a:txBody>
                    <a:bodyPr/>
                    <a:lstStyle/>
                    <a:p>
                      <a:pPr algn="ctr"/>
                      <a:r>
                        <a:rPr kumimoji="1" lang="en-US" altLang="ja-JP" sz="2000" b="1" dirty="0" smtClean="0">
                          <a:solidFill>
                            <a:schemeClr val="tx1"/>
                          </a:solidFill>
                        </a:rPr>
                        <a:t>0.07</a:t>
                      </a:r>
                      <a:endParaRPr kumimoji="1" lang="ja-JP" altLang="en-US" sz="2000" b="1" dirty="0">
                        <a:solidFill>
                          <a:schemeClr val="tx1"/>
                        </a:solidFill>
                      </a:endParaRPr>
                    </a:p>
                  </a:txBody>
                  <a:tcPr anchor="ctr"/>
                </a:tc>
                <a:tc>
                  <a:txBody>
                    <a:bodyPr/>
                    <a:lstStyle/>
                    <a:p>
                      <a:pPr algn="ctr"/>
                      <a:r>
                        <a:rPr kumimoji="1" lang="en-US" altLang="ja-JP" sz="2000" b="1" dirty="0" smtClean="0">
                          <a:solidFill>
                            <a:schemeClr val="tx1"/>
                          </a:solidFill>
                        </a:rPr>
                        <a:t>0.3</a:t>
                      </a:r>
                      <a:endParaRPr kumimoji="1" lang="ja-JP" altLang="en-US" sz="2000" b="1" dirty="0">
                        <a:solidFill>
                          <a:schemeClr val="tx1"/>
                        </a:solidFill>
                      </a:endParaRPr>
                    </a:p>
                  </a:txBody>
                  <a:tcPr anchor="ctr"/>
                </a:tc>
              </a:tr>
              <a:tr h="357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rPr>
                        <a:t>Sig. eff.</a:t>
                      </a:r>
                      <a:endParaRPr kumimoji="1" lang="ja-JP" altLang="en-US" sz="2000" b="1" dirty="0" smtClean="0">
                        <a:solidFill>
                          <a:schemeClr val="tx1"/>
                        </a:solidFill>
                      </a:endParaRPr>
                    </a:p>
                  </a:txBody>
                  <a:tcPr anchor="ctr">
                    <a:solidFill>
                      <a:srgbClr val="00B0F0"/>
                    </a:solidFill>
                  </a:tcPr>
                </a:tc>
                <a:tc gridSpan="2">
                  <a:txBody>
                    <a:bodyPr/>
                    <a:lstStyle/>
                    <a:p>
                      <a:pPr algn="ctr"/>
                      <a:r>
                        <a:rPr kumimoji="1" lang="en-US" altLang="ja-JP" sz="2000" b="1" dirty="0" smtClean="0">
                          <a:solidFill>
                            <a:schemeClr val="tx1"/>
                          </a:solidFill>
                        </a:rPr>
                        <a:t>0.39</a:t>
                      </a:r>
                      <a:r>
                        <a:rPr kumimoji="1" lang="ja-JP" altLang="en-US" sz="2000" b="1" baseline="0" dirty="0" smtClean="0">
                          <a:solidFill>
                            <a:schemeClr val="tx1"/>
                          </a:solidFill>
                        </a:rPr>
                        <a:t> </a:t>
                      </a:r>
                      <a:r>
                        <a:rPr kumimoji="1" lang="en-US" altLang="ja-JP" sz="2000" b="1" baseline="0" dirty="0" smtClean="0">
                          <a:solidFill>
                            <a:schemeClr val="tx1"/>
                          </a:solidFill>
                        </a:rPr>
                        <a:t>+/- 0.06</a:t>
                      </a:r>
                      <a:endParaRPr kumimoji="1" lang="ja-JP" altLang="en-US" sz="2000" b="1" dirty="0">
                        <a:solidFill>
                          <a:schemeClr val="tx1"/>
                        </a:solidFill>
                      </a:endParaRPr>
                    </a:p>
                  </a:txBody>
                  <a:tcPr anchor="ctr"/>
                </a:tc>
                <a:tc hMerge="1">
                  <a:txBody>
                    <a:bodyPr/>
                    <a:lstStyle/>
                    <a:p>
                      <a:pPr algn="ctr"/>
                      <a:endParaRPr kumimoji="1" lang="ja-JP" altLang="en-US" sz="1800" dirty="0">
                        <a:solidFill>
                          <a:schemeClr val="tx1"/>
                        </a:solidFill>
                      </a:endParaRPr>
                    </a:p>
                  </a:txBody>
                  <a:tcPr anchor="ctr"/>
                </a:tc>
              </a:tr>
              <a:tr h="357844">
                <a:tc>
                  <a:txBody>
                    <a:bodyPr/>
                    <a:lstStyle/>
                    <a:p>
                      <a:pPr algn="ctr"/>
                      <a:r>
                        <a:rPr kumimoji="1" lang="en-US" altLang="ja-JP" sz="2000" b="1" dirty="0" smtClean="0">
                          <a:solidFill>
                            <a:schemeClr val="tx1"/>
                          </a:solidFill>
                          <a:latin typeface="Symbol" panose="05050102010706020507" pitchFamily="18" charset="2"/>
                        </a:rPr>
                        <a:t>0nbb</a:t>
                      </a:r>
                      <a:r>
                        <a:rPr kumimoji="1" lang="en-US" altLang="ja-JP" sz="2000" b="1" dirty="0" smtClean="0">
                          <a:solidFill>
                            <a:schemeClr val="tx1"/>
                          </a:solidFill>
                        </a:rPr>
                        <a:t> limit</a:t>
                      </a:r>
                      <a:endParaRPr kumimoji="1" lang="ja-JP" altLang="en-US" sz="2000" b="1" dirty="0">
                        <a:solidFill>
                          <a:schemeClr val="tx1"/>
                        </a:solidFill>
                      </a:endParaRPr>
                    </a:p>
                  </a:txBody>
                  <a:tcPr anchor="ctr">
                    <a:solidFill>
                      <a:srgbClr val="00B0F0"/>
                    </a:solidFill>
                  </a:tcPr>
                </a:tc>
                <a:tc>
                  <a:txBody>
                    <a:bodyPr/>
                    <a:lstStyle/>
                    <a:p>
                      <a:pPr algn="ctr"/>
                      <a:r>
                        <a:rPr kumimoji="1" lang="en-US" altLang="ja-JP" sz="2000" b="1" dirty="0" smtClean="0">
                          <a:solidFill>
                            <a:schemeClr val="tx1"/>
                          </a:solidFill>
                        </a:rPr>
                        <a:t>6.2×10</a:t>
                      </a:r>
                      <a:r>
                        <a:rPr kumimoji="1" lang="en-US" altLang="ja-JP" sz="2000" b="1" baseline="30000" dirty="0" smtClean="0">
                          <a:solidFill>
                            <a:schemeClr val="tx1"/>
                          </a:solidFill>
                        </a:rPr>
                        <a:t>22</a:t>
                      </a:r>
                      <a:r>
                        <a:rPr kumimoji="1" lang="en-US" altLang="ja-JP" sz="2000" b="1" dirty="0" smtClean="0">
                          <a:solidFill>
                            <a:schemeClr val="tx1"/>
                          </a:solidFill>
                        </a:rPr>
                        <a:t> [y]</a:t>
                      </a:r>
                      <a:endParaRPr kumimoji="1" lang="ja-JP" altLang="en-US" sz="2000" b="1" dirty="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rPr>
                        <a:t>3.8×10</a:t>
                      </a:r>
                      <a:r>
                        <a:rPr kumimoji="1" lang="en-US" altLang="ja-JP" sz="2000" b="1" baseline="30000" dirty="0" smtClean="0">
                          <a:solidFill>
                            <a:schemeClr val="tx1"/>
                          </a:solidFill>
                        </a:rPr>
                        <a:t>22</a:t>
                      </a:r>
                      <a:r>
                        <a:rPr kumimoji="1" lang="en-US" altLang="ja-JP" sz="2000" b="1" dirty="0" smtClean="0">
                          <a:solidFill>
                            <a:schemeClr val="tx1"/>
                          </a:solidFill>
                        </a:rPr>
                        <a:t> [y]</a:t>
                      </a:r>
                      <a:endParaRPr kumimoji="1" lang="ja-JP" altLang="en-US" sz="2000" b="1" dirty="0" smtClean="0">
                        <a:solidFill>
                          <a:schemeClr val="tx1"/>
                        </a:solidFill>
                      </a:endParaRPr>
                    </a:p>
                  </a:txBody>
                  <a:tcPr anchor="ctr"/>
                </a:tc>
              </a:tr>
            </a:tbl>
          </a:graphicData>
        </a:graphic>
      </p:graphicFrame>
      <p:sp>
        <p:nvSpPr>
          <p:cNvPr id="4" name="TextBox 3"/>
          <p:cNvSpPr txBox="1"/>
          <p:nvPr/>
        </p:nvSpPr>
        <p:spPr>
          <a:xfrm>
            <a:off x="426350" y="1740104"/>
            <a:ext cx="4752528" cy="1144865"/>
          </a:xfrm>
          <a:prstGeom prst="rect">
            <a:avLst/>
          </a:prstGeom>
          <a:noFill/>
        </p:spPr>
        <p:txBody>
          <a:bodyPr wrap="square" rtlCol="0">
            <a:spAutoFit/>
          </a:bodyPr>
          <a:lstStyle/>
          <a:p>
            <a:pPr>
              <a:lnSpc>
                <a:spcPts val="2800"/>
              </a:lnSpc>
            </a:pPr>
            <a:r>
              <a:rPr lang="ja-JP" altLang="en-US" sz="2000" dirty="0"/>
              <a:t>デー</a:t>
            </a:r>
            <a:r>
              <a:rPr lang="ja-JP" altLang="en-US" sz="2000" dirty="0" smtClean="0"/>
              <a:t>タ</a:t>
            </a:r>
            <a:r>
              <a:rPr lang="ja-JP" altLang="en-US" sz="2000" dirty="0"/>
              <a:t>セット</a:t>
            </a:r>
            <a:r>
              <a:rPr lang="en-US" altLang="ja-JP" sz="2000" dirty="0" smtClean="0"/>
              <a:t>    :   131 days after shielding</a:t>
            </a:r>
          </a:p>
          <a:p>
            <a:pPr>
              <a:lnSpc>
                <a:spcPts val="2800"/>
              </a:lnSpc>
            </a:pPr>
            <a:r>
              <a:rPr kumimoji="1" lang="en-US" altLang="ja-JP" sz="2000" dirty="0" err="1" smtClean="0"/>
              <a:t>Q</a:t>
            </a:r>
            <a:r>
              <a:rPr kumimoji="1" lang="en-US" altLang="ja-JP" sz="1400" dirty="0" err="1" smtClean="0">
                <a:latin typeface="Symbol" panose="05050102010706020507" pitchFamily="18" charset="2"/>
              </a:rPr>
              <a:t>bb</a:t>
            </a:r>
            <a:r>
              <a:rPr kumimoji="1" lang="ja-JP" altLang="en-US" sz="2000" dirty="0" smtClean="0"/>
              <a:t>領域</a:t>
            </a:r>
            <a:r>
              <a:rPr kumimoji="1" lang="en-US" altLang="ja-JP" sz="2000" dirty="0" smtClean="0"/>
              <a:t>:   4170 - 4480 </a:t>
            </a:r>
            <a:r>
              <a:rPr kumimoji="1" lang="en-US" altLang="ja-JP" sz="2000" dirty="0" err="1" smtClean="0"/>
              <a:t>keV</a:t>
            </a:r>
            <a:r>
              <a:rPr kumimoji="1" lang="en-US" altLang="ja-JP" sz="2000" dirty="0" smtClean="0"/>
              <a:t> </a:t>
            </a:r>
            <a:r>
              <a:rPr lang="en-US" altLang="ja-JP" sz="2000" dirty="0" smtClean="0"/>
              <a:t>(</a:t>
            </a:r>
            <a:r>
              <a:rPr lang="en-US" altLang="ja-JP" sz="2000" dirty="0" err="1" smtClean="0"/>
              <a:t>Q</a:t>
            </a:r>
            <a:r>
              <a:rPr lang="en-US" altLang="ja-JP" sz="1400" dirty="0" err="1" smtClean="0">
                <a:latin typeface="Symbol" panose="05050102010706020507" pitchFamily="18" charset="2"/>
              </a:rPr>
              <a:t>bb</a:t>
            </a:r>
            <a:r>
              <a:rPr lang="en-US" altLang="ja-JP" sz="2000" dirty="0" smtClean="0"/>
              <a:t> -1</a:t>
            </a:r>
            <a:r>
              <a:rPr lang="en-US" altLang="ja-JP" sz="2000" dirty="0" smtClean="0">
                <a:latin typeface="Symbol" panose="05050102010706020507" pitchFamily="18" charset="2"/>
              </a:rPr>
              <a:t>s</a:t>
            </a:r>
            <a:r>
              <a:rPr lang="en-US" altLang="ja-JP" sz="2000" dirty="0" smtClean="0"/>
              <a:t> +</a:t>
            </a:r>
            <a:r>
              <a:rPr lang="en-US" altLang="ja-JP" sz="2000" dirty="0"/>
              <a:t>2</a:t>
            </a:r>
            <a:r>
              <a:rPr lang="en-US" altLang="ja-JP" sz="2000" dirty="0" smtClean="0">
                <a:latin typeface="Symbol" panose="05050102010706020507" pitchFamily="18" charset="2"/>
              </a:rPr>
              <a:t>s</a:t>
            </a:r>
            <a:r>
              <a:rPr lang="en-US" altLang="ja-JP" sz="2000" dirty="0" smtClean="0"/>
              <a:t>)</a:t>
            </a:r>
          </a:p>
          <a:p>
            <a:pPr>
              <a:lnSpc>
                <a:spcPts val="2800"/>
              </a:lnSpc>
            </a:pPr>
            <a:r>
              <a:rPr lang="en-US" altLang="ja-JP" dirty="0" smtClean="0"/>
              <a:t>※</a:t>
            </a:r>
            <a:r>
              <a:rPr lang="en-US" altLang="ja-JP" sz="2000" dirty="0" smtClean="0"/>
              <a:t>27 crystal selection </a:t>
            </a:r>
            <a:r>
              <a:rPr lang="en-US" altLang="ja-JP" sz="2000" dirty="0" smtClean="0">
                <a:sym typeface="Wingdings" panose="05000000000000000000" pitchFamily="2" charset="2"/>
              </a:rPr>
              <a:t>  &lt;10</a:t>
            </a:r>
            <a:r>
              <a:rPr lang="en-US" altLang="ja-JP" sz="2000" dirty="0" smtClean="0">
                <a:latin typeface="Symbol" panose="05050102010706020507" pitchFamily="18" charset="2"/>
                <a:sym typeface="Wingdings" panose="05000000000000000000" pitchFamily="2" charset="2"/>
              </a:rPr>
              <a:t>m</a:t>
            </a:r>
            <a:r>
              <a:rPr lang="en-US" altLang="ja-JP" sz="2000" dirty="0" smtClean="0">
                <a:sym typeface="Wingdings" panose="05000000000000000000" pitchFamily="2" charset="2"/>
              </a:rPr>
              <a:t>Bq/kg</a:t>
            </a:r>
            <a:endParaRPr lang="ja-JP" altLang="en-US" sz="2000" dirty="0"/>
          </a:p>
        </p:txBody>
      </p:sp>
      <p:sp>
        <p:nvSpPr>
          <p:cNvPr id="6" name="TextBox 5"/>
          <p:cNvSpPr txBox="1"/>
          <p:nvPr/>
        </p:nvSpPr>
        <p:spPr>
          <a:xfrm>
            <a:off x="179512" y="5923574"/>
            <a:ext cx="3948001" cy="830997"/>
          </a:xfrm>
          <a:prstGeom prst="rect">
            <a:avLst/>
          </a:prstGeom>
          <a:noFill/>
        </p:spPr>
        <p:txBody>
          <a:bodyPr wrap="square" rtlCol="0">
            <a:spAutoFit/>
          </a:bodyPr>
          <a:lstStyle/>
          <a:p>
            <a:pPr algn="ctr"/>
            <a:r>
              <a:rPr kumimoji="1" lang="en-US" altLang="ja-JP" sz="2400" baseline="30000" dirty="0" smtClean="0">
                <a:latin typeface="HGP創英角ﾎﾟｯﾌﾟ体" panose="040B0A00000000000000" pitchFamily="50" charset="-128"/>
                <a:ea typeface="HGP創英角ﾎﾟｯﾌﾟ体" panose="040B0A00000000000000" pitchFamily="50" charset="-128"/>
              </a:rPr>
              <a:t>48</a:t>
            </a:r>
            <a:r>
              <a:rPr kumimoji="1" lang="en-US" altLang="ja-JP" sz="2400" dirty="0" smtClean="0">
                <a:latin typeface="HGP創英角ﾎﾟｯﾌﾟ体" panose="040B0A00000000000000" pitchFamily="50" charset="-128"/>
                <a:ea typeface="HGP創英角ﾎﾟｯﾌﾟ体" panose="040B0A00000000000000" pitchFamily="50" charset="-128"/>
              </a:rPr>
              <a:t>Ca</a:t>
            </a:r>
            <a:r>
              <a:rPr kumimoji="1" lang="ja-JP" altLang="en-US" sz="2400" dirty="0" smtClean="0">
                <a:latin typeface="HGP創英角ﾎﾟｯﾌﾟ体" panose="040B0A00000000000000" pitchFamily="50" charset="-128"/>
                <a:ea typeface="HGP創英角ﾎﾟｯﾌﾟ体" panose="040B0A00000000000000" pitchFamily="50" charset="-128"/>
              </a:rPr>
              <a:t>を用いた実験では世界最高感度を達成！！</a:t>
            </a:r>
            <a:endParaRPr kumimoji="1" lang="ja-JP" altLang="en-US" sz="2400" dirty="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10" name="Down Arrow 9"/>
          <p:cNvSpPr/>
          <p:nvPr/>
        </p:nvSpPr>
        <p:spPr>
          <a:xfrm>
            <a:off x="6742472" y="1344151"/>
            <a:ext cx="432048" cy="26193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TextBox 10"/>
          <p:cNvSpPr txBox="1"/>
          <p:nvPr/>
        </p:nvSpPr>
        <p:spPr>
          <a:xfrm>
            <a:off x="6659394" y="908720"/>
            <a:ext cx="792088" cy="461665"/>
          </a:xfrm>
          <a:prstGeom prst="rect">
            <a:avLst/>
          </a:prstGeom>
          <a:noFill/>
        </p:spPr>
        <p:txBody>
          <a:bodyPr wrap="square" rtlCol="0">
            <a:spAutoFit/>
          </a:bodyPr>
          <a:lstStyle/>
          <a:p>
            <a:r>
              <a:rPr lang="en-US" altLang="ja-JP" sz="2400" dirty="0" err="1" smtClean="0"/>
              <a:t>Q</a:t>
            </a:r>
            <a:r>
              <a:rPr lang="en-US" altLang="ja-JP" dirty="0" err="1" smtClean="0">
                <a:latin typeface="Symbol" panose="05050102010706020507" pitchFamily="18" charset="2"/>
              </a:rPr>
              <a:t>bb</a:t>
            </a:r>
            <a:endParaRPr kumimoji="1" lang="ja-JP" altLang="en-US" sz="2400" dirty="0">
              <a:latin typeface="Symbol" panose="05050102010706020507" pitchFamily="18" charset="2"/>
            </a:endParaRPr>
          </a:p>
        </p:txBody>
      </p:sp>
      <p:cxnSp>
        <p:nvCxnSpPr>
          <p:cNvPr id="12" name="直線コネクタ 7"/>
          <p:cNvCxnSpPr/>
          <p:nvPr/>
        </p:nvCxnSpPr>
        <p:spPr bwMode="auto">
          <a:xfrm>
            <a:off x="7742171" y="548680"/>
            <a:ext cx="324013" cy="0"/>
          </a:xfrm>
          <a:prstGeom prst="line">
            <a:avLst/>
          </a:prstGeom>
          <a:solidFill>
            <a:srgbClr val="CCCCFF"/>
          </a:solidFill>
          <a:ln w="34925" cap="flat" cmpd="sng" algn="ctr">
            <a:solidFill>
              <a:schemeClr val="tx1"/>
            </a:solidFill>
            <a:prstDash val="solid"/>
            <a:round/>
            <a:headEnd type="none" w="med" len="med"/>
            <a:tailEnd type="none" w="med" len="med"/>
          </a:ln>
          <a:effectLst/>
        </p:spPr>
      </p:cxnSp>
      <p:cxnSp>
        <p:nvCxnSpPr>
          <p:cNvPr id="14" name="直線コネクタ 11"/>
          <p:cNvCxnSpPr/>
          <p:nvPr/>
        </p:nvCxnSpPr>
        <p:spPr bwMode="auto">
          <a:xfrm>
            <a:off x="7737673" y="1530665"/>
            <a:ext cx="324013" cy="0"/>
          </a:xfrm>
          <a:prstGeom prst="line">
            <a:avLst/>
          </a:prstGeom>
          <a:solidFill>
            <a:srgbClr val="CCCCFF"/>
          </a:solidFill>
          <a:ln w="34925" cap="flat" cmpd="sng" algn="ctr">
            <a:solidFill>
              <a:srgbClr val="00B050"/>
            </a:solidFill>
            <a:prstDash val="solid"/>
            <a:round/>
            <a:headEnd type="none" w="med" len="med"/>
            <a:tailEnd type="none" w="med" len="med"/>
          </a:ln>
          <a:effectLst/>
        </p:spPr>
      </p:cxnSp>
      <p:cxnSp>
        <p:nvCxnSpPr>
          <p:cNvPr id="15" name="直線コネクタ 8"/>
          <p:cNvCxnSpPr/>
          <p:nvPr/>
        </p:nvCxnSpPr>
        <p:spPr bwMode="auto">
          <a:xfrm>
            <a:off x="7737674" y="1286178"/>
            <a:ext cx="324013" cy="0"/>
          </a:xfrm>
          <a:prstGeom prst="line">
            <a:avLst/>
          </a:prstGeom>
          <a:solidFill>
            <a:srgbClr val="CCCCFF"/>
          </a:solidFill>
          <a:ln w="34925" cap="flat" cmpd="sng" algn="ctr">
            <a:solidFill>
              <a:srgbClr val="FF00FF"/>
            </a:solidFill>
            <a:prstDash val="solid"/>
            <a:round/>
            <a:headEnd type="none" w="med" len="med"/>
            <a:tailEnd type="none" w="med" len="med"/>
          </a:ln>
          <a:effectLst/>
        </p:spPr>
      </p:cxnSp>
      <p:cxnSp>
        <p:nvCxnSpPr>
          <p:cNvPr id="16" name="直線コネクタ 6"/>
          <p:cNvCxnSpPr/>
          <p:nvPr/>
        </p:nvCxnSpPr>
        <p:spPr bwMode="auto">
          <a:xfrm>
            <a:off x="7737673" y="808249"/>
            <a:ext cx="324013" cy="0"/>
          </a:xfrm>
          <a:prstGeom prst="line">
            <a:avLst/>
          </a:prstGeom>
          <a:solidFill>
            <a:srgbClr val="CCCCFF"/>
          </a:solidFill>
          <a:ln w="34925" cap="flat" cmpd="sng" algn="ctr">
            <a:solidFill>
              <a:srgbClr val="FF0000"/>
            </a:solidFill>
            <a:prstDash val="solid"/>
            <a:round/>
            <a:headEnd type="none" w="med" len="med"/>
            <a:tailEnd type="none" w="med" len="med"/>
          </a:ln>
          <a:effectLst/>
        </p:spPr>
      </p:cxnSp>
      <p:cxnSp>
        <p:nvCxnSpPr>
          <p:cNvPr id="17" name="直線コネクタ 9"/>
          <p:cNvCxnSpPr/>
          <p:nvPr/>
        </p:nvCxnSpPr>
        <p:spPr bwMode="auto">
          <a:xfrm>
            <a:off x="7737673" y="1062566"/>
            <a:ext cx="324013" cy="0"/>
          </a:xfrm>
          <a:prstGeom prst="line">
            <a:avLst/>
          </a:prstGeom>
          <a:solidFill>
            <a:srgbClr val="CCCCFF"/>
          </a:solidFill>
          <a:ln w="34925" cap="flat" cmpd="sng" algn="ctr">
            <a:solidFill>
              <a:srgbClr val="0000FF"/>
            </a:solidFill>
            <a:prstDash val="solid"/>
            <a:round/>
            <a:headEnd type="none" w="med" len="med"/>
            <a:tailEnd type="none" w="med" len="med"/>
          </a:ln>
          <a:effectLst/>
        </p:spPr>
      </p:cxnSp>
      <p:sp>
        <p:nvSpPr>
          <p:cNvPr id="18" name="テキスト ボックス 10"/>
          <p:cNvSpPr txBox="1"/>
          <p:nvPr/>
        </p:nvSpPr>
        <p:spPr>
          <a:xfrm>
            <a:off x="8066184" y="386632"/>
            <a:ext cx="1160895" cy="1354217"/>
          </a:xfrm>
          <a:prstGeom prst="rect">
            <a:avLst/>
          </a:prstGeom>
          <a:solidFill>
            <a:schemeClr val="bg1">
              <a:alpha val="73000"/>
            </a:schemeClr>
          </a:solidFill>
        </p:spPr>
        <p:txBody>
          <a:bodyPr wrap="none" rtlCol="0">
            <a:spAutoFit/>
          </a:bodyPr>
          <a:lstStyle/>
          <a:p>
            <a:r>
              <a:rPr lang="en-US" altLang="ja-JP" sz="1600" dirty="0" smtClean="0">
                <a:latin typeface="Comic Sans MS" panose="030F0702030302020204" pitchFamily="66" charset="0"/>
              </a:rPr>
              <a:t>No cut</a:t>
            </a:r>
          </a:p>
          <a:p>
            <a:r>
              <a:rPr lang="en-US" altLang="ja-JP" sz="1600" dirty="0" smtClean="0">
                <a:latin typeface="Comic Sans MS" panose="030F0702030302020204" pitchFamily="66" charset="0"/>
              </a:rPr>
              <a:t>Bi-Po cut</a:t>
            </a:r>
          </a:p>
          <a:p>
            <a:r>
              <a:rPr lang="en-US" altLang="ja-JP" sz="1600" dirty="0" smtClean="0">
                <a:latin typeface="Comic Sans MS" panose="030F0702030302020204" pitchFamily="66" charset="0"/>
              </a:rPr>
              <a:t>LS cut </a:t>
            </a:r>
          </a:p>
          <a:p>
            <a:r>
              <a:rPr lang="en-US" altLang="ja-JP" sz="1600" dirty="0" smtClean="0">
                <a:latin typeface="Comic Sans MS" panose="030F0702030302020204" pitchFamily="66" charset="0"/>
              </a:rPr>
              <a:t>208Tl cut</a:t>
            </a:r>
          </a:p>
          <a:p>
            <a:r>
              <a:rPr lang="en-US" altLang="ja-JP" sz="1600" dirty="0" smtClean="0">
                <a:latin typeface="Comic Sans MS" panose="030F0702030302020204" pitchFamily="66" charset="0"/>
              </a:rPr>
              <a:t>Multi cut</a:t>
            </a:r>
            <a:endParaRPr lang="en-US" altLang="ja-JP" sz="1600" dirty="0">
              <a:latin typeface="Comic Sans MS" panose="030F0702030302020204" pitchFamily="66" charset="0"/>
            </a:endParaRPr>
          </a:p>
        </p:txBody>
      </p:sp>
      <p:pic>
        <p:nvPicPr>
          <p:cNvPr id="13" name="Picture 12"/>
          <p:cNvPicPr>
            <a:picLocks noChangeAspect="1"/>
          </p:cNvPicPr>
          <p:nvPr/>
        </p:nvPicPr>
        <p:blipFill>
          <a:blip r:embed="rId3"/>
          <a:stretch>
            <a:fillRect/>
          </a:stretch>
        </p:blipFill>
        <p:spPr>
          <a:xfrm>
            <a:off x="4211960" y="5836846"/>
            <a:ext cx="4845319" cy="907173"/>
          </a:xfrm>
          <a:prstGeom prst="rect">
            <a:avLst/>
          </a:prstGeom>
        </p:spPr>
      </p:pic>
    </p:spTree>
    <p:extLst>
      <p:ext uri="{BB962C8B-B14F-4D97-AF65-F5344CB8AC3E}">
        <p14:creationId xmlns:p14="http://schemas.microsoft.com/office/powerpoint/2010/main" val="18985503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7624" y="459222"/>
            <a:ext cx="6923112" cy="1143000"/>
          </a:xfrm>
        </p:spPr>
        <p:txBody>
          <a:bodyPr/>
          <a:lstStyle/>
          <a:p>
            <a:pPr algn="l"/>
            <a:r>
              <a:rPr lang="ja-JP" altLang="en-US" dirty="0"/>
              <a:t>将来</a:t>
            </a:r>
            <a:r>
              <a:rPr lang="ja-JP" altLang="en-US" dirty="0" smtClean="0"/>
              <a:t>のＲ＆Ｄ</a:t>
            </a:r>
            <a:endParaRPr kumimoji="1" lang="ja-JP" altLang="en-US" dirty="0"/>
          </a:p>
        </p:txBody>
      </p:sp>
      <p:sp>
        <p:nvSpPr>
          <p:cNvPr id="5" name="Content Placeholder 4"/>
          <p:cNvSpPr>
            <a:spLocks noGrp="1"/>
          </p:cNvSpPr>
          <p:nvPr>
            <p:ph idx="1"/>
          </p:nvPr>
        </p:nvSpPr>
        <p:spPr>
          <a:xfrm>
            <a:off x="666062" y="1883795"/>
            <a:ext cx="8335855" cy="2490161"/>
          </a:xfrm>
        </p:spPr>
        <p:txBody>
          <a:bodyPr>
            <a:normAutofit/>
          </a:bodyPr>
          <a:lstStyle/>
          <a:p>
            <a:pPr>
              <a:buFont typeface="Wingdings" panose="05000000000000000000" pitchFamily="2" charset="2"/>
              <a:buChar char="ü"/>
            </a:pPr>
            <a:r>
              <a:rPr lang="en-US" altLang="ja-JP" baseline="30000" dirty="0" smtClean="0"/>
              <a:t>48</a:t>
            </a:r>
            <a:r>
              <a:rPr lang="en-US" altLang="ja-JP" dirty="0" smtClean="0"/>
              <a:t>Ca</a:t>
            </a:r>
            <a:r>
              <a:rPr lang="ja-JP" altLang="en-US" dirty="0"/>
              <a:t>同位</a:t>
            </a:r>
            <a:r>
              <a:rPr lang="ja-JP" altLang="en-US" dirty="0" smtClean="0"/>
              <a:t>体</a:t>
            </a:r>
            <a:r>
              <a:rPr lang="ja-JP" altLang="en-US" dirty="0"/>
              <a:t>濃</a:t>
            </a:r>
            <a:r>
              <a:rPr lang="ja-JP" altLang="en-US" dirty="0" smtClean="0"/>
              <a:t>縮</a:t>
            </a:r>
            <a:r>
              <a:rPr lang="ja-JP" altLang="en-US" dirty="0"/>
              <a:t>手法</a:t>
            </a:r>
            <a:r>
              <a:rPr lang="ja-JP" altLang="en-US" dirty="0" smtClean="0"/>
              <a:t>の</a:t>
            </a:r>
            <a:r>
              <a:rPr lang="ja-JP" altLang="en-US" dirty="0"/>
              <a:t>開</a:t>
            </a:r>
            <a:r>
              <a:rPr lang="ja-JP" altLang="en-US" dirty="0" smtClean="0"/>
              <a:t>発</a:t>
            </a:r>
            <a:endParaRPr lang="en-US" altLang="ja-JP" dirty="0" smtClean="0"/>
          </a:p>
          <a:p>
            <a:pPr lvl="1"/>
            <a:r>
              <a:rPr lang="en-US" altLang="ja-JP" sz="2400" baseline="30000" dirty="0"/>
              <a:t>48</a:t>
            </a:r>
            <a:r>
              <a:rPr lang="en-US" altLang="ja-JP" sz="2400" dirty="0"/>
              <a:t>Ca</a:t>
            </a:r>
            <a:r>
              <a:rPr lang="ja-JP" altLang="en-US" sz="2400" dirty="0"/>
              <a:t>の自然存在比は</a:t>
            </a:r>
            <a:r>
              <a:rPr lang="en-US" altLang="ja-JP" sz="2400" dirty="0"/>
              <a:t>0.187%</a:t>
            </a:r>
            <a:r>
              <a:rPr lang="ja-JP" altLang="en-US" sz="2400" dirty="0"/>
              <a:t>と非常に少ない。</a:t>
            </a:r>
            <a:endParaRPr lang="en-US" altLang="ja-JP" sz="2400" dirty="0"/>
          </a:p>
          <a:p>
            <a:pPr lvl="1"/>
            <a:r>
              <a:rPr lang="ja-JP" altLang="en-US" sz="2400" dirty="0"/>
              <a:t>市販の</a:t>
            </a:r>
            <a:r>
              <a:rPr lang="en-US" altLang="ja-JP" sz="2400" dirty="0"/>
              <a:t> </a:t>
            </a:r>
            <a:r>
              <a:rPr lang="en-US" altLang="ja-JP" sz="2400" baseline="30000" dirty="0"/>
              <a:t>48</a:t>
            </a:r>
            <a:r>
              <a:rPr lang="en-US" altLang="ja-JP" sz="2400" dirty="0"/>
              <a:t>Ca </a:t>
            </a:r>
            <a:r>
              <a:rPr lang="en-US" altLang="ja-JP" sz="2400" dirty="0">
                <a:sym typeface="Wingdings" panose="05000000000000000000" pitchFamily="2" charset="2"/>
              </a:rPr>
              <a:t> </a:t>
            </a:r>
            <a:r>
              <a:rPr lang="ja-JP" altLang="en-US" sz="2400" dirty="0">
                <a:sym typeface="Wingdings" panose="05000000000000000000" pitchFamily="2" charset="2"/>
              </a:rPr>
              <a:t>超高価</a:t>
            </a:r>
            <a:r>
              <a:rPr lang="en-US" altLang="ja-JP" sz="2400" dirty="0"/>
              <a:t>(M$/10g)</a:t>
            </a:r>
          </a:p>
          <a:p>
            <a:pPr lvl="1"/>
            <a:r>
              <a:rPr lang="en-US" altLang="ja-JP" sz="2400" baseline="30000" dirty="0"/>
              <a:t>48</a:t>
            </a:r>
            <a:r>
              <a:rPr lang="en-US" altLang="ja-JP" sz="2400" dirty="0"/>
              <a:t>Ca</a:t>
            </a:r>
            <a:r>
              <a:rPr lang="ja-JP" altLang="en-US" sz="2400" dirty="0"/>
              <a:t>の同位体濃縮は二重ベータ崩壊研究では必須。</a:t>
            </a:r>
            <a:endParaRPr kumimoji="1" lang="ja-JP" altLang="en-US" dirty="0"/>
          </a:p>
        </p:txBody>
      </p:sp>
      <p:pic>
        <p:nvPicPr>
          <p:cNvPr id="6" name="Picture 4" descr="http://www.morganmckinley.com/sites/morganmckinley.com/files/styles/large/public/articles/Copy%20of%20bright%20future.jpg?itok=tMpaEYV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850" b="17090"/>
          <a:stretch/>
        </p:blipFill>
        <p:spPr bwMode="auto">
          <a:xfrm>
            <a:off x="1591615" y="4221088"/>
            <a:ext cx="6115130" cy="21620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mg.blogs.yahoo.co.jp/ybi/1/c9/94/maki0714_lemontea/folder/1177445/img_1177445_11066560_4?200712151112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74638"/>
            <a:ext cx="192334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092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ja-JP" altLang="en-US"/>
              <a:t>一般的なイメージ</a:t>
            </a:r>
            <a:endParaRPr lang="en-US" altLang="ja-JP" dirty="0"/>
          </a:p>
        </p:txBody>
      </p:sp>
      <p:sp>
        <p:nvSpPr>
          <p:cNvPr id="2" name="Title 1"/>
          <p:cNvSpPr>
            <a:spLocks noGrp="1"/>
          </p:cNvSpPr>
          <p:nvPr>
            <p:ph type="title"/>
          </p:nvPr>
        </p:nvSpPr>
        <p:spPr>
          <a:xfrm>
            <a:off x="457200" y="121421"/>
            <a:ext cx="7283152" cy="1143000"/>
          </a:xfrm>
        </p:spPr>
        <p:txBody>
          <a:bodyPr/>
          <a:lstStyle/>
          <a:p>
            <a:r>
              <a:rPr kumimoji="1" lang="ja-JP" altLang="en-US" u="sng" dirty="0" smtClean="0"/>
              <a:t>地下</a:t>
            </a:r>
            <a:r>
              <a:rPr kumimoji="1" lang="en-US" altLang="ja-JP" u="sng" dirty="0" smtClean="0"/>
              <a:t>1000</a:t>
            </a:r>
            <a:r>
              <a:rPr kumimoji="1" lang="ja-JP" altLang="en-US" u="sng" dirty="0" smtClean="0"/>
              <a:t>ｍから見る宇宙</a:t>
            </a:r>
            <a:endParaRPr kumimoji="1" lang="ja-JP" altLang="en-US" u="sng" dirty="0"/>
          </a:p>
        </p:txBody>
      </p:sp>
      <p:sp>
        <p:nvSpPr>
          <p:cNvPr id="4" name="Slide Number Placeholder 3"/>
          <p:cNvSpPr>
            <a:spLocks noGrp="1"/>
          </p:cNvSpPr>
          <p:nvPr>
            <p:ph type="sldNum" sz="quarter" idx="12"/>
          </p:nvPr>
        </p:nvSpPr>
        <p:spPr/>
        <p:txBody>
          <a:bodyPr/>
          <a:lstStyle/>
          <a:p>
            <a:fld id="{F5371E84-5185-4A12-9135-52E5E880BB32}" type="slidenum">
              <a:rPr lang="ja-JP" altLang="en-US" smtClean="0"/>
              <a:pPr/>
              <a:t>4</a:t>
            </a:fld>
            <a:endParaRPr lang="ja-JP" altLang="en-US"/>
          </a:p>
        </p:txBody>
      </p:sp>
      <p:pic>
        <p:nvPicPr>
          <p:cNvPr id="2050" name="Picture 2" descr="「スーパーカミオカンデ」の画像検索結果"/>
          <p:cNvPicPr>
            <a:picLocks noChangeAspect="1" noChangeArrowheads="1"/>
          </p:cNvPicPr>
          <p:nvPr/>
        </p:nvPicPr>
        <p:blipFill rotWithShape="1">
          <a:blip r:embed="rId2">
            <a:extLst>
              <a:ext uri="{28A0092B-C50C-407E-A947-70E740481C1C}">
                <a14:useLocalDpi xmlns:a14="http://schemas.microsoft.com/office/drawing/2010/main" val="0"/>
              </a:ext>
            </a:extLst>
          </a:blip>
          <a:srcRect l="421" t="1868" r="1643" b="2622"/>
          <a:stretch/>
        </p:blipFill>
        <p:spPr bwMode="auto">
          <a:xfrm>
            <a:off x="2652667" y="2595396"/>
            <a:ext cx="6408712" cy="42484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RL7aH9ToznU/VaYrSbhe0NI/AAAAAAAAvns/ZV91m-QYfJ4/s800/space_bouenkyou_bo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3400" y="4677259"/>
            <a:ext cx="1186423" cy="1155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関連画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79" y="932755"/>
            <a:ext cx="3120281" cy="31202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51043" y="1503394"/>
            <a:ext cx="4811960" cy="132343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smtClean="0"/>
              <a:t>宇宙の研究なのに地下に潜る理由は？</a:t>
            </a:r>
            <a:endParaRPr kumimoji="1" lang="en-US" altLang="ja-JP" sz="2000" dirty="0" smtClean="0"/>
          </a:p>
          <a:p>
            <a:pPr marL="285750" indent="-285750">
              <a:buFont typeface="Arial" panose="020B0604020202020204" pitchFamily="34" charset="0"/>
              <a:buChar char="•"/>
            </a:pPr>
            <a:r>
              <a:rPr kumimoji="1" lang="ja-JP" altLang="en-US" sz="2000" dirty="0" smtClean="0"/>
              <a:t>どんな実験をやっているの？これまでに何が分かったの？？</a:t>
            </a:r>
            <a:endParaRPr kumimoji="1" lang="en-US" altLang="ja-JP" sz="2000" dirty="0" smtClean="0"/>
          </a:p>
          <a:p>
            <a:pPr marL="285750" indent="-285750">
              <a:buFont typeface="Arial" panose="020B0604020202020204" pitchFamily="34" charset="0"/>
              <a:buChar char="•"/>
            </a:pPr>
            <a:r>
              <a:rPr kumimoji="1" lang="ja-JP" altLang="en-US" sz="2000" dirty="0" smtClean="0"/>
              <a:t>将来どうなっていくの？？</a:t>
            </a:r>
            <a:endParaRPr kumimoji="1" lang="ja-JP" altLang="en-US" sz="2000" dirty="0"/>
          </a:p>
        </p:txBody>
      </p:sp>
      <p:pic>
        <p:nvPicPr>
          <p:cNvPr id="2056" name="Picture 8" descr="「ピカチュウ 見る」の画像検索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3247" y="65475"/>
            <a:ext cx="1348609" cy="14258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6128" y="4169439"/>
            <a:ext cx="3466728" cy="707886"/>
          </a:xfrm>
          <a:prstGeom prst="rect">
            <a:avLst/>
          </a:prstGeom>
        </p:spPr>
        <p:txBody>
          <a:bodyPr wrap="square">
            <a:spAutoFit/>
          </a:bodyPr>
          <a:lstStyle/>
          <a:p>
            <a:pPr algn="ctr"/>
            <a:r>
              <a:rPr lang="ja-JP" altLang="en-US" sz="2000" dirty="0"/>
              <a:t>一般的なイメー</a:t>
            </a:r>
            <a:r>
              <a:rPr lang="ja-JP" altLang="en-US" sz="2000" dirty="0" smtClean="0"/>
              <a:t>ジ</a:t>
            </a:r>
            <a:endParaRPr lang="en-US" altLang="ja-JP" sz="2000" dirty="0" smtClean="0"/>
          </a:p>
          <a:p>
            <a:pPr algn="ctr"/>
            <a:r>
              <a:rPr lang="ja-JP" altLang="en-US" sz="2000" dirty="0"/>
              <a:t>アンダーグラウンド</a:t>
            </a:r>
            <a:r>
              <a:rPr lang="ja-JP" altLang="en-US" sz="2000" dirty="0" smtClean="0"/>
              <a:t>＝</a:t>
            </a:r>
            <a:r>
              <a:rPr lang="ja-JP" altLang="en-US" sz="2000" dirty="0" smtClean="0"/>
              <a:t>怪しい</a:t>
            </a:r>
            <a:endParaRPr lang="en-US" altLang="ja-JP" sz="2000" dirty="0"/>
          </a:p>
        </p:txBody>
      </p:sp>
      <p:pic>
        <p:nvPicPr>
          <p:cNvPr id="2060" name="Picture 12" descr="「ピカチュウ 見る」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18" y="4949505"/>
            <a:ext cx="2988842" cy="16737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87624" y="6287916"/>
            <a:ext cx="1584176" cy="369332"/>
          </a:xfrm>
          <a:prstGeom prst="rect">
            <a:avLst/>
          </a:prstGeom>
          <a:noFill/>
        </p:spPr>
        <p:txBody>
          <a:bodyPr wrap="square" rtlCol="0">
            <a:spAutoFit/>
          </a:bodyPr>
          <a:lstStyle/>
          <a:p>
            <a:r>
              <a:rPr kumimoji="1" lang="ja-JP" altLang="en-US" dirty="0" smtClean="0">
                <a:solidFill>
                  <a:schemeClr val="bg1"/>
                </a:solidFill>
                <a:effectLst>
                  <a:outerShdw blurRad="38100" dist="38100" dir="2700000" algn="tl">
                    <a:srgbClr val="000000">
                      <a:alpha val="43137"/>
                    </a:srgbClr>
                  </a:outerShdw>
                </a:effectLst>
              </a:rPr>
              <a:t>こんな感じ？</a:t>
            </a:r>
            <a:endParaRPr kumimoji="1" lang="ja-JP" alt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7111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3"/>
          <p:cNvPicPr>
            <a:picLocks noChangeAspect="1"/>
          </p:cNvPicPr>
          <p:nvPr/>
        </p:nvPicPr>
        <p:blipFill rotWithShape="1">
          <a:blip r:embed="rId3" cstate="print">
            <a:extLst>
              <a:ext uri="{28A0092B-C50C-407E-A947-70E740481C1C}">
                <a14:useLocalDpi xmlns:a14="http://schemas.microsoft.com/office/drawing/2010/main" val="0"/>
              </a:ext>
            </a:extLst>
          </a:blip>
          <a:srcRect b="61951"/>
          <a:stretch/>
        </p:blipFill>
        <p:spPr bwMode="auto">
          <a:xfrm>
            <a:off x="70359" y="4387994"/>
            <a:ext cx="5379431" cy="188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0" y="39866"/>
            <a:ext cx="9144000" cy="998928"/>
          </a:xfrm>
        </p:spPr>
        <p:txBody>
          <a:bodyPr>
            <a:noAutofit/>
          </a:bodyPr>
          <a:lstStyle/>
          <a:p>
            <a:r>
              <a:rPr lang="en-US" altLang="ja-JP" sz="3600" u="sng" dirty="0">
                <a:effectLst>
                  <a:outerShdw blurRad="38100" dist="38100" dir="2700000" algn="tl">
                    <a:srgbClr val="000000">
                      <a:alpha val="43137"/>
                    </a:srgbClr>
                  </a:outerShdw>
                </a:effectLst>
              </a:rPr>
              <a:t>Multi-channel counter current electrophoresis</a:t>
            </a:r>
            <a:endParaRPr kumimoji="1" lang="ja-JP" altLang="en-US" sz="3600" u="sng" dirty="0">
              <a:effectLst>
                <a:outerShdw blurRad="38100" dist="38100" dir="2700000" algn="tl">
                  <a:srgbClr val="000000">
                    <a:alpha val="43137"/>
                  </a:srgbClr>
                </a:outerShdw>
              </a:effectLst>
            </a:endParaRPr>
          </a:p>
        </p:txBody>
      </p:sp>
      <p:graphicFrame>
        <p:nvGraphicFramePr>
          <p:cNvPr id="21" name="グラフ 8"/>
          <p:cNvGraphicFramePr>
            <a:graphicFrameLocks/>
          </p:cNvGraphicFramePr>
          <p:nvPr>
            <p:extLst/>
          </p:nvPr>
        </p:nvGraphicFramePr>
        <p:xfrm>
          <a:off x="5724128" y="4320758"/>
          <a:ext cx="3322712" cy="2114639"/>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10"/>
          <p:cNvSpPr txBox="1">
            <a:spLocks noChangeArrowheads="1"/>
          </p:cNvSpPr>
          <p:nvPr/>
        </p:nvSpPr>
        <p:spPr bwMode="auto">
          <a:xfrm rot="16200000">
            <a:off x="4944851" y="5144296"/>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R(MCCCE)</a:t>
            </a:r>
            <a:endParaRPr lang="ja-JP" altLang="en-US" sz="1800" dirty="0"/>
          </a:p>
        </p:txBody>
      </p:sp>
      <p:sp>
        <p:nvSpPr>
          <p:cNvPr id="23" name="テキスト ボックス 4"/>
          <p:cNvSpPr txBox="1">
            <a:spLocks noChangeArrowheads="1"/>
          </p:cNvSpPr>
          <p:nvPr/>
        </p:nvSpPr>
        <p:spPr bwMode="auto">
          <a:xfrm>
            <a:off x="7132352" y="6366942"/>
            <a:ext cx="19159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a:t>V (Applied voltage)</a:t>
            </a:r>
            <a:endParaRPr lang="ja-JP" altLang="en-US" sz="1600" dirty="0"/>
          </a:p>
        </p:txBody>
      </p:sp>
      <p:pic>
        <p:nvPicPr>
          <p:cNvPr id="27" name="図 3"/>
          <p:cNvPicPr>
            <a:picLocks noChangeAspect="1"/>
          </p:cNvPicPr>
          <p:nvPr/>
        </p:nvPicPr>
        <p:blipFill rotWithShape="1">
          <a:blip r:embed="rId3" cstate="print">
            <a:extLst>
              <a:ext uri="{28A0092B-C50C-407E-A947-70E740481C1C}">
                <a14:useLocalDpi xmlns:a14="http://schemas.microsoft.com/office/drawing/2010/main" val="0"/>
              </a:ext>
            </a:extLst>
          </a:blip>
          <a:srcRect t="31397" r="27182" b="62780"/>
          <a:stretch/>
        </p:blipFill>
        <p:spPr bwMode="auto">
          <a:xfrm>
            <a:off x="78658" y="5972620"/>
            <a:ext cx="5362708" cy="39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オブジェクト 3"/>
          <p:cNvGraphicFramePr>
            <a:graphicFrameLocks noChangeAspect="1"/>
          </p:cNvGraphicFramePr>
          <p:nvPr>
            <p:extLst/>
          </p:nvPr>
        </p:nvGraphicFramePr>
        <p:xfrm>
          <a:off x="3738847" y="3658178"/>
          <a:ext cx="3312368" cy="586947"/>
        </p:xfrm>
        <a:graphic>
          <a:graphicData uri="http://schemas.openxmlformats.org/presentationml/2006/ole">
            <mc:AlternateContent xmlns:mc="http://schemas.openxmlformats.org/markup-compatibility/2006">
              <mc:Choice xmlns:v="urn:schemas-microsoft-com:vml" Requires="v">
                <p:oleObj spid="_x0000_s1061" name="数式" r:id="rId5" imgW="2374900" imgH="419100" progId="Equation.3">
                  <p:embed/>
                </p:oleObj>
              </mc:Choice>
              <mc:Fallback>
                <p:oleObj name="数式" r:id="rId5" imgW="23749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8847" y="3658178"/>
                        <a:ext cx="3312368" cy="586947"/>
                      </a:xfrm>
                      <a:prstGeom prst="rect">
                        <a:avLst/>
                      </a:prstGeom>
                      <a:noFill/>
                      <a:ln>
                        <a:noFill/>
                      </a:ln>
                    </p:spPr>
                  </p:pic>
                </p:oleObj>
              </mc:Fallback>
            </mc:AlternateContent>
          </a:graphicData>
        </a:graphic>
      </p:graphicFrame>
      <p:sp>
        <p:nvSpPr>
          <p:cNvPr id="32" name="テキスト ボックス 5"/>
          <p:cNvSpPr txBox="1">
            <a:spLocks noChangeArrowheads="1"/>
          </p:cNvSpPr>
          <p:nvPr/>
        </p:nvSpPr>
        <p:spPr bwMode="auto">
          <a:xfrm>
            <a:off x="7132352" y="3313981"/>
            <a:ext cx="18076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000" dirty="0"/>
              <a:t>Enrichment </a:t>
            </a:r>
          </a:p>
          <a:p>
            <a:pPr algn="ctr" eaLnBrk="1" hangingPunct="1">
              <a:spcBef>
                <a:spcPct val="0"/>
              </a:spcBef>
              <a:buFontTx/>
              <a:buNone/>
            </a:pPr>
            <a:r>
              <a:rPr lang="en-US" altLang="ja-JP" sz="2000" dirty="0"/>
              <a:t>(43/40): 3.08</a:t>
            </a:r>
          </a:p>
          <a:p>
            <a:pPr algn="ctr" eaLnBrk="1" hangingPunct="1">
              <a:spcBef>
                <a:spcPct val="0"/>
              </a:spcBef>
              <a:buFontTx/>
              <a:buNone/>
            </a:pPr>
            <a:r>
              <a:rPr lang="en-US" altLang="ja-JP" sz="2000" dirty="0">
                <a:solidFill>
                  <a:srgbClr val="FF0000"/>
                </a:solidFill>
              </a:rPr>
              <a:t>(48/40): 6 </a:t>
            </a:r>
          </a:p>
        </p:txBody>
      </p:sp>
      <p:grpSp>
        <p:nvGrpSpPr>
          <p:cNvPr id="51" name="Group 50"/>
          <p:cNvGrpSpPr/>
          <p:nvPr/>
        </p:nvGrpSpPr>
        <p:grpSpPr>
          <a:xfrm>
            <a:off x="633074" y="936603"/>
            <a:ext cx="2535999" cy="2614256"/>
            <a:chOff x="899592" y="1261728"/>
            <a:chExt cx="2535999" cy="2614256"/>
          </a:xfrm>
        </p:grpSpPr>
        <p:pic>
          <p:nvPicPr>
            <p:cNvPr id="3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831" t="24476" r="66849" b="35472"/>
            <a:stretch/>
          </p:blipFill>
          <p:spPr bwMode="auto">
            <a:xfrm>
              <a:off x="1542867" y="1283696"/>
              <a:ext cx="1008112"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899592" y="1264724"/>
              <a:ext cx="2535999" cy="261126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11"/>
            <p:cNvSpPr txBox="1">
              <a:spLocks noChangeArrowheads="1"/>
            </p:cNvSpPr>
            <p:nvPr/>
          </p:nvSpPr>
          <p:spPr bwMode="auto">
            <a:xfrm>
              <a:off x="2087231" y="1261728"/>
              <a:ext cx="10695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a:solidFill>
                    <a:srgbClr val="0070C0"/>
                  </a:solidFill>
                </a:rPr>
                <a:t>Counter </a:t>
              </a:r>
            </a:p>
            <a:p>
              <a:pPr algn="ctr">
                <a:spcBef>
                  <a:spcPct val="0"/>
                </a:spcBef>
                <a:buFontTx/>
                <a:buNone/>
              </a:pPr>
              <a:r>
                <a:rPr lang="en-US" altLang="ja-JP" sz="1800" dirty="0">
                  <a:solidFill>
                    <a:srgbClr val="0070C0"/>
                  </a:solidFill>
                </a:rPr>
                <a:t>current</a:t>
              </a:r>
              <a:endParaRPr lang="ja-JP" altLang="en-US" sz="1800" dirty="0">
                <a:solidFill>
                  <a:srgbClr val="0070C0"/>
                </a:solidFill>
              </a:endParaRPr>
            </a:p>
          </p:txBody>
        </p:sp>
        <p:sp>
          <p:nvSpPr>
            <p:cNvPr id="36" name="テキスト ボックス 24"/>
            <p:cNvSpPr txBox="1">
              <a:spLocks noChangeArrowheads="1"/>
            </p:cNvSpPr>
            <p:nvPr/>
          </p:nvSpPr>
          <p:spPr bwMode="auto">
            <a:xfrm>
              <a:off x="1108215" y="1276850"/>
              <a:ext cx="10602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a:solidFill>
                    <a:srgbClr val="C00000"/>
                  </a:solidFill>
                </a:rPr>
                <a:t>Electric </a:t>
              </a:r>
            </a:p>
            <a:p>
              <a:pPr algn="ctr">
                <a:spcBef>
                  <a:spcPct val="0"/>
                </a:spcBef>
                <a:buFontTx/>
                <a:buNone/>
              </a:pPr>
              <a:r>
                <a:rPr lang="en-US" altLang="ja-JP" sz="1800" dirty="0">
                  <a:solidFill>
                    <a:srgbClr val="C00000"/>
                  </a:solidFill>
                </a:rPr>
                <a:t>field</a:t>
              </a:r>
            </a:p>
          </p:txBody>
        </p:sp>
        <p:cxnSp>
          <p:nvCxnSpPr>
            <p:cNvPr id="39" name="Straight Connector 38"/>
            <p:cNvCxnSpPr/>
            <p:nvPr/>
          </p:nvCxnSpPr>
          <p:spPr>
            <a:xfrm>
              <a:off x="1247617" y="1648162"/>
              <a:ext cx="0" cy="19248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131840" y="1607927"/>
              <a:ext cx="0" cy="1924854"/>
            </a:xfrm>
            <a:prstGeom prst="line">
              <a:avLst/>
            </a:prstGeom>
            <a:ln w="381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2167591" y="1971106"/>
              <a:ext cx="678639" cy="0"/>
            </a:xfrm>
            <a:prstGeom prst="straightConnector1">
              <a:avLst/>
            </a:prstGeom>
            <a:ln w="381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10"/>
            <p:cNvCxnSpPr/>
            <p:nvPr/>
          </p:nvCxnSpPr>
          <p:spPr>
            <a:xfrm>
              <a:off x="1542867" y="1971106"/>
              <a:ext cx="36036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647643" y="3063164"/>
              <a:ext cx="576064" cy="474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b="1" baseline="30000" smtClean="0">
                  <a:effectLst>
                    <a:outerShdw blurRad="38100" dist="38100" dir="2700000" algn="tl">
                      <a:srgbClr val="000000">
                        <a:alpha val="43137"/>
                      </a:srgbClr>
                    </a:outerShdw>
                  </a:effectLst>
                </a:rPr>
                <a:t>40</a:t>
              </a:r>
              <a:r>
                <a:rPr kumimoji="1" lang="en-US" altLang="ja-JP" b="1" smtClean="0">
                  <a:effectLst>
                    <a:outerShdw blurRad="38100" dist="38100" dir="2700000" algn="tl">
                      <a:srgbClr val="000000">
                        <a:alpha val="43137"/>
                      </a:srgbClr>
                    </a:outerShdw>
                  </a:effectLst>
                </a:rPr>
                <a:t>Ca</a:t>
              </a:r>
              <a:endParaRPr kumimoji="1" lang="ja-JP" altLang="en-US" b="1" dirty="0">
                <a:effectLst>
                  <a:outerShdw blurRad="38100" dist="38100" dir="2700000" algn="tl">
                    <a:srgbClr val="000000">
                      <a:alpha val="43137"/>
                    </a:srgbClr>
                  </a:outerShdw>
                </a:effectLst>
              </a:endParaRPr>
            </a:p>
          </p:txBody>
        </p:sp>
        <p:sp>
          <p:nvSpPr>
            <p:cNvPr id="45" name="Oval 44"/>
            <p:cNvSpPr/>
            <p:nvPr/>
          </p:nvSpPr>
          <p:spPr>
            <a:xfrm>
              <a:off x="1751668" y="2299440"/>
              <a:ext cx="576064" cy="47489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b="1" baseline="30000" dirty="0" smtClean="0">
                  <a:effectLst>
                    <a:outerShdw blurRad="38100" dist="38100" dir="2700000" algn="tl">
                      <a:srgbClr val="000000">
                        <a:alpha val="43137"/>
                      </a:srgbClr>
                    </a:outerShdw>
                  </a:effectLst>
                </a:rPr>
                <a:t>48</a:t>
              </a:r>
              <a:r>
                <a:rPr kumimoji="1" lang="en-US" altLang="ja-JP" b="1" dirty="0" smtClean="0">
                  <a:effectLst>
                    <a:outerShdw blurRad="38100" dist="38100" dir="2700000" algn="tl">
                      <a:srgbClr val="000000">
                        <a:alpha val="43137"/>
                      </a:srgbClr>
                    </a:outerShdw>
                  </a:effectLst>
                </a:rPr>
                <a:t>Ca</a:t>
              </a:r>
              <a:endParaRPr kumimoji="1" lang="ja-JP" altLang="en-US" b="1" dirty="0">
                <a:effectLst>
                  <a:outerShdw blurRad="38100" dist="38100" dir="2700000" algn="tl">
                    <a:srgbClr val="000000">
                      <a:alpha val="43137"/>
                    </a:srgbClr>
                  </a:outerShdw>
                </a:effectLst>
              </a:endParaRPr>
            </a:p>
          </p:txBody>
        </p:sp>
        <p:cxnSp>
          <p:nvCxnSpPr>
            <p:cNvPr id="48" name="Straight Arrow Connector 47"/>
            <p:cNvCxnSpPr>
              <a:stCxn id="45" idx="2"/>
            </p:cNvCxnSpPr>
            <p:nvPr/>
          </p:nvCxnSpPr>
          <p:spPr>
            <a:xfrm flipH="1">
              <a:off x="1387020" y="2536890"/>
              <a:ext cx="364648" cy="455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433435" y="1050061"/>
            <a:ext cx="5564747" cy="1200329"/>
          </a:xfrm>
          <a:prstGeom prst="rect">
            <a:avLst/>
          </a:prstGeom>
          <a:noFill/>
        </p:spPr>
        <p:txBody>
          <a:bodyPr wrap="square" rtlCol="0">
            <a:spAutoFit/>
          </a:bodyPr>
          <a:lstStyle/>
          <a:p>
            <a:pPr marL="285750" indent="-285750">
              <a:buFont typeface="Arial" panose="020B0604020202020204" pitchFamily="34" charset="0"/>
              <a:buChar char="•"/>
            </a:pPr>
            <a:r>
              <a:rPr lang="en-US" altLang="ja-JP" sz="2400" baseline="30000" dirty="0" smtClean="0"/>
              <a:t>40</a:t>
            </a:r>
            <a:r>
              <a:rPr lang="en-US" altLang="ja-JP" sz="2400" dirty="0" smtClean="0"/>
              <a:t>Ca / </a:t>
            </a:r>
            <a:r>
              <a:rPr lang="en-US" altLang="ja-JP" sz="2400" baseline="30000" dirty="0" smtClean="0"/>
              <a:t>48</a:t>
            </a:r>
            <a:r>
              <a:rPr lang="en-US" altLang="ja-JP" sz="2400" dirty="0" smtClean="0"/>
              <a:t>Ca</a:t>
            </a:r>
            <a:r>
              <a:rPr lang="ja-JP" altLang="en-US" sz="2400" dirty="0" smtClean="0"/>
              <a:t>のイオン移動度の違いを利用した分離手法</a:t>
            </a:r>
            <a:r>
              <a:rPr lang="en-US" altLang="ja-JP" sz="2400" dirty="0" smtClean="0"/>
              <a:t>.</a:t>
            </a:r>
          </a:p>
          <a:p>
            <a:pPr marL="285750" indent="-285750">
              <a:buFont typeface="Arial" panose="020B0604020202020204" pitchFamily="34" charset="0"/>
              <a:buChar char="•"/>
            </a:pPr>
            <a:r>
              <a:rPr lang="ja-JP" altLang="en-US" sz="2400" dirty="0" smtClean="0">
                <a:solidFill>
                  <a:srgbClr val="FF0000"/>
                </a:solidFill>
              </a:rPr>
              <a:t>原理検証までは達成</a:t>
            </a:r>
          </a:p>
        </p:txBody>
      </p:sp>
      <p:sp>
        <p:nvSpPr>
          <p:cNvPr id="52" name="テキスト ボックス 1"/>
          <p:cNvSpPr txBox="1">
            <a:spLocks noChangeArrowheads="1"/>
          </p:cNvSpPr>
          <p:nvPr/>
        </p:nvSpPr>
        <p:spPr bwMode="auto">
          <a:xfrm>
            <a:off x="106958" y="3668702"/>
            <a:ext cx="2736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dirty="0"/>
              <a:t>BN plate 10 mm thick</a:t>
            </a:r>
          </a:p>
          <a:p>
            <a:pPr>
              <a:spcBef>
                <a:spcPct val="0"/>
              </a:spcBef>
              <a:buFontTx/>
              <a:buNone/>
            </a:pPr>
            <a:r>
              <a:rPr lang="en-US" altLang="ja-JP" sz="2000" dirty="0"/>
              <a:t>0.8mmΦ, every 4 mm </a:t>
            </a:r>
            <a:endParaRPr lang="ja-JP" altLang="en-US" sz="2000" dirty="0"/>
          </a:p>
        </p:txBody>
      </p:sp>
      <p:cxnSp>
        <p:nvCxnSpPr>
          <p:cNvPr id="54" name="Straight Arrow Connector 53"/>
          <p:cNvCxnSpPr/>
          <p:nvPr/>
        </p:nvCxnSpPr>
        <p:spPr>
          <a:xfrm flipV="1">
            <a:off x="841306" y="3439302"/>
            <a:ext cx="761042" cy="2969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3647795" y="2314931"/>
            <a:ext cx="4315095" cy="954107"/>
          </a:xfrm>
          <a:prstGeom prst="rect">
            <a:avLst/>
          </a:prstGeom>
        </p:spPr>
        <p:txBody>
          <a:bodyPr wrap="square">
            <a:spAutoFit/>
          </a:bodyPr>
          <a:lstStyle/>
          <a:p>
            <a:pPr lvl="1"/>
            <a:r>
              <a:rPr lang="ja-JP" altLang="en-US" sz="2800" b="1" dirty="0" smtClean="0">
                <a:solidFill>
                  <a:srgbClr val="3333FF"/>
                </a:solidFill>
                <a:effectLst>
                  <a:outerShdw blurRad="38100" dist="38100" dir="2700000" algn="tl">
                    <a:srgbClr val="000000">
                      <a:alpha val="43137"/>
                    </a:srgbClr>
                  </a:outerShdw>
                </a:effectLst>
              </a:rPr>
              <a:t>高濃縮度</a:t>
            </a:r>
            <a:r>
              <a:rPr lang="ja-JP" altLang="en-US" sz="2800" b="1" dirty="0">
                <a:solidFill>
                  <a:srgbClr val="3333FF"/>
                </a:solidFill>
                <a:effectLst>
                  <a:outerShdw blurRad="38100" dist="38100" dir="2700000" algn="tl">
                    <a:srgbClr val="000000">
                      <a:alpha val="43137"/>
                    </a:srgbClr>
                  </a:outerShdw>
                </a:effectLst>
              </a:rPr>
              <a:t>、</a:t>
            </a:r>
            <a:r>
              <a:rPr lang="ja-JP" altLang="en-US" sz="2800" b="1" dirty="0" smtClean="0">
                <a:solidFill>
                  <a:srgbClr val="3333FF"/>
                </a:solidFill>
                <a:effectLst>
                  <a:outerShdw blurRad="38100" dist="38100" dir="2700000" algn="tl">
                    <a:srgbClr val="000000">
                      <a:alpha val="43137"/>
                    </a:srgbClr>
                  </a:outerShdw>
                </a:effectLst>
              </a:rPr>
              <a:t>大容量化のため、スタディ中。</a:t>
            </a:r>
            <a:endParaRPr lang="en-US" altLang="ja-JP" sz="2800" b="1" dirty="0">
              <a:solidFill>
                <a:srgbClr val="3333FF"/>
              </a:solidFill>
              <a:effectLst>
                <a:outerShdw blurRad="38100" dist="38100" dir="2700000" algn="tl">
                  <a:srgbClr val="000000">
                    <a:alpha val="43137"/>
                  </a:srgbClr>
                </a:outerShdw>
              </a:effectLst>
            </a:endParaRPr>
          </a:p>
        </p:txBody>
      </p:sp>
      <p:cxnSp>
        <p:nvCxnSpPr>
          <p:cNvPr id="60" name="Straight Arrow Connector 59"/>
          <p:cNvCxnSpPr/>
          <p:nvPr/>
        </p:nvCxnSpPr>
        <p:spPr>
          <a:xfrm flipV="1">
            <a:off x="1971053" y="3001691"/>
            <a:ext cx="418184" cy="19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8979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43608" y="321216"/>
            <a:ext cx="7852238" cy="1143000"/>
          </a:xfrm>
        </p:spPr>
        <p:txBody>
          <a:bodyPr/>
          <a:lstStyle/>
          <a:p>
            <a:pPr algn="l"/>
            <a:r>
              <a:rPr kumimoji="1" lang="ja-JP" altLang="en-US" dirty="0" smtClean="0"/>
              <a:t>ＣＡＮＤＬＥＳのまとめ</a:t>
            </a:r>
            <a:endParaRPr kumimoji="1" lang="ja-JP" altLang="en-US" dirty="0"/>
          </a:p>
        </p:txBody>
      </p:sp>
      <p:sp>
        <p:nvSpPr>
          <p:cNvPr id="3" name="コンテンツ プレースホルダー 2"/>
          <p:cNvSpPr>
            <a:spLocks noGrp="1"/>
          </p:cNvSpPr>
          <p:nvPr>
            <p:ph idx="1"/>
          </p:nvPr>
        </p:nvSpPr>
        <p:spPr>
          <a:xfrm>
            <a:off x="755576" y="1700808"/>
            <a:ext cx="7848872" cy="4948551"/>
          </a:xfrm>
        </p:spPr>
        <p:txBody>
          <a:bodyPr>
            <a:normAutofit/>
          </a:bodyPr>
          <a:lstStyle/>
          <a:p>
            <a:r>
              <a:rPr lang="en-US" altLang="ja-JP" sz="2400" b="1" dirty="0" smtClean="0">
                <a:solidFill>
                  <a:srgbClr val="FF00FF"/>
                </a:solidFill>
                <a:effectLst>
                  <a:outerShdw blurRad="38100" dist="38100" dir="2700000" algn="tl">
                    <a:srgbClr val="000000">
                      <a:alpha val="43137"/>
                    </a:srgbClr>
                  </a:outerShdw>
                </a:effectLst>
              </a:rPr>
              <a:t>CANDLES</a:t>
            </a:r>
            <a:r>
              <a:rPr lang="ja-JP" altLang="en-US" sz="2400" dirty="0" smtClean="0"/>
              <a:t>は</a:t>
            </a:r>
            <a:r>
              <a:rPr lang="en-US" altLang="ja-JP" sz="2400" baseline="30000" dirty="0" smtClean="0"/>
              <a:t>48</a:t>
            </a:r>
            <a:r>
              <a:rPr lang="en-US" altLang="ja-JP" sz="2400" dirty="0" smtClean="0"/>
              <a:t>Ca</a:t>
            </a:r>
            <a:r>
              <a:rPr lang="ja-JP" altLang="en-US" sz="2400" dirty="0" smtClean="0"/>
              <a:t>を用いた二重ベータ崩壊実験。</a:t>
            </a:r>
            <a:endParaRPr lang="en-US" altLang="ja-JP" sz="2400" dirty="0" smtClean="0"/>
          </a:p>
          <a:p>
            <a:r>
              <a:rPr lang="en-US" altLang="ja-JP" sz="2400" dirty="0" smtClean="0"/>
              <a:t>300kg CaF2</a:t>
            </a:r>
            <a:r>
              <a:rPr lang="ja-JP" altLang="en-US" sz="2400" dirty="0" smtClean="0"/>
              <a:t>を用いて神岡に装置を作って観測中</a:t>
            </a:r>
            <a:r>
              <a:rPr lang="ja-JP" altLang="en-US" sz="2400" dirty="0"/>
              <a:t>。</a:t>
            </a:r>
            <a:endParaRPr lang="en-US" altLang="ja-JP" sz="2400" dirty="0"/>
          </a:p>
          <a:p>
            <a:r>
              <a:rPr lang="en-US" altLang="ja-JP" sz="2400" baseline="30000" dirty="0" smtClean="0"/>
              <a:t>48</a:t>
            </a:r>
            <a:r>
              <a:rPr lang="en-US" altLang="ja-JP" sz="2400" dirty="0" smtClean="0"/>
              <a:t>Ca</a:t>
            </a:r>
            <a:r>
              <a:rPr lang="ja-JP" altLang="en-US" sz="2400" dirty="0" smtClean="0"/>
              <a:t>はＱ値が高く、</a:t>
            </a:r>
            <a:r>
              <a:rPr lang="en-US" altLang="ja-JP" sz="2400" b="1" dirty="0" smtClean="0">
                <a:solidFill>
                  <a:srgbClr val="FF0000"/>
                </a:solidFill>
                <a:effectLst>
                  <a:outerShdw blurRad="38100" dist="38100" dir="2700000" algn="tl">
                    <a:srgbClr val="000000">
                      <a:alpha val="43137"/>
                    </a:srgbClr>
                  </a:outerShdw>
                </a:effectLst>
              </a:rPr>
              <a:t>“</a:t>
            </a:r>
            <a:r>
              <a:rPr lang="ja-JP" altLang="en-US" sz="2400" b="1" dirty="0" smtClean="0">
                <a:solidFill>
                  <a:srgbClr val="FF0000"/>
                </a:solidFill>
                <a:effectLst>
                  <a:outerShdw blurRad="38100" dist="38100" dir="2700000" algn="tl">
                    <a:srgbClr val="000000">
                      <a:alpha val="43137"/>
                    </a:srgbClr>
                  </a:outerShdw>
                </a:effectLst>
              </a:rPr>
              <a:t>低バックグラウンド</a:t>
            </a:r>
            <a:r>
              <a:rPr lang="en-US" altLang="ja-JP" sz="2400" b="1" dirty="0" smtClean="0">
                <a:solidFill>
                  <a:srgbClr val="FF0000"/>
                </a:solidFill>
                <a:effectLst>
                  <a:outerShdw blurRad="38100" dist="38100" dir="2700000" algn="tl">
                    <a:srgbClr val="000000">
                      <a:alpha val="43137"/>
                    </a:srgbClr>
                  </a:outerShdw>
                </a:effectLst>
              </a:rPr>
              <a:t>”</a:t>
            </a:r>
            <a:r>
              <a:rPr lang="ja-JP" altLang="en-US" sz="2400" dirty="0" smtClean="0"/>
              <a:t>に有利な原子核である。</a:t>
            </a:r>
            <a:endParaRPr lang="en-US" altLang="ja-JP" sz="2400" dirty="0"/>
          </a:p>
          <a:p>
            <a:r>
              <a:rPr lang="en-US" altLang="ja-JP" sz="2400" dirty="0"/>
              <a:t> </a:t>
            </a:r>
            <a:r>
              <a:rPr lang="en-US" altLang="ja-JP" sz="2400" dirty="0" smtClean="0"/>
              <a:t>2015-2016</a:t>
            </a:r>
            <a:r>
              <a:rPr lang="ja-JP" altLang="en-US" sz="2400" dirty="0" smtClean="0"/>
              <a:t>に</a:t>
            </a:r>
            <a:r>
              <a:rPr lang="en-US" altLang="ja-JP" sz="2400" dirty="0" err="1" smtClean="0"/>
              <a:t>Pb</a:t>
            </a:r>
            <a:r>
              <a:rPr lang="en-US" altLang="ja-JP" sz="2400" dirty="0" smtClean="0"/>
              <a:t>/B</a:t>
            </a:r>
            <a:r>
              <a:rPr lang="ja-JP" altLang="en-US" sz="2400" dirty="0" smtClean="0"/>
              <a:t>のシールドを導入し、５月にデ</a:t>
            </a:r>
            <a:r>
              <a:rPr lang="ja-JP" altLang="en-US" sz="2400" dirty="0"/>
              <a:t>ー</a:t>
            </a:r>
            <a:r>
              <a:rPr lang="ja-JP" altLang="en-US" sz="2400" dirty="0" smtClean="0"/>
              <a:t>タ</a:t>
            </a:r>
            <a:r>
              <a:rPr lang="ja-JP" altLang="en-US" sz="2400" dirty="0"/>
              <a:t>取</a:t>
            </a:r>
            <a:r>
              <a:rPr lang="ja-JP" altLang="en-US" sz="2400" dirty="0" smtClean="0"/>
              <a:t>得を再開した。</a:t>
            </a:r>
            <a:endParaRPr lang="en-US" altLang="ja-JP" sz="2400" dirty="0" smtClean="0"/>
          </a:p>
          <a:p>
            <a:r>
              <a:rPr lang="en-US" altLang="ja-JP" sz="2400" dirty="0" smtClean="0"/>
              <a:t>(</a:t>
            </a:r>
            <a:r>
              <a:rPr lang="en-US" altLang="ja-JP" sz="2400" dirty="0" err="1" smtClean="0"/>
              <a:t>n,</a:t>
            </a:r>
            <a:r>
              <a:rPr lang="en-US" altLang="ja-JP" sz="2400" dirty="0" err="1" smtClean="0">
                <a:latin typeface="Symbol" panose="05050102010706020507" pitchFamily="18" charset="2"/>
              </a:rPr>
              <a:t>g</a:t>
            </a:r>
            <a:r>
              <a:rPr lang="en-US" altLang="ja-JP" sz="2400" dirty="0" smtClean="0"/>
              <a:t>)</a:t>
            </a:r>
            <a:r>
              <a:rPr lang="ja-JP" altLang="en-US" sz="2400" dirty="0" smtClean="0"/>
              <a:t>事象はシールドによって２ケタ低減した。せ</a:t>
            </a:r>
            <a:endParaRPr lang="en-US" altLang="ja-JP" sz="2400" dirty="0" smtClean="0"/>
          </a:p>
          <a:p>
            <a:r>
              <a:rPr lang="ja-JP" altLang="en-US" sz="2400" dirty="0">
                <a:solidFill>
                  <a:srgbClr val="3333FF"/>
                </a:solidFill>
                <a:latin typeface="Symbol" panose="05050102010706020507" pitchFamily="18" charset="2"/>
                <a:ea typeface="HGP創英角ﾎﾟｯﾌﾟ体" panose="040B0A00000000000000" pitchFamily="50" charset="-128"/>
              </a:rPr>
              <a:t>世</a:t>
            </a:r>
            <a:r>
              <a:rPr lang="ja-JP" altLang="en-US" sz="2400" dirty="0" smtClean="0">
                <a:solidFill>
                  <a:srgbClr val="3333FF"/>
                </a:solidFill>
                <a:latin typeface="Symbol" panose="05050102010706020507" pitchFamily="18" charset="2"/>
                <a:ea typeface="HGP創英角ﾎﾟｯﾌﾟ体" panose="040B0A00000000000000" pitchFamily="50" charset="-128"/>
              </a:rPr>
              <a:t>界</a:t>
            </a:r>
            <a:r>
              <a:rPr lang="ja-JP" altLang="en-US" sz="2400" dirty="0">
                <a:solidFill>
                  <a:srgbClr val="3333FF"/>
                </a:solidFill>
                <a:latin typeface="Symbol" panose="05050102010706020507" pitchFamily="18" charset="2"/>
                <a:ea typeface="HGP創英角ﾎﾟｯﾌﾟ体" panose="040B0A00000000000000" pitchFamily="50" charset="-128"/>
              </a:rPr>
              <a:t>最</a:t>
            </a:r>
            <a:r>
              <a:rPr lang="ja-JP" altLang="en-US" sz="2400" dirty="0" smtClean="0">
                <a:solidFill>
                  <a:srgbClr val="3333FF"/>
                </a:solidFill>
                <a:latin typeface="Symbol" panose="05050102010706020507" pitchFamily="18" charset="2"/>
                <a:ea typeface="HGP創英角ﾎﾟｯﾌﾟ体" panose="040B0A00000000000000" pitchFamily="50" charset="-128"/>
              </a:rPr>
              <a:t>高のＣａでの </a:t>
            </a:r>
            <a:r>
              <a:rPr lang="en-US" altLang="ja-JP" sz="2400" b="1" dirty="0" smtClean="0">
                <a:solidFill>
                  <a:srgbClr val="3333FF"/>
                </a:solidFill>
                <a:latin typeface="Symbol" panose="05050102010706020507" pitchFamily="18" charset="2"/>
                <a:ea typeface="HGP創英角ﾎﾟｯﾌﾟ体" panose="040B0A00000000000000" pitchFamily="50" charset="-128"/>
              </a:rPr>
              <a:t>0nbb</a:t>
            </a:r>
            <a:r>
              <a:rPr lang="ja-JP" altLang="en-US" sz="2400" b="1" dirty="0">
                <a:solidFill>
                  <a:srgbClr val="3333FF"/>
                </a:solidFill>
                <a:latin typeface="Symbol" panose="05050102010706020507" pitchFamily="18" charset="2"/>
                <a:ea typeface="HGP創英角ﾎﾟｯﾌﾟ体" panose="040B0A00000000000000" pitchFamily="50" charset="-128"/>
              </a:rPr>
              <a:t> </a:t>
            </a:r>
            <a:r>
              <a:rPr lang="ja-JP" altLang="en-US" sz="2400" dirty="0" smtClean="0">
                <a:solidFill>
                  <a:srgbClr val="3333FF"/>
                </a:solidFill>
                <a:latin typeface="HGP創英角ﾎﾟｯﾌﾟ体" panose="040B0A00000000000000" pitchFamily="50" charset="-128"/>
                <a:ea typeface="HGP創英角ﾎﾟｯﾌﾟ体" panose="040B0A00000000000000" pitchFamily="50" charset="-128"/>
              </a:rPr>
              <a:t>リ</a:t>
            </a:r>
            <a:r>
              <a:rPr lang="ja-JP" altLang="en-US" sz="2400" dirty="0">
                <a:solidFill>
                  <a:srgbClr val="3333FF"/>
                </a:solidFill>
                <a:latin typeface="HGP創英角ﾎﾟｯﾌﾟ体" panose="040B0A00000000000000" pitchFamily="50" charset="-128"/>
                <a:ea typeface="HGP創英角ﾎﾟｯﾌﾟ体" panose="040B0A00000000000000" pitchFamily="50" charset="-128"/>
              </a:rPr>
              <a:t>ミッ</a:t>
            </a:r>
            <a:r>
              <a:rPr lang="ja-JP" altLang="en-US" sz="2400" dirty="0" smtClean="0">
                <a:solidFill>
                  <a:srgbClr val="3333FF"/>
                </a:solidFill>
                <a:latin typeface="HGP創英角ﾎﾟｯﾌﾟ体" panose="040B0A00000000000000" pitchFamily="50" charset="-128"/>
                <a:ea typeface="HGP創英角ﾎﾟｯﾌﾟ体" panose="040B0A00000000000000" pitchFamily="50" charset="-128"/>
              </a:rPr>
              <a:t>ト </a:t>
            </a:r>
            <a:r>
              <a:rPr lang="en-US" altLang="ja-JP" sz="2400" dirty="0" smtClean="0">
                <a:solidFill>
                  <a:srgbClr val="3333FF"/>
                </a:solidFill>
                <a:latin typeface="HGP創英角ﾎﾟｯﾌﾟ体" panose="040B0A00000000000000" pitchFamily="50" charset="-128"/>
                <a:ea typeface="HGP創英角ﾎﾟｯﾌﾟ体" panose="040B0A00000000000000" pitchFamily="50" charset="-128"/>
              </a:rPr>
              <a:t>&gt;6.2×10</a:t>
            </a:r>
            <a:r>
              <a:rPr lang="en-US" altLang="ja-JP" sz="2400" baseline="30000" dirty="0" smtClean="0">
                <a:solidFill>
                  <a:srgbClr val="3333FF"/>
                </a:solidFill>
                <a:latin typeface="HGP創英角ﾎﾟｯﾌﾟ体" panose="040B0A00000000000000" pitchFamily="50" charset="-128"/>
                <a:ea typeface="HGP創英角ﾎﾟｯﾌﾟ体" panose="040B0A00000000000000" pitchFamily="50" charset="-128"/>
              </a:rPr>
              <a:t>22</a:t>
            </a:r>
            <a:r>
              <a:rPr lang="en-US" altLang="ja-JP" sz="2400" dirty="0" smtClean="0">
                <a:solidFill>
                  <a:srgbClr val="3333FF"/>
                </a:solidFill>
                <a:latin typeface="HGP創英角ﾎﾟｯﾌﾟ体" panose="040B0A00000000000000" pitchFamily="50" charset="-128"/>
                <a:ea typeface="HGP創英角ﾎﾟｯﾌﾟ体" panose="040B0A00000000000000" pitchFamily="50" charset="-128"/>
              </a:rPr>
              <a:t> [year]</a:t>
            </a:r>
            <a:endParaRPr lang="en-US" altLang="ja-JP" sz="2400" dirty="0" smtClean="0"/>
          </a:p>
          <a:p>
            <a:r>
              <a:rPr lang="ja-JP" altLang="en-US" sz="2400" dirty="0" smtClean="0"/>
              <a:t>低い自然存在比を克服するため、将来のためのＲ＆Ｄも平行して行っている。</a:t>
            </a:r>
            <a:endParaRPr lang="en-US" altLang="ja-JP" sz="2400" dirty="0" smtClean="0"/>
          </a:p>
        </p:txBody>
      </p:sp>
    </p:spTree>
    <p:extLst>
      <p:ext uri="{BB962C8B-B14F-4D97-AF65-F5344CB8AC3E}">
        <p14:creationId xmlns:p14="http://schemas.microsoft.com/office/powerpoint/2010/main" val="25855112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u="sng" dirty="0" smtClean="0">
                <a:effectLst>
                  <a:outerShdw blurRad="38100" dist="38100" dir="2700000" algn="tl">
                    <a:srgbClr val="000000">
                      <a:alpha val="43137"/>
                    </a:srgbClr>
                  </a:outerShdw>
                </a:effectLst>
              </a:rPr>
              <a:t>小休止</a:t>
            </a:r>
            <a:endParaRPr kumimoji="1" lang="ja-JP" altLang="en-US" u="sng" dirty="0">
              <a:effectLst>
                <a:outerShdw blurRad="38100" dist="38100" dir="2700000" algn="tl">
                  <a:srgbClr val="000000">
                    <a:alpha val="43137"/>
                  </a:srgbClr>
                </a:outerShdw>
              </a:effectLst>
            </a:endParaRPr>
          </a:p>
        </p:txBody>
      </p:sp>
      <p:sp>
        <p:nvSpPr>
          <p:cNvPr id="4" name="コンテンツ プレースホルダー 2"/>
          <p:cNvSpPr txBox="1">
            <a:spLocks/>
          </p:cNvSpPr>
          <p:nvPr/>
        </p:nvSpPr>
        <p:spPr>
          <a:xfrm>
            <a:off x="283210" y="1774183"/>
            <a:ext cx="6148070" cy="30032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2800" dirty="0" smtClean="0">
                <a:solidFill>
                  <a:srgbClr val="FF0000"/>
                </a:solidFill>
              </a:rPr>
              <a:t>ＣＡＮＤＬＥＳのお話はここまで</a:t>
            </a:r>
            <a:r>
              <a:rPr lang="ja-JP" altLang="en-US" sz="2800" dirty="0" smtClean="0"/>
              <a:t>。</a:t>
            </a:r>
            <a:endParaRPr lang="en-US" altLang="ja-JP" sz="2800" dirty="0" smtClean="0"/>
          </a:p>
          <a:p>
            <a:r>
              <a:rPr lang="ja-JP" altLang="en-US" sz="2800" dirty="0" smtClean="0"/>
              <a:t>まだ時</a:t>
            </a:r>
            <a:r>
              <a:rPr lang="ja-JP" altLang="en-US" sz="2800" dirty="0"/>
              <a:t>間</a:t>
            </a:r>
            <a:r>
              <a:rPr lang="ja-JP" altLang="en-US" sz="2800" dirty="0" smtClean="0"/>
              <a:t>があるようなら、最近始めた</a:t>
            </a:r>
            <a:r>
              <a:rPr lang="ja-JP" altLang="en-US" sz="2800" dirty="0" smtClean="0">
                <a:solidFill>
                  <a:srgbClr val="0000FF"/>
                </a:solidFill>
              </a:rPr>
              <a:t>暗黒物質探索実験</a:t>
            </a:r>
            <a:r>
              <a:rPr lang="ja-JP" altLang="en-US" sz="2800" dirty="0" smtClean="0"/>
              <a:t>のお話もします。</a:t>
            </a:r>
            <a:endParaRPr lang="en-US" altLang="ja-JP" sz="2800" dirty="0" smtClean="0"/>
          </a:p>
          <a:p>
            <a:endParaRPr lang="en-US" altLang="ja-JP" sz="28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280" y="247243"/>
            <a:ext cx="2590800" cy="288689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60" y="3883793"/>
            <a:ext cx="5122841" cy="2648742"/>
          </a:xfrm>
          <a:prstGeom prst="rect">
            <a:avLst/>
          </a:prstGeom>
        </p:spPr>
      </p:pic>
      <p:pic>
        <p:nvPicPr>
          <p:cNvPr id="10250" name="Picture 10" descr="「ダークマター」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75" y="3791590"/>
            <a:ext cx="3345105" cy="11403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99401" y="5015461"/>
            <a:ext cx="3100252" cy="646331"/>
          </a:xfrm>
          <a:prstGeom prst="rect">
            <a:avLst/>
          </a:prstGeom>
          <a:noFill/>
        </p:spPr>
        <p:txBody>
          <a:bodyPr wrap="square" rtlCol="0">
            <a:spAutoFit/>
          </a:bodyPr>
          <a:lstStyle/>
          <a:p>
            <a:r>
              <a:rPr kumimoji="1" lang="ja-JP" altLang="en-US" dirty="0" smtClean="0"/>
              <a:t>最近はコンビニでダークマターが売っている時代</a:t>
            </a:r>
            <a:r>
              <a:rPr kumimoji="1" lang="en-US" altLang="ja-JP" dirty="0" smtClean="0"/>
              <a:t>(´</a:t>
            </a:r>
            <a:r>
              <a:rPr kumimoji="1" lang="ja-JP" altLang="en-US" dirty="0" smtClean="0"/>
              <a:t>・</a:t>
            </a:r>
            <a:r>
              <a:rPr kumimoji="1" lang="en-US" altLang="ja-JP" dirty="0" smtClean="0"/>
              <a:t>ω</a:t>
            </a:r>
            <a:r>
              <a:rPr kumimoji="1" lang="ja-JP" altLang="en-US" dirty="0" smtClean="0"/>
              <a:t>・</a:t>
            </a:r>
            <a:r>
              <a:rPr kumimoji="1" lang="en-US" altLang="ja-JP" dirty="0" smtClean="0"/>
              <a:t>`)</a:t>
            </a:r>
            <a:endParaRPr kumimoji="1" lang="ja-JP" altLang="en-US" dirty="0"/>
          </a:p>
        </p:txBody>
      </p:sp>
    </p:spTree>
    <p:extLst>
      <p:ext uri="{BB962C8B-B14F-4D97-AF65-F5344CB8AC3E}">
        <p14:creationId xmlns:p14="http://schemas.microsoft.com/office/powerpoint/2010/main" val="2170746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955576" y="4149080"/>
            <a:ext cx="7232848" cy="1752600"/>
          </a:xfrm>
        </p:spPr>
        <p:txBody>
          <a:bodyPr>
            <a:noAutofit/>
          </a:bodyPr>
          <a:lstStyle/>
          <a:p>
            <a:r>
              <a:rPr kumimoji="1" lang="ja-JP" altLang="en-US" sz="2800" dirty="0" smtClean="0">
                <a:solidFill>
                  <a:schemeClr val="bg1"/>
                </a:solidFill>
                <a:effectLst>
                  <a:outerShdw blurRad="38100" dist="38100" dir="2700000" algn="tl">
                    <a:srgbClr val="000000">
                      <a:alpha val="43137"/>
                    </a:srgbClr>
                  </a:outerShdw>
                </a:effectLst>
              </a:rPr>
              <a:t>２０１７年</a:t>
            </a:r>
            <a:r>
              <a:rPr lang="ja-JP" altLang="en-US" sz="2800" dirty="0">
                <a:solidFill>
                  <a:schemeClr val="bg1"/>
                </a:solidFill>
                <a:effectLst>
                  <a:outerShdw blurRad="38100" dist="38100" dir="2700000" algn="tl">
                    <a:srgbClr val="000000">
                      <a:alpha val="43137"/>
                    </a:srgbClr>
                  </a:outerShdw>
                </a:effectLst>
              </a:rPr>
              <a:t>８</a:t>
            </a:r>
            <a:r>
              <a:rPr kumimoji="1" lang="ja-JP" altLang="en-US" sz="2800" dirty="0" smtClean="0">
                <a:solidFill>
                  <a:schemeClr val="bg1"/>
                </a:solidFill>
                <a:effectLst>
                  <a:outerShdw blurRad="38100" dist="38100" dir="2700000" algn="tl">
                    <a:srgbClr val="000000">
                      <a:alpha val="43137"/>
                    </a:srgbClr>
                  </a:outerShdw>
                </a:effectLst>
              </a:rPr>
              <a:t>月</a:t>
            </a:r>
            <a:r>
              <a:rPr lang="ja-JP" altLang="en-US" sz="2800" dirty="0" smtClean="0">
                <a:solidFill>
                  <a:schemeClr val="bg1"/>
                </a:solidFill>
                <a:effectLst>
                  <a:outerShdw blurRad="38100" dist="38100" dir="2700000" algn="tl">
                    <a:srgbClr val="000000">
                      <a:alpha val="43137"/>
                    </a:srgbClr>
                  </a:outerShdw>
                </a:effectLst>
              </a:rPr>
              <a:t>１</a:t>
            </a:r>
            <a:r>
              <a:rPr lang="ja-JP" altLang="en-US" sz="2800" dirty="0">
                <a:solidFill>
                  <a:schemeClr val="bg1"/>
                </a:solidFill>
                <a:effectLst>
                  <a:outerShdw blurRad="38100" dist="38100" dir="2700000" algn="tl">
                    <a:srgbClr val="000000">
                      <a:alpha val="43137"/>
                    </a:srgbClr>
                  </a:outerShdw>
                </a:effectLst>
              </a:rPr>
              <a:t>０</a:t>
            </a:r>
            <a:r>
              <a:rPr kumimoji="1" lang="ja-JP" altLang="en-US" sz="2800" dirty="0" smtClean="0">
                <a:solidFill>
                  <a:schemeClr val="bg1"/>
                </a:solidFill>
                <a:effectLst>
                  <a:outerShdw blurRad="38100" dist="38100" dir="2700000" algn="tl">
                    <a:srgbClr val="000000">
                      <a:alpha val="43137"/>
                    </a:srgbClr>
                  </a:outerShdw>
                </a:effectLst>
              </a:rPr>
              <a:t>日</a:t>
            </a:r>
            <a:endParaRPr kumimoji="1" lang="en-US" altLang="ja-JP" sz="2800" dirty="0" smtClean="0">
              <a:solidFill>
                <a:schemeClr val="bg1"/>
              </a:solidFill>
              <a:effectLst>
                <a:outerShdw blurRad="38100" dist="38100" dir="2700000" algn="tl">
                  <a:srgbClr val="000000">
                    <a:alpha val="43137"/>
                  </a:srgbClr>
                </a:outerShdw>
              </a:effectLst>
            </a:endParaRPr>
          </a:p>
          <a:p>
            <a:pPr>
              <a:spcBef>
                <a:spcPts val="2400"/>
              </a:spcBef>
            </a:pPr>
            <a:r>
              <a:rPr lang="ja-JP" altLang="en-US" sz="2800" dirty="0">
                <a:solidFill>
                  <a:schemeClr val="bg1"/>
                </a:solidFill>
                <a:effectLst>
                  <a:outerShdw blurRad="38100" dist="38100" dir="2700000" algn="tl">
                    <a:srgbClr val="000000">
                      <a:alpha val="43137"/>
                    </a:srgbClr>
                  </a:outerShdw>
                </a:effectLst>
              </a:rPr>
              <a:t>飯田</a:t>
            </a:r>
            <a:r>
              <a:rPr lang="ja-JP" altLang="en-US" sz="2800" dirty="0" smtClean="0">
                <a:solidFill>
                  <a:schemeClr val="bg1"/>
                </a:solidFill>
                <a:effectLst>
                  <a:outerShdw blurRad="38100" dist="38100" dir="2700000" algn="tl">
                    <a:srgbClr val="000000">
                      <a:alpha val="43137"/>
                    </a:srgbClr>
                  </a:outerShdw>
                </a:effectLst>
              </a:rPr>
              <a:t>崇史</a:t>
            </a:r>
            <a:endParaRPr lang="en-US" altLang="ja-JP" sz="2800" dirty="0">
              <a:solidFill>
                <a:schemeClr val="bg1"/>
              </a:solidFill>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p:txBody>
          <a:bodyPr/>
          <a:lstStyle/>
          <a:p>
            <a:fld id="{F5371E84-5185-4A12-9135-52E5E880BB32}" type="slidenum">
              <a:rPr lang="ja-JP" altLang="en-US" smtClean="0">
                <a:solidFill>
                  <a:prstClr val="black">
                    <a:tint val="75000"/>
                  </a:prstClr>
                </a:solidFill>
              </a:rPr>
              <a:pPr/>
              <a:t>43</a:t>
            </a:fld>
            <a:endParaRPr lang="ja-JP" altLang="en-US">
              <a:solidFill>
                <a:prstClr val="black">
                  <a:tint val="75000"/>
                </a:prstClr>
              </a:solidFill>
            </a:endParaRPr>
          </a:p>
        </p:txBody>
      </p:sp>
      <p:sp>
        <p:nvSpPr>
          <p:cNvPr id="4" name="テキスト ボックス 3"/>
          <p:cNvSpPr txBox="1"/>
          <p:nvPr/>
        </p:nvSpPr>
        <p:spPr>
          <a:xfrm>
            <a:off x="5940152" y="6361856"/>
            <a:ext cx="3203848" cy="461665"/>
          </a:xfrm>
          <a:prstGeom prst="rect">
            <a:avLst/>
          </a:prstGeom>
          <a:noFill/>
        </p:spPr>
        <p:txBody>
          <a:bodyPr wrap="square" rtlCol="0">
            <a:spAutoFit/>
          </a:bodyPr>
          <a:lstStyle/>
          <a:p>
            <a:r>
              <a:rPr lang="ja-JP" altLang="en-US" sz="2400" b="1" i="1" dirty="0" smtClean="0">
                <a:solidFill>
                  <a:srgbClr val="F79646">
                    <a:lumMod val="20000"/>
                    <a:lumOff val="80000"/>
                  </a:srgbClr>
                </a:solidFill>
                <a:effectLst>
                  <a:outerShdw blurRad="38100" dist="38100" dir="2700000" algn="tl">
                    <a:srgbClr val="000000">
                      <a:alpha val="43137"/>
                    </a:srgbClr>
                  </a:outerShdw>
                </a:effectLst>
              </a:rPr>
              <a:t>第</a:t>
            </a:r>
            <a:r>
              <a:rPr lang="en-US" altLang="ja-JP" sz="2400" b="1" i="1" dirty="0" smtClean="0">
                <a:solidFill>
                  <a:srgbClr val="F79646">
                    <a:lumMod val="20000"/>
                    <a:lumOff val="80000"/>
                  </a:srgbClr>
                </a:solidFill>
                <a:effectLst>
                  <a:outerShdw blurRad="38100" dist="38100" dir="2700000" algn="tl">
                    <a:srgbClr val="000000">
                      <a:alpha val="43137"/>
                    </a:srgbClr>
                  </a:outerShdw>
                </a:effectLst>
              </a:rPr>
              <a:t>3</a:t>
            </a:r>
            <a:r>
              <a:rPr lang="ja-JP" altLang="en-US" sz="2400" b="1" i="1" dirty="0" smtClean="0">
                <a:solidFill>
                  <a:srgbClr val="F79646">
                    <a:lumMod val="20000"/>
                    <a:lumOff val="80000"/>
                  </a:srgbClr>
                </a:solidFill>
                <a:effectLst>
                  <a:outerShdw blurRad="38100" dist="38100" dir="2700000" algn="tl">
                    <a:srgbClr val="000000">
                      <a:alpha val="43137"/>
                    </a:srgbClr>
                  </a:outerShdw>
                </a:effectLst>
              </a:rPr>
              <a:t>回宇宙史サロン</a:t>
            </a:r>
            <a:endParaRPr lang="ja-JP" altLang="en-US" sz="2400" b="1" i="1" dirty="0">
              <a:solidFill>
                <a:srgbClr val="F79646">
                  <a:lumMod val="20000"/>
                  <a:lumOff val="80000"/>
                </a:srgbClr>
              </a:solidFill>
              <a:effectLst>
                <a:outerShdw blurRad="38100" dist="38100" dir="2700000" algn="tl">
                  <a:srgbClr val="000000">
                    <a:alpha val="43137"/>
                  </a:srgbClr>
                </a:outerShdw>
              </a:effectLst>
            </a:endParaRPr>
          </a:p>
        </p:txBody>
      </p:sp>
      <p:sp>
        <p:nvSpPr>
          <p:cNvPr id="5" name="Rectangle 2"/>
          <p:cNvSpPr txBox="1">
            <a:spLocks noChangeArrowheads="1"/>
          </p:cNvSpPr>
          <p:nvPr/>
        </p:nvSpPr>
        <p:spPr>
          <a:xfrm>
            <a:off x="0" y="1772816"/>
            <a:ext cx="9144000" cy="1728192"/>
          </a:xfrm>
          <a:prstGeom prst="rect">
            <a:avLst/>
          </a:prstGeom>
          <a:solidFill>
            <a:schemeClr val="bg1">
              <a:alpha val="30196"/>
            </a:schemeClr>
          </a:solidFill>
        </p:spPr>
        <p:txBody>
          <a:bodyPr vert="horz" lIns="91440" tIns="45720" rIns="91440" bIns="45720" rtlCol="0" anchor="ctr">
            <a:normAutofit/>
          </a:bodyPr>
          <a:lstStyle/>
          <a:p>
            <a:pPr algn="ctr">
              <a:spcBef>
                <a:spcPct val="0"/>
              </a:spcBef>
              <a:defRPr/>
            </a:pPr>
            <a:r>
              <a:rPr lang="ja-JP" altLang="en-US" sz="4000" dirty="0">
                <a:ln w="18415" cmpd="sng">
                  <a:solidFill>
                    <a:srgbClr val="FFFFFF"/>
                  </a:solidFill>
                  <a:prstDash val="solid"/>
                </a:ln>
                <a:solidFill>
                  <a:srgbClr val="FFFFFF"/>
                </a:solidFill>
                <a:effectLst>
                  <a:glow rad="228600">
                    <a:srgbClr val="8064A2">
                      <a:satMod val="175000"/>
                      <a:alpha val="40000"/>
                    </a:srgbClr>
                  </a:glow>
                  <a:outerShdw blurRad="63500" dir="3600000" algn="tl" rotWithShape="0">
                    <a:srgbClr val="000000">
                      <a:alpha val="70000"/>
                    </a:srgbClr>
                  </a:outerShdw>
                  <a:reflection blurRad="6350" stA="55000" endA="300" endPos="45500" dir="5400000" sy="-100000" algn="bl" rotWithShape="0"/>
                </a:effectLst>
                <a:latin typeface="Century Gothic" pitchFamily="34" charset="0"/>
              </a:rPr>
              <a:t>宇宙暗黒物質探索のための</a:t>
            </a:r>
            <a:endParaRPr lang="en-US" altLang="ja-JP" sz="4000" dirty="0">
              <a:ln w="18415" cmpd="sng">
                <a:solidFill>
                  <a:srgbClr val="FFFFFF"/>
                </a:solidFill>
                <a:prstDash val="solid"/>
              </a:ln>
              <a:solidFill>
                <a:srgbClr val="FFFFFF"/>
              </a:solidFill>
              <a:effectLst>
                <a:glow rad="228600">
                  <a:srgbClr val="8064A2">
                    <a:satMod val="175000"/>
                    <a:alpha val="40000"/>
                  </a:srgbClr>
                </a:glow>
                <a:outerShdw blurRad="63500" dir="3600000" algn="tl" rotWithShape="0">
                  <a:srgbClr val="000000">
                    <a:alpha val="70000"/>
                  </a:srgbClr>
                </a:outerShdw>
                <a:reflection blurRad="6350" stA="55000" endA="300" endPos="45500" dir="5400000" sy="-100000" algn="bl" rotWithShape="0"/>
              </a:effectLst>
              <a:latin typeface="Century Gothic" pitchFamily="34" charset="0"/>
            </a:endParaRPr>
          </a:p>
          <a:p>
            <a:pPr algn="ctr">
              <a:spcBef>
                <a:spcPct val="0"/>
              </a:spcBef>
              <a:defRPr/>
            </a:pPr>
            <a:r>
              <a:rPr lang="ja-JP" altLang="en-US" sz="4000" dirty="0">
                <a:ln w="18415" cmpd="sng">
                  <a:solidFill>
                    <a:srgbClr val="FFFFFF"/>
                  </a:solidFill>
                  <a:prstDash val="solid"/>
                </a:ln>
                <a:solidFill>
                  <a:srgbClr val="FFFFFF"/>
                </a:solidFill>
                <a:effectLst>
                  <a:glow rad="228600">
                    <a:srgbClr val="8064A2">
                      <a:satMod val="175000"/>
                      <a:alpha val="40000"/>
                    </a:srgbClr>
                  </a:glow>
                  <a:outerShdw blurRad="63500" dir="3600000" algn="tl" rotWithShape="0">
                    <a:srgbClr val="000000">
                      <a:alpha val="70000"/>
                    </a:srgbClr>
                  </a:outerShdw>
                  <a:reflection blurRad="6350" stA="55000" endA="300" endPos="45500" dir="5400000" sy="-100000" algn="bl" rotWithShape="0"/>
                </a:effectLst>
                <a:latin typeface="Century Gothic" pitchFamily="34" charset="0"/>
              </a:rPr>
              <a:t>ヨウ化カルシウムシンチレータの開発</a:t>
            </a:r>
            <a:endParaRPr lang="en-US" altLang="ja-JP" sz="4000" dirty="0">
              <a:ln w="18415" cmpd="sng">
                <a:solidFill>
                  <a:srgbClr val="FFFFFF"/>
                </a:solidFill>
                <a:prstDash val="solid"/>
              </a:ln>
              <a:solidFill>
                <a:srgbClr val="FFFFFF"/>
              </a:solidFill>
              <a:effectLst>
                <a:glow rad="228600">
                  <a:srgbClr val="8064A2">
                    <a:satMod val="175000"/>
                    <a:alpha val="40000"/>
                  </a:srgbClr>
                </a:glow>
                <a:outerShdw blurRad="63500" dir="3600000" algn="tl" rotWithShape="0">
                  <a:srgbClr val="000000">
                    <a:alpha val="70000"/>
                  </a:srgbClr>
                </a:outerShdw>
                <a:reflection blurRad="6350" stA="55000" endA="300" endPos="45500" dir="5400000" sy="-100000" algn="bl" rotWithShape="0"/>
              </a:effectLst>
              <a:latin typeface="Century Gothic" pitchFamily="34" charset="0"/>
            </a:endParaRPr>
          </a:p>
        </p:txBody>
      </p:sp>
    </p:spTree>
    <p:extLst>
      <p:ext uri="{BB962C8B-B14F-4D97-AF65-F5344CB8AC3E}">
        <p14:creationId xmlns:p14="http://schemas.microsoft.com/office/powerpoint/2010/main" val="3366947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38138"/>
          </a:xfrm>
        </p:spPr>
        <p:txBody>
          <a:bodyPr/>
          <a:lstStyle/>
          <a:p>
            <a:r>
              <a:rPr kumimoji="1" lang="ja-JP" altLang="en-US" dirty="0" smtClean="0"/>
              <a:t>宇宙暗黒物質</a:t>
            </a:r>
            <a:endParaRPr kumimoji="1" lang="ja-JP" altLang="en-US" dirty="0"/>
          </a:p>
        </p:txBody>
      </p:sp>
      <p:pic>
        <p:nvPicPr>
          <p:cNvPr id="5126" name="Picture 6" descr="http://www.zpenergy.com/downloads/pie_DarkEnergy.gif"/>
          <p:cNvPicPr>
            <a:picLocks noChangeAspect="1" noChangeArrowheads="1"/>
          </p:cNvPicPr>
          <p:nvPr/>
        </p:nvPicPr>
        <p:blipFill rotWithShape="1">
          <a:blip r:embed="rId2">
            <a:extLst>
              <a:ext uri="{28A0092B-C50C-407E-A947-70E740481C1C}">
                <a14:useLocalDpi xmlns:a14="http://schemas.microsoft.com/office/drawing/2010/main" val="0"/>
              </a:ext>
            </a:extLst>
          </a:blip>
          <a:srcRect r="34280"/>
          <a:stretch/>
        </p:blipFill>
        <p:spPr bwMode="auto">
          <a:xfrm>
            <a:off x="251520" y="1959761"/>
            <a:ext cx="3003708" cy="211975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57200" y="1124744"/>
            <a:ext cx="8280920" cy="830997"/>
          </a:xfrm>
          <a:prstGeom prst="rect">
            <a:avLst/>
          </a:prstGeom>
          <a:noFill/>
        </p:spPr>
        <p:txBody>
          <a:bodyPr wrap="square" rtlCol="0">
            <a:spAutoFit/>
          </a:bodyPr>
          <a:lstStyle/>
          <a:p>
            <a:pPr marL="285750" indent="-285750">
              <a:buFont typeface="Arial" panose="020B0604020202020204" pitchFamily="34" charset="0"/>
              <a:buChar char="•"/>
            </a:pPr>
            <a:r>
              <a:rPr lang="ja-JP" altLang="en-US" sz="2400" dirty="0">
                <a:solidFill>
                  <a:prstClr val="black"/>
                </a:solidFill>
              </a:rPr>
              <a:t>銀河の</a:t>
            </a:r>
            <a:r>
              <a:rPr lang="ja-JP" altLang="en-US" sz="2400" dirty="0" smtClean="0">
                <a:solidFill>
                  <a:prstClr val="black"/>
                </a:solidFill>
              </a:rPr>
              <a:t>回転速度や重力レンズの観測結果から、暗黒物質の存在はもはや疑う余地がない。</a:t>
            </a:r>
            <a:endParaRPr lang="en-US" altLang="ja-JP" sz="2400" dirty="0" smtClean="0">
              <a:solidFill>
                <a:prstClr val="black"/>
              </a:solidFill>
            </a:endParaRPr>
          </a:p>
        </p:txBody>
      </p:sp>
      <p:sp>
        <p:nvSpPr>
          <p:cNvPr id="8" name="テキスト ボックス 7"/>
          <p:cNvSpPr txBox="1"/>
          <p:nvPr/>
        </p:nvSpPr>
        <p:spPr>
          <a:xfrm>
            <a:off x="3419872" y="1989924"/>
            <a:ext cx="5724128" cy="1938992"/>
          </a:xfrm>
          <a:prstGeom prst="rect">
            <a:avLst/>
          </a:prstGeom>
          <a:noFill/>
        </p:spPr>
        <p:txBody>
          <a:bodyPr wrap="square" rtlCol="0">
            <a:spAutoFit/>
          </a:bodyPr>
          <a:lstStyle/>
          <a:p>
            <a:r>
              <a:rPr lang="ja-JP" altLang="en-US" sz="2400" dirty="0" smtClean="0">
                <a:solidFill>
                  <a:prstClr val="black"/>
                </a:solidFill>
              </a:rPr>
              <a:t>宇宙には目</a:t>
            </a:r>
            <a:r>
              <a:rPr lang="ja-JP" altLang="en-US" sz="2400" dirty="0">
                <a:solidFill>
                  <a:prstClr val="black"/>
                </a:solidFill>
              </a:rPr>
              <a:t>に</a:t>
            </a:r>
            <a:r>
              <a:rPr lang="ja-JP" altLang="en-US" sz="2400" dirty="0" smtClean="0">
                <a:solidFill>
                  <a:prstClr val="black"/>
                </a:solidFill>
              </a:rPr>
              <a:t>見える</a:t>
            </a:r>
            <a:r>
              <a:rPr lang="ja-JP" altLang="en-US" sz="2400" dirty="0">
                <a:solidFill>
                  <a:prstClr val="black"/>
                </a:solidFill>
              </a:rPr>
              <a:t>通常</a:t>
            </a:r>
            <a:r>
              <a:rPr lang="ja-JP" altLang="en-US" sz="2400" dirty="0" smtClean="0">
                <a:solidFill>
                  <a:prstClr val="black"/>
                </a:solidFill>
              </a:rPr>
              <a:t>の物質の５倍もの暗黒物質が満ちている。その正体は未だ不明で、ＷＩＭＰｓ（</a:t>
            </a:r>
            <a:r>
              <a:rPr lang="en-US" altLang="ja-JP" sz="2400" dirty="0" smtClean="0">
                <a:solidFill>
                  <a:prstClr val="black"/>
                </a:solidFill>
              </a:rPr>
              <a:t>Weakly Interactive Massive Particle</a:t>
            </a:r>
            <a:r>
              <a:rPr lang="ja-JP" altLang="en-US" sz="2400" dirty="0" smtClean="0">
                <a:solidFill>
                  <a:prstClr val="black"/>
                </a:solidFill>
              </a:rPr>
              <a:t>）は有力な候補の一つ。世界中で精力的に</a:t>
            </a:r>
            <a:r>
              <a:rPr lang="ja-JP" altLang="en-US" sz="2400" dirty="0">
                <a:solidFill>
                  <a:prstClr val="black"/>
                </a:solidFill>
              </a:rPr>
              <a:t>探索が</a:t>
            </a:r>
            <a:r>
              <a:rPr lang="ja-JP" altLang="en-US" sz="2400" dirty="0" smtClean="0">
                <a:solidFill>
                  <a:prstClr val="black"/>
                </a:solidFill>
              </a:rPr>
              <a:t>行われている。</a:t>
            </a:r>
            <a:endParaRPr lang="en-US" altLang="ja-JP" sz="2400" dirty="0" smtClean="0">
              <a:solidFill>
                <a:prstClr val="black"/>
              </a:solidFill>
            </a:endParaRPr>
          </a:p>
        </p:txBody>
      </p:sp>
      <p:sp>
        <p:nvSpPr>
          <p:cNvPr id="4" name="TextBox 3"/>
          <p:cNvSpPr txBox="1"/>
          <p:nvPr/>
        </p:nvSpPr>
        <p:spPr>
          <a:xfrm>
            <a:off x="1835696" y="6243640"/>
            <a:ext cx="6696744" cy="461665"/>
          </a:xfrm>
          <a:prstGeom prst="rect">
            <a:avLst/>
          </a:prstGeom>
          <a:noFill/>
        </p:spPr>
        <p:txBody>
          <a:bodyPr wrap="square" rtlCol="0">
            <a:spAutoFit/>
          </a:bodyPr>
          <a:lstStyle/>
          <a:p>
            <a:r>
              <a:rPr lang="ja-JP" altLang="en-US" sz="2400" dirty="0" smtClean="0">
                <a:solidFill>
                  <a:prstClr val="black"/>
                </a:solidFill>
              </a:rPr>
              <a:t>他にもアクシオン、</a:t>
            </a:r>
            <a:r>
              <a:rPr lang="ja-JP" altLang="en-US" sz="2400" dirty="0">
                <a:solidFill>
                  <a:prstClr val="black"/>
                </a:solidFill>
              </a:rPr>
              <a:t>ダー</a:t>
            </a:r>
            <a:r>
              <a:rPr lang="ja-JP" altLang="en-US" sz="2400" dirty="0" smtClean="0">
                <a:solidFill>
                  <a:prstClr val="black"/>
                </a:solidFill>
              </a:rPr>
              <a:t>ク</a:t>
            </a:r>
            <a:r>
              <a:rPr lang="ja-JP" altLang="en-US" sz="2400" dirty="0">
                <a:solidFill>
                  <a:prstClr val="black"/>
                </a:solidFill>
              </a:rPr>
              <a:t>フォト</a:t>
            </a:r>
            <a:r>
              <a:rPr lang="ja-JP" altLang="en-US" sz="2400" dirty="0" smtClean="0">
                <a:solidFill>
                  <a:prstClr val="black"/>
                </a:solidFill>
              </a:rPr>
              <a:t>ンとか。。</a:t>
            </a:r>
            <a:r>
              <a:rPr lang="ja-JP" altLang="en-US" sz="2400" dirty="0">
                <a:solidFill>
                  <a:prstClr val="black"/>
                </a:solidFill>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3940252"/>
            <a:ext cx="2376264" cy="234910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1" y="4173059"/>
            <a:ext cx="2899587" cy="1883492"/>
          </a:xfrm>
          <a:prstGeom prst="rect">
            <a:avLst/>
          </a:prstGeom>
        </p:spPr>
      </p:pic>
    </p:spTree>
    <p:extLst>
      <p:ext uri="{BB962C8B-B14F-4D97-AF65-F5344CB8AC3E}">
        <p14:creationId xmlns:p14="http://schemas.microsoft.com/office/powerpoint/2010/main" val="35158505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371E84-5185-4A12-9135-52E5E880BB32}" type="slidenum">
              <a:rPr lang="ja-JP" altLang="en-US" smtClean="0">
                <a:solidFill>
                  <a:prstClr val="black"/>
                </a:solidFill>
              </a:rPr>
              <a:pPr/>
              <a:t>45</a:t>
            </a:fld>
            <a:endParaRPr lang="ja-JP" altLang="en-US">
              <a:solidFill>
                <a:prstClr val="black"/>
              </a:solidFill>
            </a:endParaRPr>
          </a:p>
        </p:txBody>
      </p:sp>
      <p:pic>
        <p:nvPicPr>
          <p:cNvPr id="8" name="Content Placeholder 7"/>
          <p:cNvPicPr>
            <a:picLocks noGrp="1" noChangeAspect="1"/>
          </p:cNvPicPr>
          <p:nvPr>
            <p:ph idx="1"/>
          </p:nvPr>
        </p:nvPicPr>
        <p:blipFill>
          <a:blip r:embed="rId2"/>
          <a:stretch>
            <a:fillRect/>
          </a:stretch>
        </p:blipFill>
        <p:spPr>
          <a:xfrm>
            <a:off x="5883" y="156455"/>
            <a:ext cx="6261612" cy="417646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699" y="1866405"/>
            <a:ext cx="2857899" cy="1000265"/>
          </a:xfrm>
          <a:prstGeom prst="rect">
            <a:avLst/>
          </a:prstGeom>
        </p:spPr>
      </p:pic>
      <p:pic>
        <p:nvPicPr>
          <p:cNvPr id="10" name="Picture 9"/>
          <p:cNvPicPr>
            <a:picLocks noChangeAspect="1"/>
          </p:cNvPicPr>
          <p:nvPr/>
        </p:nvPicPr>
        <p:blipFill>
          <a:blip r:embed="rId4"/>
          <a:stretch>
            <a:fillRect/>
          </a:stretch>
        </p:blipFill>
        <p:spPr>
          <a:xfrm>
            <a:off x="35496" y="4394215"/>
            <a:ext cx="9036496" cy="2425217"/>
          </a:xfrm>
          <a:prstGeom prst="rect">
            <a:avLst/>
          </a:prstGeom>
        </p:spPr>
      </p:pic>
      <p:pic>
        <p:nvPicPr>
          <p:cNvPr id="1032" name="Picture 8" descr="http://www-sk.icrr.u-tokyo.ac.jp/xmass/_images/photo/about/genri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177" y="2866670"/>
            <a:ext cx="2857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60232" y="620688"/>
            <a:ext cx="2026568" cy="707886"/>
          </a:xfrm>
          <a:prstGeom prst="rect">
            <a:avLst/>
          </a:prstGeom>
          <a:noFill/>
        </p:spPr>
        <p:txBody>
          <a:bodyPr wrap="square" rtlCol="0">
            <a:spAutoFit/>
          </a:bodyPr>
          <a:lstStyle/>
          <a:p>
            <a:r>
              <a:rPr lang="en-US" altLang="ja-JP" sz="4000" u="sng" smtClean="0">
                <a:solidFill>
                  <a:prstClr val="black"/>
                </a:solidFill>
                <a:effectLst>
                  <a:outerShdw blurRad="38100" dist="38100" dir="2700000" algn="tl">
                    <a:srgbClr val="000000">
                      <a:alpha val="43137"/>
                    </a:srgbClr>
                  </a:outerShdw>
                </a:effectLst>
              </a:rPr>
              <a:t>SUSY</a:t>
            </a:r>
            <a:endParaRPr lang="ja-JP" altLang="en-US" sz="4000" u="sng"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624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季節変動</a:t>
            </a:r>
            <a:endParaRPr kumimoji="1" lang="ja-JP" altLang="en-US" dirty="0"/>
          </a:p>
        </p:txBody>
      </p:sp>
      <p:sp>
        <p:nvSpPr>
          <p:cNvPr id="4" name="Slide Number Placeholder 3"/>
          <p:cNvSpPr>
            <a:spLocks noGrp="1"/>
          </p:cNvSpPr>
          <p:nvPr>
            <p:ph type="sldNum" sz="quarter" idx="12"/>
          </p:nvPr>
        </p:nvSpPr>
        <p:spPr/>
        <p:txBody>
          <a:bodyPr/>
          <a:lstStyle/>
          <a:p>
            <a:fld id="{F5371E84-5185-4A12-9135-52E5E880BB32}" type="slidenum">
              <a:rPr lang="ja-JP" altLang="en-US" smtClean="0">
                <a:solidFill>
                  <a:prstClr val="black"/>
                </a:solidFill>
              </a:rPr>
              <a:pPr/>
              <a:t>46</a:t>
            </a:fld>
            <a:endParaRPr lang="ja-JP" altLang="en-US">
              <a:solidFill>
                <a:prstClr val="black"/>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53" y="1551847"/>
            <a:ext cx="5087060" cy="2486372"/>
          </a:xfrm>
          <a:prstGeom prst="rect">
            <a:avLst/>
          </a:prstGeom>
        </p:spPr>
      </p:pic>
      <p:pic>
        <p:nvPicPr>
          <p:cNvPr id="9" name="Picture 8" descr="http://www.physics.purdue.edu/darkmatters/xenon1t/wp-content/uploads/2015/07/wimp_wi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149080"/>
            <a:ext cx="3793064" cy="2520280"/>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11" name="テキスト ボックス 8"/>
          <p:cNvSpPr txBox="1"/>
          <p:nvPr/>
        </p:nvSpPr>
        <p:spPr>
          <a:xfrm>
            <a:off x="334193" y="4370803"/>
            <a:ext cx="4929754" cy="2369880"/>
          </a:xfrm>
          <a:prstGeom prst="rect">
            <a:avLst/>
          </a:prstGeom>
          <a:noFill/>
        </p:spPr>
        <p:txBody>
          <a:bodyPr wrap="square" rtlCol="0">
            <a:spAutoFit/>
          </a:bodyPr>
          <a:lstStyle/>
          <a:p>
            <a:r>
              <a:rPr lang="ja-JP" altLang="en-US" sz="2400" b="1" u="sng" dirty="0" smtClean="0">
                <a:solidFill>
                  <a:prstClr val="black"/>
                </a:solidFill>
                <a:effectLst>
                  <a:outerShdw blurRad="38100" dist="38100" dir="2700000" algn="tl">
                    <a:srgbClr val="000000">
                      <a:alpha val="43137"/>
                    </a:srgbClr>
                  </a:outerShdw>
                </a:effectLst>
              </a:rPr>
              <a:t>○季節変動</a:t>
            </a:r>
            <a:endParaRPr lang="en-US" altLang="ja-JP" sz="2400" b="1" u="sng" dirty="0" smtClean="0">
              <a:solidFill>
                <a:prstClr val="black"/>
              </a:solidFill>
              <a:effectLst>
                <a:outerShdw blurRad="38100" dist="38100" dir="2700000" algn="tl">
                  <a:srgbClr val="000000">
                    <a:alpha val="43137"/>
                  </a:srgbClr>
                </a:outerShdw>
              </a:effectLst>
            </a:endParaRPr>
          </a:p>
          <a:p>
            <a:r>
              <a:rPr lang="ja-JP" altLang="en-US" sz="2400" dirty="0" smtClean="0">
                <a:solidFill>
                  <a:prstClr val="black"/>
                </a:solidFill>
              </a:rPr>
              <a:t>地球</a:t>
            </a:r>
            <a:r>
              <a:rPr lang="ja-JP" altLang="en-US" sz="2400" dirty="0">
                <a:solidFill>
                  <a:prstClr val="black"/>
                </a:solidFill>
              </a:rPr>
              <a:t>に降り注ぐ暗黒物質の</a:t>
            </a:r>
            <a:r>
              <a:rPr lang="ja-JP" altLang="en-US" sz="2400" dirty="0" smtClean="0">
                <a:solidFill>
                  <a:prstClr val="black"/>
                </a:solidFill>
              </a:rPr>
              <a:t>エネルギー</a:t>
            </a:r>
            <a:r>
              <a:rPr lang="ja-JP" altLang="en-US" sz="2400" dirty="0">
                <a:solidFill>
                  <a:prstClr val="black"/>
                </a:solidFill>
              </a:rPr>
              <a:t>は</a:t>
            </a:r>
            <a:r>
              <a:rPr lang="ja-JP" altLang="en-US" sz="2400" dirty="0" smtClean="0">
                <a:solidFill>
                  <a:prstClr val="black"/>
                </a:solidFill>
              </a:rPr>
              <a:t>、夏（</a:t>
            </a:r>
            <a:r>
              <a:rPr lang="en-US" altLang="ja-JP" sz="2400" dirty="0" smtClean="0">
                <a:solidFill>
                  <a:prstClr val="black"/>
                </a:solidFill>
              </a:rPr>
              <a:t>6</a:t>
            </a:r>
            <a:r>
              <a:rPr lang="ja-JP" altLang="en-US" sz="2400" dirty="0">
                <a:solidFill>
                  <a:prstClr val="black"/>
                </a:solidFill>
              </a:rPr>
              <a:t>月</a:t>
            </a:r>
            <a:r>
              <a:rPr lang="ja-JP" altLang="en-US" sz="2400" dirty="0" smtClean="0">
                <a:solidFill>
                  <a:prstClr val="black"/>
                </a:solidFill>
              </a:rPr>
              <a:t>）に最大、冬（</a:t>
            </a:r>
            <a:r>
              <a:rPr lang="en-US" altLang="ja-JP" sz="2400" dirty="0" smtClean="0">
                <a:solidFill>
                  <a:prstClr val="black"/>
                </a:solidFill>
              </a:rPr>
              <a:t>12</a:t>
            </a:r>
            <a:r>
              <a:rPr lang="ja-JP" altLang="en-US" sz="2400" dirty="0" smtClean="0">
                <a:solidFill>
                  <a:prstClr val="black"/>
                </a:solidFill>
              </a:rPr>
              <a:t>月）に最少となる。</a:t>
            </a:r>
            <a:endParaRPr lang="en-US" altLang="ja-JP" sz="2400" dirty="0">
              <a:solidFill>
                <a:prstClr val="black"/>
              </a:solidFill>
            </a:endParaRPr>
          </a:p>
          <a:p>
            <a:r>
              <a:rPr lang="ja-JP" altLang="en-US" sz="2400" dirty="0" smtClean="0">
                <a:solidFill>
                  <a:prstClr val="black"/>
                </a:solidFill>
              </a:rPr>
              <a:t>季節変動はモデルに依存しない暗黒物質シグナルとして重要。</a:t>
            </a:r>
            <a:endParaRPr lang="en-US" altLang="ja-JP" sz="2400" dirty="0" smtClean="0">
              <a:solidFill>
                <a:prstClr val="black"/>
              </a:solidFill>
            </a:endParaRPr>
          </a:p>
        </p:txBody>
      </p:sp>
      <p:pic>
        <p:nvPicPr>
          <p:cNvPr id="12" name="Picture 11"/>
          <p:cNvPicPr>
            <a:picLocks noChangeAspect="1"/>
          </p:cNvPicPr>
          <p:nvPr/>
        </p:nvPicPr>
        <p:blipFill>
          <a:blip r:embed="rId4"/>
          <a:stretch>
            <a:fillRect/>
          </a:stretch>
        </p:blipFill>
        <p:spPr>
          <a:xfrm>
            <a:off x="5263947" y="1605854"/>
            <a:ext cx="3710261" cy="2376934"/>
          </a:xfrm>
          <a:prstGeom prst="rect">
            <a:avLst/>
          </a:prstGeom>
        </p:spPr>
      </p:pic>
    </p:spTree>
    <p:extLst>
      <p:ext uri="{BB962C8B-B14F-4D97-AF65-F5344CB8AC3E}">
        <p14:creationId xmlns:p14="http://schemas.microsoft.com/office/powerpoint/2010/main" val="1998483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066130"/>
          </a:xfrm>
        </p:spPr>
        <p:txBody>
          <a:bodyPr/>
          <a:lstStyle/>
          <a:p>
            <a:r>
              <a:rPr kumimoji="1" lang="ja-JP" altLang="en-US" dirty="0" smtClean="0"/>
              <a:t>暗黒物質探索の現状</a:t>
            </a:r>
            <a:endParaRPr kumimoji="1" lang="ja-JP" altLang="en-US" dirty="0"/>
          </a:p>
        </p:txBody>
      </p:sp>
      <p:pic>
        <p:nvPicPr>
          <p:cNvPr id="1028" name="Picture 4" descr="http://www.kmi.nagoya-u.ac.jp/jpn/spotlight/DAMA_Annual_Modu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93" y="1183104"/>
            <a:ext cx="4579931" cy="16487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223" y="3656841"/>
            <a:ext cx="3744416" cy="298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26254" y="3501008"/>
            <a:ext cx="4561770" cy="3046988"/>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smtClean="0">
                <a:solidFill>
                  <a:prstClr val="black"/>
                </a:solidFill>
              </a:rPr>
              <a:t>その後、他の実験の多くが</a:t>
            </a:r>
            <a:r>
              <a:rPr lang="en-US" altLang="ja-JP" sz="2400" b="1" dirty="0" smtClean="0">
                <a:solidFill>
                  <a:srgbClr val="00B050"/>
                </a:solidFill>
                <a:effectLst>
                  <a:outerShdw blurRad="38100" dist="38100" dir="2700000" algn="tl">
                    <a:srgbClr val="000000">
                      <a:alpha val="43137"/>
                    </a:srgbClr>
                  </a:outerShdw>
                </a:effectLst>
              </a:rPr>
              <a:t>DAMA</a:t>
            </a:r>
            <a:r>
              <a:rPr lang="ja-JP" altLang="en-US" sz="2400" b="1" dirty="0" smtClean="0">
                <a:solidFill>
                  <a:srgbClr val="00B050"/>
                </a:solidFill>
                <a:effectLst>
                  <a:outerShdw blurRad="38100" dist="38100" dir="2700000" algn="tl">
                    <a:srgbClr val="000000">
                      <a:alpha val="43137"/>
                    </a:srgbClr>
                  </a:outerShdw>
                </a:effectLst>
              </a:rPr>
              <a:t>を数ケタ上回る感度で結果を否定</a:t>
            </a:r>
            <a:r>
              <a:rPr lang="ja-JP" altLang="en-US" sz="2400" dirty="0" smtClean="0">
                <a:solidFill>
                  <a:prstClr val="black"/>
                </a:solidFill>
              </a:rPr>
              <a:t>。</a:t>
            </a:r>
            <a:endParaRPr lang="en-US" altLang="ja-JP" sz="2400" dirty="0" smtClean="0">
              <a:solidFill>
                <a:prstClr val="black"/>
              </a:solidFill>
            </a:endParaRPr>
          </a:p>
          <a:p>
            <a:pPr marL="342900" indent="-342900">
              <a:buFont typeface="Arial" panose="020B0604020202020204" pitchFamily="34" charset="0"/>
              <a:buChar char="•"/>
            </a:pPr>
            <a:r>
              <a:rPr lang="ja-JP" altLang="en-US" sz="2400" dirty="0" smtClean="0">
                <a:solidFill>
                  <a:prstClr val="black"/>
                </a:solidFill>
              </a:rPr>
              <a:t>最近は主にＸｅｎｏｎを使った実験が世界をけん引している。</a:t>
            </a:r>
            <a:endParaRPr lang="en-US" altLang="ja-JP" sz="2400" dirty="0" smtClean="0">
              <a:solidFill>
                <a:prstClr val="black"/>
              </a:solidFill>
            </a:endParaRPr>
          </a:p>
          <a:p>
            <a:pPr marL="342900" indent="-342900">
              <a:buFont typeface="Arial" panose="020B0604020202020204" pitchFamily="34" charset="0"/>
              <a:buChar char="•"/>
            </a:pPr>
            <a:r>
              <a:rPr lang="en-US" altLang="ja-JP" sz="2400" dirty="0" err="1" smtClean="0">
                <a:solidFill>
                  <a:prstClr val="black"/>
                </a:solidFill>
              </a:rPr>
              <a:t>NaI</a:t>
            </a:r>
            <a:r>
              <a:rPr lang="en-US" altLang="ja-JP" sz="2400" dirty="0" smtClean="0">
                <a:solidFill>
                  <a:prstClr val="black"/>
                </a:solidFill>
              </a:rPr>
              <a:t>(Tl), </a:t>
            </a:r>
            <a:r>
              <a:rPr lang="en-US" altLang="ja-JP" sz="2400" dirty="0" err="1" smtClean="0">
                <a:solidFill>
                  <a:prstClr val="black"/>
                </a:solidFill>
              </a:rPr>
              <a:t>CsI</a:t>
            </a:r>
            <a:r>
              <a:rPr lang="en-US" altLang="ja-JP" sz="2400" dirty="0" smtClean="0">
                <a:solidFill>
                  <a:prstClr val="black"/>
                </a:solidFill>
              </a:rPr>
              <a:t>(Tl)</a:t>
            </a:r>
            <a:r>
              <a:rPr lang="ja-JP" altLang="en-US" sz="2400" dirty="0" smtClean="0">
                <a:solidFill>
                  <a:prstClr val="black"/>
                </a:solidFill>
              </a:rPr>
              <a:t>など、</a:t>
            </a:r>
            <a:r>
              <a:rPr lang="ja-JP" altLang="en-US" sz="2400" b="1" dirty="0" smtClean="0">
                <a:solidFill>
                  <a:srgbClr val="3366FF"/>
                </a:solidFill>
                <a:effectLst>
                  <a:outerShdw blurRad="38100" dist="38100" dir="2700000" algn="tl">
                    <a:srgbClr val="000000">
                      <a:alpha val="43137"/>
                    </a:srgbClr>
                  </a:outerShdw>
                </a:effectLst>
              </a:rPr>
              <a:t>無機シンチレータを使った実験</a:t>
            </a:r>
            <a:r>
              <a:rPr lang="ja-JP" altLang="en-US" sz="2400" dirty="0" smtClean="0">
                <a:solidFill>
                  <a:prstClr val="black"/>
                </a:solidFill>
              </a:rPr>
              <a:t>も多い。（</a:t>
            </a:r>
            <a:r>
              <a:rPr lang="en-US" altLang="ja-JP" sz="2400" dirty="0" smtClean="0">
                <a:solidFill>
                  <a:prstClr val="black"/>
                </a:solidFill>
              </a:rPr>
              <a:t>PICOLON, KIMS, DM-Ice etc…</a:t>
            </a:r>
            <a:r>
              <a:rPr lang="ja-JP" altLang="en-US" sz="2400" dirty="0" smtClean="0">
                <a:solidFill>
                  <a:prstClr val="black"/>
                </a:solidFill>
              </a:rPr>
              <a:t>）</a:t>
            </a:r>
            <a:endParaRPr lang="ja-JP" altLang="en-US" sz="2400" dirty="0">
              <a:solidFill>
                <a:prstClr val="black"/>
              </a:solidFill>
            </a:endParaRPr>
          </a:p>
        </p:txBody>
      </p:sp>
      <p:sp>
        <p:nvSpPr>
          <p:cNvPr id="3" name="スライド番号プレースホルダー 2"/>
          <p:cNvSpPr>
            <a:spLocks noGrp="1"/>
          </p:cNvSpPr>
          <p:nvPr>
            <p:ph type="sldNum" sz="quarter" idx="12"/>
          </p:nvPr>
        </p:nvSpPr>
        <p:spPr/>
        <p:txBody>
          <a:bodyPr/>
          <a:lstStyle/>
          <a:p>
            <a:fld id="{F5371E84-5185-4A12-9135-52E5E880BB32}" type="slidenum">
              <a:rPr lang="ja-JP" altLang="en-US" smtClean="0">
                <a:solidFill>
                  <a:prstClr val="black"/>
                </a:solidFill>
              </a:rPr>
              <a:pPr/>
              <a:t>47</a:t>
            </a:fld>
            <a:endParaRPr lang="ja-JP" altLang="en-US">
              <a:solidFill>
                <a:prstClr val="black"/>
              </a:solidFill>
            </a:endParaRPr>
          </a:p>
        </p:txBody>
      </p:sp>
      <p:sp>
        <p:nvSpPr>
          <p:cNvPr id="7" name="テキスト ボックス 6"/>
          <p:cNvSpPr txBox="1"/>
          <p:nvPr/>
        </p:nvSpPr>
        <p:spPr>
          <a:xfrm>
            <a:off x="7009472" y="2964434"/>
            <a:ext cx="2099032" cy="646331"/>
          </a:xfrm>
          <a:prstGeom prst="rect">
            <a:avLst/>
          </a:prstGeom>
          <a:noFill/>
        </p:spPr>
        <p:txBody>
          <a:bodyPr wrap="square" rtlCol="0">
            <a:spAutoFit/>
          </a:bodyPr>
          <a:lstStyle/>
          <a:p>
            <a:r>
              <a:rPr lang="ja-JP" altLang="en-US" b="1" i="1" dirty="0" smtClean="0">
                <a:solidFill>
                  <a:prstClr val="black"/>
                </a:solidFill>
              </a:rPr>
              <a:t>下の図</a:t>
            </a:r>
            <a:r>
              <a:rPr lang="ja-JP" altLang="en-US" b="1" i="1" dirty="0">
                <a:solidFill>
                  <a:prstClr val="black"/>
                </a:solidFill>
              </a:rPr>
              <a:t>だ</a:t>
            </a:r>
            <a:r>
              <a:rPr lang="ja-JP" altLang="en-US" b="1" i="1" dirty="0" smtClean="0">
                <a:solidFill>
                  <a:prstClr val="black"/>
                </a:solidFill>
              </a:rPr>
              <a:t>とＤＡＭＡは大体この辺</a:t>
            </a:r>
            <a:endParaRPr lang="ja-JP" altLang="en-US" b="1" i="1" dirty="0">
              <a:solidFill>
                <a:prstClr val="black"/>
              </a:solidFill>
            </a:endParaRPr>
          </a:p>
        </p:txBody>
      </p:sp>
      <p:sp>
        <p:nvSpPr>
          <p:cNvPr id="12" name="テキスト ボックス 11"/>
          <p:cNvSpPr txBox="1"/>
          <p:nvPr/>
        </p:nvSpPr>
        <p:spPr>
          <a:xfrm>
            <a:off x="4882304" y="1149712"/>
            <a:ext cx="4198063" cy="1631216"/>
          </a:xfrm>
          <a:prstGeom prst="rect">
            <a:avLst/>
          </a:prstGeom>
          <a:noFill/>
        </p:spPr>
        <p:txBody>
          <a:bodyPr wrap="square" rtlCol="0">
            <a:spAutoFit/>
          </a:bodyPr>
          <a:lstStyle/>
          <a:p>
            <a:r>
              <a:rPr lang="ja-JP" altLang="en-US" sz="2400" b="1" u="sng" dirty="0" smtClean="0">
                <a:solidFill>
                  <a:prstClr val="black"/>
                </a:solidFill>
                <a:effectLst>
                  <a:outerShdw blurRad="38100" dist="38100" dir="2700000" algn="tl">
                    <a:srgbClr val="000000">
                      <a:alpha val="43137"/>
                    </a:srgbClr>
                  </a:outerShdw>
                </a:effectLst>
              </a:rPr>
              <a:t>○</a:t>
            </a:r>
            <a:r>
              <a:rPr lang="en-US" altLang="ja-JP" sz="2400" b="1" u="sng" dirty="0" smtClean="0">
                <a:solidFill>
                  <a:prstClr val="black"/>
                </a:solidFill>
                <a:effectLst>
                  <a:outerShdw blurRad="38100" dist="38100" dir="2700000" algn="tl">
                    <a:srgbClr val="000000">
                      <a:alpha val="43137"/>
                    </a:srgbClr>
                  </a:outerShdw>
                </a:effectLst>
              </a:rPr>
              <a:t>DAMA</a:t>
            </a:r>
            <a:r>
              <a:rPr lang="ja-JP" altLang="en-US" sz="2400" b="1" u="sng" dirty="0" smtClean="0">
                <a:solidFill>
                  <a:prstClr val="black"/>
                </a:solidFill>
                <a:effectLst>
                  <a:outerShdw blurRad="38100" dist="38100" dir="2700000" algn="tl">
                    <a:srgbClr val="000000">
                      <a:alpha val="43137"/>
                    </a:srgbClr>
                  </a:outerShdw>
                </a:effectLst>
              </a:rPr>
              <a:t>実験</a:t>
            </a:r>
            <a:r>
              <a:rPr lang="ja-JP" altLang="en-US" sz="2400" dirty="0" smtClean="0">
                <a:solidFill>
                  <a:prstClr val="black"/>
                </a:solidFill>
              </a:rPr>
              <a:t>　</a:t>
            </a:r>
            <a:r>
              <a:rPr lang="en-US" altLang="ja-JP" sz="2400" dirty="0" smtClean="0">
                <a:solidFill>
                  <a:prstClr val="black"/>
                </a:solidFill>
              </a:rPr>
              <a:t>@Italy</a:t>
            </a:r>
          </a:p>
          <a:p>
            <a:r>
              <a:rPr lang="en-US" altLang="ja-JP" sz="2400" dirty="0" smtClean="0">
                <a:solidFill>
                  <a:prstClr val="black"/>
                </a:solidFill>
              </a:rPr>
              <a:t>250kg</a:t>
            </a:r>
            <a:r>
              <a:rPr lang="ja-JP" altLang="en-US" sz="2400" dirty="0" smtClean="0">
                <a:solidFill>
                  <a:prstClr val="black"/>
                </a:solidFill>
              </a:rPr>
              <a:t>の</a:t>
            </a:r>
            <a:r>
              <a:rPr lang="en-US" altLang="ja-JP" sz="2400" dirty="0" err="1" smtClean="0">
                <a:solidFill>
                  <a:prstClr val="black"/>
                </a:solidFill>
              </a:rPr>
              <a:t>NaI</a:t>
            </a:r>
            <a:r>
              <a:rPr lang="en-US" altLang="ja-JP" sz="2400" dirty="0" smtClean="0">
                <a:solidFill>
                  <a:prstClr val="black"/>
                </a:solidFill>
              </a:rPr>
              <a:t>(Tl)</a:t>
            </a:r>
            <a:r>
              <a:rPr lang="ja-JP" altLang="en-US" sz="2400" dirty="0" smtClean="0">
                <a:solidFill>
                  <a:prstClr val="black"/>
                </a:solidFill>
              </a:rPr>
              <a:t>を用いた実験。</a:t>
            </a:r>
            <a:endParaRPr lang="en-US" altLang="ja-JP" sz="2400" dirty="0" smtClean="0">
              <a:solidFill>
                <a:prstClr val="black"/>
              </a:solidFill>
            </a:endParaRPr>
          </a:p>
          <a:p>
            <a:r>
              <a:rPr lang="ja-JP" altLang="en-US" sz="2400" dirty="0" smtClean="0">
                <a:solidFill>
                  <a:prstClr val="black"/>
                </a:solidFill>
              </a:rPr>
              <a:t>１０年以上かけ、</a:t>
            </a:r>
            <a:r>
              <a:rPr lang="en-US" altLang="ja-JP" sz="2400" dirty="0" smtClean="0">
                <a:solidFill>
                  <a:prstClr val="black"/>
                </a:solidFill>
              </a:rPr>
              <a:t>9σ</a:t>
            </a:r>
            <a:r>
              <a:rPr lang="ja-JP" altLang="en-US" sz="2400" dirty="0" smtClean="0">
                <a:solidFill>
                  <a:prstClr val="black"/>
                </a:solidFill>
              </a:rPr>
              <a:t>の有意性で</a:t>
            </a:r>
            <a:r>
              <a:rPr lang="ja-JP" altLang="en-US" sz="2400" dirty="0" smtClean="0">
                <a:solidFill>
                  <a:srgbClr val="FF0000"/>
                </a:solidFill>
              </a:rPr>
              <a:t>季節変動の発見を主張 </a:t>
            </a:r>
            <a:r>
              <a:rPr lang="en-US" altLang="ja-JP" sz="2400" dirty="0" smtClean="0">
                <a:solidFill>
                  <a:srgbClr val="FF0000"/>
                </a:solidFill>
              </a:rPr>
              <a:t>[1]</a:t>
            </a:r>
            <a:endParaRPr lang="ja-JP" altLang="en-US" sz="2400" dirty="0">
              <a:solidFill>
                <a:prstClr val="black"/>
              </a:solidFill>
            </a:endParaRPr>
          </a:p>
        </p:txBody>
      </p:sp>
      <p:sp>
        <p:nvSpPr>
          <p:cNvPr id="14" name="円/楕円 13"/>
          <p:cNvSpPr/>
          <p:nvPr/>
        </p:nvSpPr>
        <p:spPr>
          <a:xfrm rot="1114160">
            <a:off x="5574204" y="2786184"/>
            <a:ext cx="1008112" cy="4320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dirty="0" smtClean="0">
                <a:solidFill>
                  <a:prstClr val="black"/>
                </a:solidFill>
                <a:effectLst>
                  <a:outerShdw blurRad="38100" dist="38100" dir="2700000" algn="tl">
                    <a:srgbClr val="000000">
                      <a:alpha val="43137"/>
                    </a:srgbClr>
                  </a:outerShdw>
                </a:effectLst>
              </a:rPr>
              <a:t>DAMA</a:t>
            </a:r>
            <a:endParaRPr lang="ja-JP" altLang="en-US" b="1" dirty="0">
              <a:solidFill>
                <a:prstClr val="black"/>
              </a:solidFill>
              <a:effectLst>
                <a:outerShdw blurRad="38100" dist="38100" dir="2700000" algn="tl">
                  <a:srgbClr val="000000">
                    <a:alpha val="43137"/>
                  </a:srgbClr>
                </a:outerShdw>
              </a:effectLst>
            </a:endParaRPr>
          </a:p>
        </p:txBody>
      </p:sp>
      <p:cxnSp>
        <p:nvCxnSpPr>
          <p:cNvPr id="6" name="直線矢印コネクタ 5"/>
          <p:cNvCxnSpPr>
            <a:stCxn id="7" idx="1"/>
            <a:endCxn id="14" idx="6"/>
          </p:cNvCxnSpPr>
          <p:nvPr/>
        </p:nvCxnSpPr>
        <p:spPr>
          <a:xfrm flipH="1" flipV="1">
            <a:off x="6556074" y="3162726"/>
            <a:ext cx="453398" cy="12487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139752" y="2820915"/>
            <a:ext cx="4777191" cy="584775"/>
          </a:xfrm>
          <a:prstGeom prst="rect">
            <a:avLst/>
          </a:prstGeom>
        </p:spPr>
        <p:txBody>
          <a:bodyPr wrap="square">
            <a:spAutoFit/>
          </a:bodyPr>
          <a:lstStyle/>
          <a:p>
            <a:pPr algn="ctr"/>
            <a:r>
              <a:rPr lang="en-US" altLang="ja-JP" sz="1600" b="1" dirty="0" smtClean="0">
                <a:solidFill>
                  <a:prstClr val="black"/>
                </a:solidFill>
              </a:rPr>
              <a:t>[1] R.Bernabeiet.al</a:t>
            </a:r>
            <a:r>
              <a:rPr lang="ja-JP" altLang="en-US" sz="1600" b="1" dirty="0" smtClean="0">
                <a:solidFill>
                  <a:prstClr val="black"/>
                </a:solidFill>
              </a:rPr>
              <a:t> </a:t>
            </a:r>
            <a:r>
              <a:rPr lang="en-US" altLang="ja-JP" sz="1600" b="1" dirty="0" smtClean="0">
                <a:solidFill>
                  <a:prstClr val="black"/>
                </a:solidFill>
              </a:rPr>
              <a:t>Advances</a:t>
            </a:r>
            <a:r>
              <a:rPr lang="ja-JP" altLang="en-US" sz="1600" b="1" dirty="0">
                <a:solidFill>
                  <a:prstClr val="black"/>
                </a:solidFill>
              </a:rPr>
              <a:t> </a:t>
            </a:r>
            <a:r>
              <a:rPr lang="en-US" altLang="ja-JP" sz="1600" b="1" dirty="0" smtClean="0">
                <a:solidFill>
                  <a:prstClr val="black"/>
                </a:solidFill>
              </a:rPr>
              <a:t>in High Energy Phys., Volume 2014, ArticleID605659</a:t>
            </a:r>
            <a:endParaRPr lang="ja-JP" altLang="en-US" sz="1600" b="1" dirty="0">
              <a:solidFill>
                <a:prstClr val="black"/>
              </a:solidFill>
            </a:endParaRPr>
          </a:p>
        </p:txBody>
      </p:sp>
      <p:sp>
        <p:nvSpPr>
          <p:cNvPr id="19" name="テキスト ボックス 18"/>
          <p:cNvSpPr txBox="1"/>
          <p:nvPr/>
        </p:nvSpPr>
        <p:spPr>
          <a:xfrm>
            <a:off x="2627784" y="2181924"/>
            <a:ext cx="2016224" cy="369332"/>
          </a:xfrm>
          <a:prstGeom prst="rect">
            <a:avLst/>
          </a:prstGeom>
          <a:noFill/>
        </p:spPr>
        <p:txBody>
          <a:bodyPr wrap="square" rtlCol="0">
            <a:spAutoFit/>
          </a:bodyPr>
          <a:lstStyle/>
          <a:p>
            <a:r>
              <a:rPr lang="en-US" altLang="ja-JP" b="1" i="1" dirty="0" smtClean="0">
                <a:solidFill>
                  <a:prstClr val="black"/>
                </a:solidFill>
                <a:effectLst>
                  <a:outerShdw blurRad="38100" dist="38100" dir="2700000" algn="tl">
                    <a:srgbClr val="000000">
                      <a:alpha val="43137"/>
                    </a:srgbClr>
                  </a:outerShdw>
                </a:effectLst>
              </a:rPr>
              <a:t>DAMA</a:t>
            </a:r>
            <a:r>
              <a:rPr lang="ja-JP" altLang="en-US" b="1" i="1" dirty="0" smtClean="0">
                <a:solidFill>
                  <a:prstClr val="black"/>
                </a:solidFill>
                <a:effectLst>
                  <a:outerShdw blurRad="38100" dist="38100" dir="2700000" algn="tl">
                    <a:srgbClr val="000000">
                      <a:alpha val="43137"/>
                    </a:srgbClr>
                  </a:outerShdw>
                </a:effectLst>
              </a:rPr>
              <a:t>の季節変動</a:t>
            </a:r>
            <a:endParaRPr lang="ja-JP" altLang="en-US" b="1" i="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0431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高感度化</a:t>
            </a:r>
            <a:r>
              <a:rPr lang="ja-JP" altLang="en-US" dirty="0" smtClean="0"/>
              <a:t>への</a:t>
            </a:r>
            <a:r>
              <a:rPr lang="ja-JP" altLang="en-US" dirty="0"/>
              <a:t>三</a:t>
            </a:r>
            <a:r>
              <a:rPr lang="ja-JP" altLang="en-US" dirty="0" smtClean="0"/>
              <a:t>本柱</a:t>
            </a:r>
            <a:endParaRPr kumimoji="1" lang="ja-JP" altLang="en-US" dirty="0"/>
          </a:p>
        </p:txBody>
      </p:sp>
      <p:sp>
        <p:nvSpPr>
          <p:cNvPr id="4" name="Slide Number Placeholder 3"/>
          <p:cNvSpPr>
            <a:spLocks noGrp="1"/>
          </p:cNvSpPr>
          <p:nvPr>
            <p:ph type="sldNum" sz="quarter" idx="12"/>
          </p:nvPr>
        </p:nvSpPr>
        <p:spPr/>
        <p:txBody>
          <a:bodyPr/>
          <a:lstStyle/>
          <a:p>
            <a:fld id="{F5371E84-5185-4A12-9135-52E5E880BB32}" type="slidenum">
              <a:rPr lang="ja-JP" altLang="en-US" smtClean="0"/>
              <a:pPr/>
              <a:t>48</a:t>
            </a:fld>
            <a:endParaRPr lang="ja-JP" altLang="en-US"/>
          </a:p>
        </p:txBody>
      </p:sp>
      <p:pic>
        <p:nvPicPr>
          <p:cNvPr id="3074" name="Picture 2" descr="http://livedoor.blogimg.jp/offshoretoshi/imgs/c/3/c35f274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495797"/>
            <a:ext cx="6624736" cy="5043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40223" y="3247654"/>
            <a:ext cx="615553" cy="1440160"/>
          </a:xfrm>
          <a:prstGeom prst="rect">
            <a:avLst/>
          </a:prstGeom>
          <a:noFill/>
        </p:spPr>
        <p:txBody>
          <a:bodyPr vert="eaVert" wrap="square" rtlCol="0" anchor="ctr">
            <a:spAutoFit/>
          </a:bodyPr>
          <a:lstStyle/>
          <a:p>
            <a:pPr algn="ctr"/>
            <a:r>
              <a:rPr kumimoji="1" lang="ja-JP" altLang="en-US" sz="2800" dirty="0" smtClean="0">
                <a:solidFill>
                  <a:srgbClr val="3333FF"/>
                </a:solidFill>
                <a:latin typeface="HGP創英角ﾎﾟｯﾌﾟ体" panose="040B0A00000000000000" pitchFamily="50" charset="-128"/>
                <a:ea typeface="HGP創英角ﾎﾟｯﾌﾟ体" panose="040B0A00000000000000" pitchFamily="50" charset="-128"/>
              </a:rPr>
              <a:t>低 閾 値</a:t>
            </a:r>
            <a:endParaRPr kumimoji="1" lang="ja-JP" altLang="en-US" sz="2800" dirty="0">
              <a:solidFill>
                <a:srgbClr val="3333FF"/>
              </a:solidFill>
              <a:latin typeface="HGP創英角ﾎﾟｯﾌﾟ体" panose="040B0A00000000000000" pitchFamily="50" charset="-128"/>
              <a:ea typeface="HGP創英角ﾎﾟｯﾌﾟ体" panose="040B0A00000000000000" pitchFamily="50" charset="-128"/>
            </a:endParaRPr>
          </a:p>
        </p:txBody>
      </p:sp>
      <p:sp>
        <p:nvSpPr>
          <p:cNvPr id="7" name="TextBox 6"/>
          <p:cNvSpPr txBox="1"/>
          <p:nvPr/>
        </p:nvSpPr>
        <p:spPr>
          <a:xfrm>
            <a:off x="4262093" y="3031630"/>
            <a:ext cx="615553" cy="987002"/>
          </a:xfrm>
          <a:prstGeom prst="rect">
            <a:avLst/>
          </a:prstGeom>
          <a:noFill/>
        </p:spPr>
        <p:txBody>
          <a:bodyPr vert="eaVert" wrap="square" rtlCol="0" anchor="ctr">
            <a:spAutoFit/>
          </a:bodyPr>
          <a:lstStyle/>
          <a:p>
            <a:pPr algn="ctr"/>
            <a:r>
              <a:rPr kumimoji="1" lang="ja-JP" altLang="en-US" sz="2800" dirty="0" smtClean="0">
                <a:solidFill>
                  <a:srgbClr val="FF0000"/>
                </a:solidFill>
                <a:latin typeface="HGP創英角ﾎﾟｯﾌﾟ体" panose="040B0A00000000000000" pitchFamily="50" charset="-128"/>
                <a:ea typeface="HGP創英角ﾎﾟｯﾌﾟ体" panose="040B0A00000000000000" pitchFamily="50" charset="-128"/>
              </a:rPr>
              <a:t>低</a:t>
            </a:r>
            <a:endParaRPr kumimoji="1" lang="ja-JP" altLang="en-US" sz="28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8" name="TextBox 7"/>
          <p:cNvSpPr txBox="1"/>
          <p:nvPr/>
        </p:nvSpPr>
        <p:spPr>
          <a:xfrm>
            <a:off x="6583964" y="2887614"/>
            <a:ext cx="615553" cy="2232248"/>
          </a:xfrm>
          <a:prstGeom prst="rect">
            <a:avLst/>
          </a:prstGeom>
          <a:noFill/>
        </p:spPr>
        <p:txBody>
          <a:bodyPr vert="eaVert" wrap="square" rtlCol="0" anchor="ctr">
            <a:spAutoFit/>
          </a:bodyPr>
          <a:lstStyle/>
          <a:p>
            <a:pPr algn="ctr"/>
            <a:r>
              <a:rPr lang="ja-JP" altLang="en-US" sz="2800" dirty="0" smtClean="0">
                <a:solidFill>
                  <a:srgbClr val="008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大 型 化</a:t>
            </a:r>
            <a:endParaRPr kumimoji="1" lang="ja-JP" altLang="en-US" sz="2800" dirty="0">
              <a:solidFill>
                <a:srgbClr val="008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9" name="TextBox 8"/>
          <p:cNvSpPr txBox="1"/>
          <p:nvPr/>
        </p:nvSpPr>
        <p:spPr>
          <a:xfrm>
            <a:off x="4262091" y="3706124"/>
            <a:ext cx="615553" cy="523220"/>
          </a:xfrm>
          <a:prstGeom prst="rect">
            <a:avLst/>
          </a:prstGeom>
          <a:noFill/>
        </p:spPr>
        <p:txBody>
          <a:bodyPr vert="horz" wrap="square" rtlCol="0" anchor="ctr">
            <a:spAutoFit/>
          </a:bodyPr>
          <a:lstStyle/>
          <a:p>
            <a:pPr algn="ctr"/>
            <a:r>
              <a:rPr kumimoji="1" lang="en-US" altLang="ja-JP" sz="2800" dirty="0" smtClean="0">
                <a:solidFill>
                  <a:srgbClr val="FF0000"/>
                </a:solidFill>
                <a:latin typeface="HGP創英角ﾎﾟｯﾌﾟ体" panose="040B0A00000000000000" pitchFamily="50" charset="-128"/>
                <a:ea typeface="HGP創英角ﾎﾟｯﾌﾟ体" panose="040B0A00000000000000" pitchFamily="50" charset="-128"/>
              </a:rPr>
              <a:t>B</a:t>
            </a:r>
            <a:endParaRPr kumimoji="1" lang="ja-JP" altLang="en-US" sz="28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0" name="TextBox 9"/>
          <p:cNvSpPr txBox="1"/>
          <p:nvPr/>
        </p:nvSpPr>
        <p:spPr>
          <a:xfrm>
            <a:off x="4262092" y="4164594"/>
            <a:ext cx="615553" cy="523220"/>
          </a:xfrm>
          <a:prstGeom prst="rect">
            <a:avLst/>
          </a:prstGeom>
          <a:noFill/>
        </p:spPr>
        <p:txBody>
          <a:bodyPr vert="horz" wrap="square" rtlCol="0" anchor="ctr">
            <a:spAutoFit/>
          </a:bodyPr>
          <a:lstStyle/>
          <a:p>
            <a:pPr algn="ctr"/>
            <a:r>
              <a:rPr kumimoji="1" lang="en-US" altLang="ja-JP" sz="2800" dirty="0" smtClean="0">
                <a:solidFill>
                  <a:srgbClr val="FF0000"/>
                </a:solidFill>
                <a:latin typeface="HGP創英角ﾎﾟｯﾌﾟ体" panose="040B0A00000000000000" pitchFamily="50" charset="-128"/>
                <a:ea typeface="HGP創英角ﾎﾟｯﾌﾟ体" panose="040B0A00000000000000" pitchFamily="50" charset="-128"/>
              </a:rPr>
              <a:t>G</a:t>
            </a:r>
            <a:endParaRPr kumimoji="1" lang="ja-JP" altLang="en-US" sz="2800"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8564806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ヨウ化カルシウム</a:t>
            </a:r>
            <a:r>
              <a:rPr kumimoji="1" lang="en-US" altLang="ja-JP" dirty="0" smtClean="0"/>
              <a:t>(CaI</a:t>
            </a:r>
            <a:r>
              <a:rPr kumimoji="1" lang="en-US" altLang="ja-JP" baseline="-25000" dirty="0" smtClean="0"/>
              <a:t>2</a:t>
            </a:r>
            <a:r>
              <a:rPr kumimoji="1" lang="en-US" altLang="ja-JP" dirty="0" smtClean="0"/>
              <a:t>)</a:t>
            </a:r>
            <a:endParaRPr kumimoji="1" lang="ja-JP" alt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948"/>
          <a:stretch/>
        </p:blipFill>
        <p:spPr bwMode="auto">
          <a:xfrm>
            <a:off x="323528" y="3761950"/>
            <a:ext cx="4857948" cy="255911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Robert Hofstad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210" y="476672"/>
            <a:ext cx="1109278" cy="15681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p:nvPr/>
        </p:nvSpPr>
        <p:spPr>
          <a:xfrm>
            <a:off x="323528" y="6375832"/>
            <a:ext cx="8386118" cy="307777"/>
          </a:xfrm>
          <a:prstGeom prst="rect">
            <a:avLst/>
          </a:prstGeom>
        </p:spPr>
        <p:txBody>
          <a:bodyPr wrap="square">
            <a:spAutoFit/>
          </a:bodyPr>
          <a:lstStyle/>
          <a:p>
            <a:pPr algn="just"/>
            <a:r>
              <a:rPr lang="en-US" altLang="ja-JP" sz="1400" b="1" kern="100" dirty="0" smtClean="0">
                <a:solidFill>
                  <a:srgbClr val="000000"/>
                </a:solidFill>
                <a:latin typeface="ＭＳ ゴシック" panose="020B0609070205080204" pitchFamily="49" charset="-128"/>
                <a:ea typeface="ＭＳ 明朝" panose="02020609040205080304" pitchFamily="17" charset="-128"/>
                <a:cs typeface="Times New Roman" panose="02020603050405020304" pitchFamily="18" charset="0"/>
              </a:rPr>
              <a:t>[2] </a:t>
            </a:r>
            <a:r>
              <a:rPr lang="en-US" altLang="ja-JP" sz="1400" b="1" kern="100" dirty="0">
                <a:solidFill>
                  <a:srgbClr val="000000"/>
                </a:solidFill>
                <a:latin typeface="ＭＳ ゴシック" panose="020B0609070205080204" pitchFamily="49" charset="-128"/>
                <a:ea typeface="ＭＳ 明朝" panose="02020609040205080304" pitchFamily="17" charset="-128"/>
                <a:cs typeface="Times New Roman" panose="02020603050405020304" pitchFamily="18" charset="0"/>
              </a:rPr>
              <a:t>Hofstadter et al., Review of Scientific Instruments, Volume 35, Issue 2, p.246-247</a:t>
            </a:r>
            <a:endParaRPr lang="ja-JP" altLang="ja-JP" sz="1400" b="1"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3" name="スライド番号プレースホルダー 2"/>
          <p:cNvSpPr>
            <a:spLocks noGrp="1"/>
          </p:cNvSpPr>
          <p:nvPr>
            <p:ph type="sldNum" sz="quarter" idx="12"/>
          </p:nvPr>
        </p:nvSpPr>
        <p:spPr/>
        <p:txBody>
          <a:bodyPr/>
          <a:lstStyle/>
          <a:p>
            <a:fld id="{F5371E84-5185-4A12-9135-52E5E880BB32}" type="slidenum">
              <a:rPr lang="ja-JP" altLang="en-US" smtClean="0">
                <a:solidFill>
                  <a:prstClr val="black"/>
                </a:solidFill>
              </a:rPr>
              <a:pPr/>
              <a:t>49</a:t>
            </a:fld>
            <a:endParaRPr lang="ja-JP" altLang="en-US">
              <a:solidFill>
                <a:prstClr val="black"/>
              </a:solidFill>
            </a:endParaRPr>
          </a:p>
        </p:txBody>
      </p:sp>
      <p:sp>
        <p:nvSpPr>
          <p:cNvPr id="8" name="角丸四角形 7"/>
          <p:cNvSpPr/>
          <p:nvPr/>
        </p:nvSpPr>
        <p:spPr>
          <a:xfrm>
            <a:off x="323528" y="5041508"/>
            <a:ext cx="4857948" cy="448634"/>
          </a:xfrm>
          <a:prstGeom prst="round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テキスト ボックス 8"/>
          <p:cNvSpPr txBox="1"/>
          <p:nvPr/>
        </p:nvSpPr>
        <p:spPr>
          <a:xfrm>
            <a:off x="356202" y="1445777"/>
            <a:ext cx="8234178" cy="2308324"/>
          </a:xfrm>
          <a:prstGeom prst="rect">
            <a:avLst/>
          </a:prstGeom>
          <a:noFill/>
        </p:spPr>
        <p:txBody>
          <a:bodyPr wrap="square" rtlCol="0">
            <a:spAutoFit/>
          </a:bodyPr>
          <a:lstStyle/>
          <a:p>
            <a:pPr marL="342900" indent="-342900">
              <a:buFont typeface="Arial" panose="020B0604020202020204" pitchFamily="34" charset="0"/>
              <a:buChar char="•"/>
            </a:pPr>
            <a:r>
              <a:rPr lang="ja-JP" altLang="en-US" sz="2400" b="1" dirty="0" smtClean="0">
                <a:solidFill>
                  <a:srgbClr val="FFC000"/>
                </a:solidFill>
                <a:effectLst>
                  <a:outerShdw blurRad="38100" dist="38100" dir="2700000" algn="tl">
                    <a:srgbClr val="000000">
                      <a:alpha val="43137"/>
                    </a:srgbClr>
                  </a:outerShdw>
                </a:effectLst>
              </a:rPr>
              <a:t>ヨウ化カルシウム（</a:t>
            </a:r>
            <a:r>
              <a:rPr lang="en-US" altLang="ja-JP" sz="2400" b="1" dirty="0">
                <a:solidFill>
                  <a:prstClr val="black"/>
                </a:solidFill>
                <a:effectLst>
                  <a:outerShdw blurRad="38100" dist="38100" dir="2700000" algn="tl">
                    <a:srgbClr val="000000">
                      <a:alpha val="43137"/>
                    </a:srgbClr>
                  </a:outerShdw>
                </a:effectLst>
              </a:rPr>
              <a:t> </a:t>
            </a:r>
            <a:r>
              <a:rPr lang="en-US" altLang="ja-JP" sz="2400" b="1" dirty="0">
                <a:solidFill>
                  <a:srgbClr val="FFC000"/>
                </a:solidFill>
                <a:effectLst>
                  <a:outerShdw blurRad="38100" dist="38100" dir="2700000" algn="tl">
                    <a:srgbClr val="000000">
                      <a:alpha val="43137"/>
                    </a:srgbClr>
                  </a:outerShdw>
                </a:effectLst>
              </a:rPr>
              <a:t>CaI</a:t>
            </a:r>
            <a:r>
              <a:rPr lang="en-US" altLang="ja-JP" sz="2400" b="1" baseline="-25000" dirty="0">
                <a:solidFill>
                  <a:srgbClr val="FFC000"/>
                </a:solidFill>
                <a:effectLst>
                  <a:outerShdw blurRad="38100" dist="38100" dir="2700000" algn="tl">
                    <a:srgbClr val="000000">
                      <a:alpha val="43137"/>
                    </a:srgbClr>
                  </a:outerShdw>
                </a:effectLst>
              </a:rPr>
              <a:t>2</a:t>
            </a:r>
            <a:r>
              <a:rPr lang="en-US" altLang="ja-JP" sz="2400" b="1" baseline="-25000" dirty="0">
                <a:solidFill>
                  <a:prstClr val="black"/>
                </a:solidFill>
                <a:effectLst>
                  <a:outerShdw blurRad="38100" dist="38100" dir="2700000" algn="tl">
                    <a:srgbClr val="000000">
                      <a:alpha val="43137"/>
                    </a:srgbClr>
                  </a:outerShdw>
                </a:effectLst>
              </a:rPr>
              <a:t> </a:t>
            </a:r>
            <a:r>
              <a:rPr lang="ja-JP" altLang="en-US" sz="2400" b="1" dirty="0" smtClean="0">
                <a:solidFill>
                  <a:srgbClr val="FFC000"/>
                </a:solidFill>
                <a:effectLst>
                  <a:outerShdw blurRad="38100" dist="38100" dir="2700000" algn="tl">
                    <a:srgbClr val="000000">
                      <a:alpha val="43137"/>
                    </a:srgbClr>
                  </a:outerShdw>
                </a:effectLst>
              </a:rPr>
              <a:t>）</a:t>
            </a:r>
            <a:r>
              <a:rPr lang="ja-JP" altLang="en-US" sz="2400" dirty="0" smtClean="0">
                <a:solidFill>
                  <a:prstClr val="black"/>
                </a:solidFill>
              </a:rPr>
              <a:t>は</a:t>
            </a:r>
            <a:r>
              <a:rPr lang="ja-JP" altLang="en-US" sz="2400" dirty="0">
                <a:solidFill>
                  <a:prstClr val="black"/>
                </a:solidFill>
              </a:rPr>
              <a:t>、</a:t>
            </a:r>
            <a:r>
              <a:rPr lang="en-US" altLang="ja-JP" sz="2400" dirty="0" smtClean="0">
                <a:solidFill>
                  <a:prstClr val="black"/>
                </a:solidFill>
              </a:rPr>
              <a:t>1960</a:t>
            </a:r>
            <a:r>
              <a:rPr lang="ja-JP" altLang="en-US" sz="2400" dirty="0" smtClean="0">
                <a:solidFill>
                  <a:prstClr val="black"/>
                </a:solidFill>
              </a:rPr>
              <a:t>年代に</a:t>
            </a:r>
            <a:r>
              <a:rPr lang="en-US" altLang="ja-JP" sz="2400" dirty="0" smtClean="0">
                <a:solidFill>
                  <a:prstClr val="black"/>
                </a:solidFill>
              </a:rPr>
              <a:t>Hofstadter</a:t>
            </a:r>
            <a:r>
              <a:rPr lang="ja-JP" altLang="en-US" sz="2400" dirty="0" smtClean="0">
                <a:solidFill>
                  <a:prstClr val="black"/>
                </a:solidFill>
              </a:rPr>
              <a:t>氏</a:t>
            </a:r>
            <a:endParaRPr lang="en-US" altLang="ja-JP" sz="2400" dirty="0" smtClean="0">
              <a:solidFill>
                <a:prstClr val="black"/>
              </a:solidFill>
            </a:endParaRPr>
          </a:p>
          <a:p>
            <a:r>
              <a:rPr lang="ja-JP" altLang="en-US" sz="2400" dirty="0">
                <a:solidFill>
                  <a:prstClr val="black"/>
                </a:solidFill>
              </a:rPr>
              <a:t>　</a:t>
            </a:r>
            <a:r>
              <a:rPr lang="ja-JP" altLang="en-US" sz="2400" dirty="0" smtClean="0">
                <a:solidFill>
                  <a:prstClr val="black"/>
                </a:solidFill>
              </a:rPr>
              <a:t>　によって発見された無機シンチレータ</a:t>
            </a:r>
            <a:r>
              <a:rPr lang="en-US" altLang="ja-JP" sz="2400" dirty="0">
                <a:solidFill>
                  <a:prstClr val="black"/>
                </a:solidFill>
              </a:rPr>
              <a:t>[2] </a:t>
            </a:r>
            <a:r>
              <a:rPr lang="ja-JP" altLang="en-US" sz="2400" dirty="0" err="1" smtClean="0">
                <a:solidFill>
                  <a:prstClr val="black"/>
                </a:solidFill>
              </a:rPr>
              <a:t>。</a:t>
            </a:r>
            <a:endParaRPr lang="en-US" altLang="ja-JP" sz="2400" dirty="0" smtClean="0">
              <a:solidFill>
                <a:prstClr val="black"/>
              </a:solidFill>
            </a:endParaRPr>
          </a:p>
          <a:p>
            <a:pPr marL="342900" indent="-342900">
              <a:buFont typeface="Arial" panose="020B0604020202020204" pitchFamily="34" charset="0"/>
              <a:buChar char="•"/>
            </a:pPr>
            <a:r>
              <a:rPr lang="ja-JP" altLang="en-US" sz="2400" dirty="0" smtClean="0">
                <a:solidFill>
                  <a:prstClr val="black"/>
                </a:solidFill>
              </a:rPr>
              <a:t>論文によると</a:t>
            </a:r>
            <a:r>
              <a:rPr lang="ja-JP" altLang="en-US" sz="2400" b="1" dirty="0" smtClean="0">
                <a:solidFill>
                  <a:srgbClr val="FF0000"/>
                </a:solidFill>
                <a:effectLst>
                  <a:outerShdw blurRad="38100" dist="38100" dir="2700000" algn="tl">
                    <a:srgbClr val="000000">
                      <a:alpha val="43137"/>
                    </a:srgbClr>
                  </a:outerShdw>
                </a:effectLst>
              </a:rPr>
              <a:t>発光量が</a:t>
            </a:r>
            <a:r>
              <a:rPr lang="en-US" altLang="ja-JP" sz="2400" b="1" dirty="0" err="1" smtClean="0">
                <a:solidFill>
                  <a:srgbClr val="FF0000"/>
                </a:solidFill>
                <a:effectLst>
                  <a:outerShdw blurRad="38100" dist="38100" dir="2700000" algn="tl">
                    <a:srgbClr val="000000">
                      <a:alpha val="43137"/>
                    </a:srgbClr>
                  </a:outerShdw>
                </a:effectLst>
              </a:rPr>
              <a:t>NaI</a:t>
            </a:r>
            <a:r>
              <a:rPr lang="en-US" altLang="ja-JP" sz="2400" b="1" dirty="0" smtClean="0">
                <a:solidFill>
                  <a:srgbClr val="FF0000"/>
                </a:solidFill>
                <a:effectLst>
                  <a:outerShdw blurRad="38100" dist="38100" dir="2700000" algn="tl">
                    <a:srgbClr val="000000">
                      <a:alpha val="43137"/>
                    </a:srgbClr>
                  </a:outerShdw>
                </a:effectLst>
              </a:rPr>
              <a:t>(Tl)</a:t>
            </a:r>
            <a:r>
              <a:rPr lang="ja-JP" altLang="en-US" sz="2400" b="1" dirty="0" smtClean="0">
                <a:solidFill>
                  <a:srgbClr val="FF0000"/>
                </a:solidFill>
                <a:effectLst>
                  <a:outerShdw blurRad="38100" dist="38100" dir="2700000" algn="tl">
                    <a:srgbClr val="000000">
                      <a:alpha val="43137"/>
                    </a:srgbClr>
                  </a:outerShdw>
                </a:effectLst>
              </a:rPr>
              <a:t>の</a:t>
            </a:r>
            <a:r>
              <a:rPr lang="en-US" altLang="ja-JP" sz="2400" b="1" dirty="0" smtClean="0">
                <a:solidFill>
                  <a:srgbClr val="FF0000"/>
                </a:solidFill>
                <a:effectLst>
                  <a:outerShdw blurRad="38100" dist="38100" dir="2700000" algn="tl">
                    <a:srgbClr val="000000">
                      <a:alpha val="43137"/>
                    </a:srgbClr>
                  </a:outerShdw>
                </a:effectLst>
              </a:rPr>
              <a:t>2</a:t>
            </a:r>
            <a:r>
              <a:rPr lang="ja-JP" altLang="en-US" sz="2400" b="1" dirty="0" smtClean="0">
                <a:solidFill>
                  <a:srgbClr val="FF0000"/>
                </a:solidFill>
                <a:effectLst>
                  <a:outerShdw blurRad="38100" dist="38100" dir="2700000" algn="tl">
                    <a:srgbClr val="000000">
                      <a:alpha val="43137"/>
                    </a:srgbClr>
                  </a:outerShdw>
                </a:effectLst>
              </a:rPr>
              <a:t>倍</a:t>
            </a:r>
            <a:r>
              <a:rPr lang="ja-JP" altLang="en-US" sz="2400" dirty="0" smtClean="0">
                <a:solidFill>
                  <a:prstClr val="black"/>
                </a:solidFill>
              </a:rPr>
              <a:t>、</a:t>
            </a:r>
            <a:r>
              <a:rPr lang="ja-JP" altLang="en-US" sz="2400" b="1" dirty="0" smtClean="0">
                <a:solidFill>
                  <a:srgbClr val="3366FF"/>
                </a:solidFill>
                <a:effectLst>
                  <a:outerShdw blurRad="38100" dist="38100" dir="2700000" algn="tl">
                    <a:srgbClr val="000000">
                      <a:alpha val="43137"/>
                    </a:srgbClr>
                  </a:outerShdw>
                </a:effectLst>
              </a:rPr>
              <a:t>発光波長は</a:t>
            </a:r>
            <a:r>
              <a:rPr lang="ja-JP" altLang="en-US" sz="2400" b="1" dirty="0">
                <a:solidFill>
                  <a:srgbClr val="3366FF"/>
                </a:solidFill>
                <a:effectLst>
                  <a:outerShdw blurRad="38100" dist="38100" dir="2700000" algn="tl">
                    <a:srgbClr val="000000">
                      <a:alpha val="43137"/>
                    </a:srgbClr>
                  </a:outerShdw>
                </a:effectLst>
              </a:rPr>
              <a:t>光電子増</a:t>
            </a:r>
            <a:r>
              <a:rPr lang="ja-JP" altLang="en-US" sz="2400" b="1" dirty="0" smtClean="0">
                <a:solidFill>
                  <a:srgbClr val="3366FF"/>
                </a:solidFill>
                <a:effectLst>
                  <a:outerShdw blurRad="38100" dist="38100" dir="2700000" algn="tl">
                    <a:srgbClr val="000000">
                      <a:alpha val="43137"/>
                    </a:srgbClr>
                  </a:outerShdw>
                </a:effectLst>
              </a:rPr>
              <a:t>倍管の感度波長とほぼ一致</a:t>
            </a:r>
            <a:r>
              <a:rPr lang="ja-JP" altLang="en-US" sz="2400" dirty="0" smtClean="0">
                <a:solidFill>
                  <a:prstClr val="black"/>
                </a:solidFill>
              </a:rPr>
              <a:t>。</a:t>
            </a:r>
            <a:endParaRPr lang="en-US" altLang="ja-JP" sz="2400" dirty="0">
              <a:solidFill>
                <a:prstClr val="black"/>
              </a:solidFill>
            </a:endParaRPr>
          </a:p>
          <a:p>
            <a:pPr marL="342900" indent="-342900">
              <a:buFont typeface="Arial" panose="020B0604020202020204" pitchFamily="34" charset="0"/>
              <a:buChar char="•"/>
            </a:pPr>
            <a:r>
              <a:rPr lang="ja-JP" altLang="en-US" sz="2400" dirty="0" smtClean="0">
                <a:solidFill>
                  <a:prstClr val="black"/>
                </a:solidFill>
              </a:rPr>
              <a:t>高いシンチレータ性能を持つ一方で、強い潮解性・劈開性を持つため扱いが難しい。</a:t>
            </a:r>
            <a:endParaRPr lang="ja-JP" altLang="en-US" sz="2400" dirty="0">
              <a:solidFill>
                <a:prstClr val="black"/>
              </a:solidFill>
            </a:endParaRPr>
          </a:p>
        </p:txBody>
      </p:sp>
      <p:sp>
        <p:nvSpPr>
          <p:cNvPr id="4" name="正方形/長方形 3"/>
          <p:cNvSpPr/>
          <p:nvPr/>
        </p:nvSpPr>
        <p:spPr>
          <a:xfrm>
            <a:off x="5289549" y="3803556"/>
            <a:ext cx="3746947" cy="1569660"/>
          </a:xfrm>
          <a:prstGeom prst="rect">
            <a:avLst/>
          </a:prstGeom>
        </p:spPr>
        <p:txBody>
          <a:bodyPr wrap="square">
            <a:spAutoFit/>
          </a:bodyPr>
          <a:lstStyle/>
          <a:p>
            <a:r>
              <a:rPr lang="ja-JP" altLang="en-US" sz="2400" dirty="0" smtClean="0">
                <a:solidFill>
                  <a:prstClr val="black"/>
                </a:solidFill>
              </a:rPr>
              <a:t>当時は未熟</a:t>
            </a:r>
            <a:r>
              <a:rPr lang="ja-JP" altLang="en-US" sz="2400" dirty="0">
                <a:solidFill>
                  <a:prstClr val="black"/>
                </a:solidFill>
              </a:rPr>
              <a:t>な結晶</a:t>
            </a:r>
            <a:r>
              <a:rPr lang="ja-JP" altLang="en-US" sz="2400" dirty="0" smtClean="0">
                <a:solidFill>
                  <a:prstClr val="black"/>
                </a:solidFill>
              </a:rPr>
              <a:t>育成</a:t>
            </a:r>
            <a:r>
              <a:rPr lang="ja-JP" altLang="en-US" sz="2400" dirty="0">
                <a:solidFill>
                  <a:prstClr val="black"/>
                </a:solidFill>
              </a:rPr>
              <a:t>・</a:t>
            </a:r>
            <a:r>
              <a:rPr lang="ja-JP" altLang="en-US" sz="2400" dirty="0" smtClean="0">
                <a:solidFill>
                  <a:prstClr val="black"/>
                </a:solidFill>
              </a:rPr>
              <a:t>加工</a:t>
            </a:r>
            <a:r>
              <a:rPr lang="ja-JP" altLang="en-US" sz="2400" dirty="0">
                <a:solidFill>
                  <a:prstClr val="black"/>
                </a:solidFill>
              </a:rPr>
              <a:t>技術のせい</a:t>
            </a:r>
            <a:r>
              <a:rPr lang="ja-JP" altLang="en-US" sz="2400" dirty="0" smtClean="0">
                <a:solidFill>
                  <a:prstClr val="black"/>
                </a:solidFill>
              </a:rPr>
              <a:t>で、一般に普及することなく技術が埋没してしまった。</a:t>
            </a:r>
            <a:endParaRPr lang="en-US" altLang="ja-JP" sz="2400" dirty="0" smtClean="0">
              <a:solidFill>
                <a:prstClr val="black"/>
              </a:solidFill>
            </a:endParaRPr>
          </a:p>
        </p:txBody>
      </p:sp>
      <p:sp>
        <p:nvSpPr>
          <p:cNvPr id="7" name="正方形/長方形 6"/>
          <p:cNvSpPr/>
          <p:nvPr/>
        </p:nvSpPr>
        <p:spPr>
          <a:xfrm>
            <a:off x="5938748" y="5490069"/>
            <a:ext cx="2752305" cy="830997"/>
          </a:xfrm>
          <a:prstGeom prst="rect">
            <a:avLst/>
          </a:prstGeom>
        </p:spPr>
        <p:txBody>
          <a:bodyPr wrap="square">
            <a:spAutoFit/>
          </a:bodyPr>
          <a:lstStyle/>
          <a:p>
            <a:r>
              <a:rPr lang="ja-JP" altLang="en-US" sz="2400" b="1" i="1" dirty="0">
                <a:solidFill>
                  <a:prstClr val="black"/>
                </a:solidFill>
                <a:effectLst>
                  <a:outerShdw blurRad="38100" dist="38100" dir="2700000" algn="tl">
                    <a:srgbClr val="000000">
                      <a:alpha val="43137"/>
                    </a:srgbClr>
                  </a:outerShdw>
                </a:effectLst>
              </a:rPr>
              <a:t>最新の技術で復活出来ないか？</a:t>
            </a:r>
          </a:p>
        </p:txBody>
      </p:sp>
    </p:spTree>
    <p:extLst>
      <p:ext uri="{BB962C8B-B14F-4D97-AF65-F5344CB8AC3E}">
        <p14:creationId xmlns:p14="http://schemas.microsoft.com/office/powerpoint/2010/main" val="3597460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宇宙の歴史</a:t>
            </a:r>
            <a:endParaRPr kumimoji="1" lang="ja-JP" altLang="en-US" dirty="0"/>
          </a:p>
        </p:txBody>
      </p:sp>
      <p:sp>
        <p:nvSpPr>
          <p:cNvPr id="4" name="Slide Number Placeholder 3"/>
          <p:cNvSpPr>
            <a:spLocks noGrp="1"/>
          </p:cNvSpPr>
          <p:nvPr>
            <p:ph type="sldNum" sz="quarter" idx="12"/>
          </p:nvPr>
        </p:nvSpPr>
        <p:spPr>
          <a:xfrm>
            <a:off x="6553200" y="6408925"/>
            <a:ext cx="2133600" cy="365125"/>
          </a:xfrm>
        </p:spPr>
        <p:txBody>
          <a:bodyPr/>
          <a:lstStyle/>
          <a:p>
            <a:fld id="{F5371E84-5185-4A12-9135-52E5E880BB32}" type="slidenum">
              <a:rPr lang="ja-JP" altLang="en-US" smtClean="0"/>
              <a:pPr/>
              <a:t>5</a:t>
            </a:fld>
            <a:endParaRPr lang="ja-JP" altLang="en-US"/>
          </a:p>
        </p:txBody>
      </p:sp>
      <p:pic>
        <p:nvPicPr>
          <p:cNvPr id="1028" name="Picture 4" descr="http://ura.sec.tsukuba.ac.jp/portal/wp-content/uploads/library/unit-overview/22kimu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28800"/>
            <a:ext cx="8435280" cy="504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2591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閾</a:t>
            </a:r>
            <a:r>
              <a:rPr lang="ja-JP" altLang="en-US" dirty="0" smtClean="0"/>
              <a:t>値を下げたときの</a:t>
            </a:r>
            <a:r>
              <a:rPr lang="en-US" altLang="ja-JP" dirty="0" smtClean="0"/>
              <a:t>DM</a:t>
            </a:r>
            <a:r>
              <a:rPr lang="ja-JP" altLang="en-US" dirty="0" smtClean="0"/>
              <a:t>感度</a:t>
            </a:r>
            <a:endParaRPr kumimoji="1" lang="ja-JP" alt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453135"/>
            <a:ext cx="7609156" cy="4938712"/>
          </a:xfrm>
        </p:spPr>
      </p:pic>
      <p:sp>
        <p:nvSpPr>
          <p:cNvPr id="4" name="Slide Number Placeholder 3"/>
          <p:cNvSpPr>
            <a:spLocks noGrp="1"/>
          </p:cNvSpPr>
          <p:nvPr>
            <p:ph type="sldNum" sz="quarter" idx="12"/>
          </p:nvPr>
        </p:nvSpPr>
        <p:spPr/>
        <p:txBody>
          <a:bodyPr/>
          <a:lstStyle/>
          <a:p>
            <a:fld id="{F5371E84-5185-4A12-9135-52E5E880BB32}" type="slidenum">
              <a:rPr lang="ja-JP" altLang="en-US" smtClean="0">
                <a:solidFill>
                  <a:prstClr val="black"/>
                </a:solidFill>
              </a:rPr>
              <a:pPr/>
              <a:t>50</a:t>
            </a:fld>
            <a:endParaRPr lang="ja-JP" altLang="en-US">
              <a:solidFill>
                <a:prstClr val="black"/>
              </a:solidFill>
            </a:endParaRPr>
          </a:p>
        </p:txBody>
      </p:sp>
      <p:sp>
        <p:nvSpPr>
          <p:cNvPr id="3" name="TextBox 2"/>
          <p:cNvSpPr txBox="1"/>
          <p:nvPr/>
        </p:nvSpPr>
        <p:spPr>
          <a:xfrm>
            <a:off x="5723114" y="6398729"/>
            <a:ext cx="2712612" cy="369332"/>
          </a:xfrm>
          <a:prstGeom prst="rect">
            <a:avLst/>
          </a:prstGeom>
          <a:noFill/>
        </p:spPr>
        <p:txBody>
          <a:bodyPr wrap="square" rtlCol="0">
            <a:spAutoFit/>
          </a:bodyPr>
          <a:lstStyle/>
          <a:p>
            <a:r>
              <a:rPr lang="en-US" altLang="ja-JP" dirty="0" smtClean="0">
                <a:solidFill>
                  <a:prstClr val="black"/>
                </a:solidFill>
              </a:rPr>
              <a:t>DBD16</a:t>
            </a:r>
            <a:r>
              <a:rPr lang="ja-JP" altLang="en-US" dirty="0" smtClean="0">
                <a:solidFill>
                  <a:prstClr val="black"/>
                </a:solidFill>
              </a:rPr>
              <a:t>の</a:t>
            </a:r>
            <a:r>
              <a:rPr lang="en-US" altLang="ja-JP" dirty="0" smtClean="0">
                <a:solidFill>
                  <a:prstClr val="black"/>
                </a:solidFill>
              </a:rPr>
              <a:t>COSINE</a:t>
            </a:r>
            <a:r>
              <a:rPr lang="ja-JP" altLang="en-US" dirty="0" smtClean="0">
                <a:solidFill>
                  <a:prstClr val="black"/>
                </a:solidFill>
              </a:rPr>
              <a:t>トークより</a:t>
            </a:r>
            <a:endParaRPr lang="ja-JP" altLang="en-US" dirty="0">
              <a:solidFill>
                <a:prstClr val="black"/>
              </a:solidFill>
            </a:endParaRPr>
          </a:p>
        </p:txBody>
      </p:sp>
    </p:spTree>
    <p:extLst>
      <p:ext uri="{BB962C8B-B14F-4D97-AF65-F5344CB8AC3E}">
        <p14:creationId xmlns:p14="http://schemas.microsoft.com/office/powerpoint/2010/main" val="34091722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5966" y="270283"/>
            <a:ext cx="8229600" cy="944896"/>
          </a:xfrm>
        </p:spPr>
        <p:txBody>
          <a:bodyPr/>
          <a:lstStyle/>
          <a:p>
            <a:r>
              <a:rPr kumimoji="1" lang="en-US" altLang="ja-JP" dirty="0" smtClean="0"/>
              <a:t>CaI</a:t>
            </a:r>
            <a:r>
              <a:rPr kumimoji="1" lang="en-US" altLang="ja-JP" baseline="-25000" dirty="0" smtClean="0"/>
              <a:t>2</a:t>
            </a:r>
            <a:r>
              <a:rPr kumimoji="1" lang="ja-JP" altLang="en-US" dirty="0" smtClean="0"/>
              <a:t>の</a:t>
            </a:r>
            <a:r>
              <a:rPr lang="ja-JP" altLang="en-US" dirty="0" smtClean="0"/>
              <a:t>長所</a:t>
            </a:r>
            <a:r>
              <a:rPr lang="ja-JP" altLang="en-US" dirty="0"/>
              <a:t>短所</a:t>
            </a:r>
            <a:endParaRPr kumimoji="1" lang="ja-JP" altLang="en-US" dirty="0"/>
          </a:p>
        </p:txBody>
      </p:sp>
      <mc:AlternateContent xmlns:mc="http://schemas.openxmlformats.org/markup-compatibility/2006" xmlns:a14="http://schemas.microsoft.com/office/drawing/2010/main">
        <mc:Choice Requires="a14">
          <p:sp>
            <p:nvSpPr>
              <p:cNvPr id="7" name="TextBox 4"/>
              <p:cNvSpPr txBox="1"/>
              <p:nvPr/>
            </p:nvSpPr>
            <p:spPr>
              <a:xfrm>
                <a:off x="505400" y="1419103"/>
                <a:ext cx="7990582" cy="3631763"/>
              </a:xfrm>
              <a:prstGeom prst="rect">
                <a:avLst/>
              </a:prstGeom>
              <a:noFill/>
            </p:spPr>
            <p:txBody>
              <a:bodyPr wrap="square" rtlCol="0">
                <a:spAutoFit/>
              </a:bodyPr>
              <a:lstStyle/>
              <a:p>
                <a:r>
                  <a:rPr lang="ja-JP" altLang="en-US" sz="2800" b="1" u="sng" dirty="0" smtClean="0">
                    <a:solidFill>
                      <a:prstClr val="black"/>
                    </a:solidFill>
                    <a:effectLst>
                      <a:outerShdw blurRad="38100" dist="38100" dir="2700000" algn="tl">
                        <a:srgbClr val="000000">
                          <a:alpha val="43137"/>
                        </a:srgbClr>
                      </a:outerShdw>
                    </a:effectLst>
                  </a:rPr>
                  <a:t>○シ</a:t>
                </a:r>
                <a:r>
                  <a:rPr lang="ja-JP" altLang="en-US" sz="2800" b="1" u="sng" dirty="0">
                    <a:solidFill>
                      <a:prstClr val="black"/>
                    </a:solidFill>
                    <a:effectLst>
                      <a:outerShdw blurRad="38100" dist="38100" dir="2700000" algn="tl">
                        <a:srgbClr val="000000">
                          <a:alpha val="43137"/>
                        </a:srgbClr>
                      </a:outerShdw>
                    </a:effectLst>
                  </a:rPr>
                  <a:t>ンチレー</a:t>
                </a:r>
                <a:r>
                  <a:rPr lang="ja-JP" altLang="en-US" sz="2800" b="1" u="sng" dirty="0" smtClean="0">
                    <a:solidFill>
                      <a:prstClr val="black"/>
                    </a:solidFill>
                    <a:effectLst>
                      <a:outerShdw blurRad="38100" dist="38100" dir="2700000" algn="tl">
                        <a:srgbClr val="000000">
                          <a:alpha val="43137"/>
                        </a:srgbClr>
                      </a:outerShdw>
                    </a:effectLst>
                  </a:rPr>
                  <a:t>タとし</a:t>
                </a:r>
                <a:r>
                  <a:rPr lang="ja-JP" altLang="en-US" sz="2800" b="1" u="sng" dirty="0">
                    <a:solidFill>
                      <a:prstClr val="black"/>
                    </a:solidFill>
                    <a:effectLst>
                      <a:outerShdw blurRad="38100" dist="38100" dir="2700000" algn="tl">
                        <a:srgbClr val="000000">
                          <a:alpha val="43137"/>
                        </a:srgbClr>
                      </a:outerShdw>
                    </a:effectLst>
                  </a:rPr>
                  <a:t>て</a:t>
                </a:r>
                <a:r>
                  <a:rPr lang="ja-JP" altLang="en-US" sz="2800" b="1" u="sng" dirty="0" smtClean="0">
                    <a:solidFill>
                      <a:prstClr val="black"/>
                    </a:solidFill>
                    <a:effectLst>
                      <a:outerShdw blurRad="38100" dist="38100" dir="2700000" algn="tl">
                        <a:srgbClr val="000000">
                          <a:alpha val="43137"/>
                        </a:srgbClr>
                      </a:outerShdw>
                    </a:effectLst>
                  </a:rPr>
                  <a:t>の特徴</a:t>
                </a:r>
                <a:endParaRPr lang="en-US" altLang="ja-JP" sz="2800" b="1" u="sng" dirty="0" smtClean="0">
                  <a:solidFill>
                    <a:prstClr val="black"/>
                  </a:solidFill>
                  <a:effectLst>
                    <a:outerShdw blurRad="38100" dist="38100" dir="2700000" algn="tl">
                      <a:srgbClr val="000000">
                        <a:alpha val="43137"/>
                      </a:srgbClr>
                    </a:outerShdw>
                  </a:effectLst>
                </a:endParaRPr>
              </a:p>
              <a:p>
                <a:r>
                  <a:rPr lang="ja-JP" altLang="en-US" sz="2400" dirty="0" smtClean="0">
                    <a:solidFill>
                      <a:prstClr val="black"/>
                    </a:solidFill>
                    <a:sym typeface="Wingdings" panose="05000000000000000000" pitchFamily="2" charset="2"/>
                  </a:rPr>
                  <a:t>　</a:t>
                </a:r>
                <a:r>
                  <a:rPr lang="en-US" altLang="ja-JP" sz="2400" dirty="0" smtClean="0">
                    <a:solidFill>
                      <a:prstClr val="black"/>
                    </a:solidFill>
                    <a:sym typeface="Wingdings" panose="05000000000000000000" pitchFamily="2" charset="2"/>
                  </a:rPr>
                  <a:t></a:t>
                </a:r>
                <a:r>
                  <a:rPr lang="en-US" altLang="ja-JP" sz="2400" dirty="0" err="1" smtClean="0">
                    <a:solidFill>
                      <a:prstClr val="black"/>
                    </a:solidFill>
                  </a:rPr>
                  <a:t>NaI</a:t>
                </a:r>
                <a:r>
                  <a:rPr lang="en-US" altLang="ja-JP" sz="2400" dirty="0" smtClean="0">
                    <a:solidFill>
                      <a:prstClr val="black"/>
                    </a:solidFill>
                  </a:rPr>
                  <a:t>(Tl)</a:t>
                </a:r>
                <a:r>
                  <a:rPr lang="ja-JP" altLang="en-US" sz="2400" dirty="0" smtClean="0">
                    <a:solidFill>
                      <a:prstClr val="black"/>
                    </a:solidFill>
                  </a:rPr>
                  <a:t>の２倍の発光量</a:t>
                </a:r>
                <a:r>
                  <a:rPr lang="en-US" altLang="ja-JP" sz="2400" dirty="0" smtClean="0">
                    <a:solidFill>
                      <a:prstClr val="black"/>
                    </a:solidFill>
                  </a:rPr>
                  <a:t>		</a:t>
                </a:r>
                <a:r>
                  <a:rPr lang="en-US" altLang="ja-JP" sz="2400" dirty="0" smtClean="0">
                    <a:solidFill>
                      <a:prstClr val="black"/>
                    </a:solidFill>
                    <a:sym typeface="Wingdings" panose="05000000000000000000" pitchFamily="2" charset="2"/>
                  </a:rPr>
                  <a:t></a:t>
                </a:r>
                <a:r>
                  <a:rPr lang="ja-JP" altLang="en-US" sz="2400" dirty="0" smtClean="0">
                    <a:solidFill>
                      <a:prstClr val="black"/>
                    </a:solidFill>
                    <a:sym typeface="Wingdings" panose="05000000000000000000" pitchFamily="2" charset="2"/>
                  </a:rPr>
                  <a:t> </a:t>
                </a:r>
                <a:r>
                  <a:rPr lang="ja-JP" altLang="en-US" sz="2400" dirty="0" smtClean="0">
                    <a:solidFill>
                      <a:srgbClr val="008000"/>
                    </a:solidFill>
                    <a:latin typeface="HGP創英角ﾎﾟｯﾌﾟ体" panose="040B0A00000000000000" pitchFamily="50" charset="-128"/>
                    <a:ea typeface="HGP創英角ﾎﾟｯﾌﾟ体" panose="040B0A00000000000000" pitchFamily="50" charset="-128"/>
                    <a:sym typeface="Wingdings" panose="05000000000000000000" pitchFamily="2" charset="2"/>
                  </a:rPr>
                  <a:t>低エネルギー閾値</a:t>
                </a:r>
                <a:endParaRPr lang="en-US" altLang="ja-JP" sz="2400" dirty="0" smtClean="0">
                  <a:solidFill>
                    <a:srgbClr val="008000"/>
                  </a:solidFill>
                  <a:latin typeface="HGP創英角ﾎﾟｯﾌﾟ体" panose="040B0A00000000000000" pitchFamily="50" charset="-128"/>
                  <a:ea typeface="HGP創英角ﾎﾟｯﾌﾟ体" panose="040B0A00000000000000" pitchFamily="50" charset="-128"/>
                </a:endParaRPr>
              </a:p>
              <a:p>
                <a:r>
                  <a:rPr lang="ja-JP" altLang="en-US" sz="2400" dirty="0" smtClean="0">
                    <a:solidFill>
                      <a:prstClr val="black"/>
                    </a:solidFill>
                    <a:sym typeface="Wingdings" panose="05000000000000000000" pitchFamily="2" charset="2"/>
                  </a:rPr>
                  <a:t>　</a:t>
                </a:r>
                <a:r>
                  <a:rPr lang="en-US" altLang="ja-JP" sz="2400" dirty="0" smtClean="0">
                    <a:solidFill>
                      <a:prstClr val="black"/>
                    </a:solidFill>
                    <a:sym typeface="Wingdings" panose="05000000000000000000" pitchFamily="2" charset="2"/>
                  </a:rPr>
                  <a:t></a:t>
                </a:r>
                <a:r>
                  <a:rPr lang="en-US" altLang="ja-JP" sz="2400" dirty="0" err="1" smtClean="0">
                    <a:solidFill>
                      <a:prstClr val="black"/>
                    </a:solidFill>
                  </a:rPr>
                  <a:t>Eu</a:t>
                </a:r>
                <a:r>
                  <a:rPr lang="ja-JP" altLang="en-US" sz="2400" dirty="0" smtClean="0">
                    <a:solidFill>
                      <a:prstClr val="black"/>
                    </a:solidFill>
                  </a:rPr>
                  <a:t>などの活性化剤が必要ない</a:t>
                </a:r>
                <a:r>
                  <a:rPr lang="en-US" altLang="ja-JP" sz="2400" dirty="0" smtClean="0">
                    <a:solidFill>
                      <a:prstClr val="black"/>
                    </a:solidFill>
                  </a:rPr>
                  <a:t>	</a:t>
                </a:r>
                <a:r>
                  <a:rPr lang="en-US" altLang="ja-JP" sz="2400" dirty="0" smtClean="0">
                    <a:solidFill>
                      <a:prstClr val="black"/>
                    </a:solidFill>
                    <a:sym typeface="Wingdings" panose="05000000000000000000" pitchFamily="2" charset="2"/>
                  </a:rPr>
                  <a:t> </a:t>
                </a:r>
                <a:r>
                  <a:rPr lang="ja-JP" altLang="en-US" sz="2400" dirty="0" smtClean="0">
                    <a:solidFill>
                      <a:srgbClr val="0000FF"/>
                    </a:solidFill>
                    <a:latin typeface="HGP創英角ﾎﾟｯﾌﾟ体" panose="040B0A00000000000000" pitchFamily="50" charset="-128"/>
                    <a:ea typeface="HGP創英角ﾎﾟｯﾌﾟ体" panose="040B0A00000000000000" pitchFamily="50" charset="-128"/>
                    <a:sym typeface="Wingdings" panose="05000000000000000000" pitchFamily="2" charset="2"/>
                  </a:rPr>
                  <a:t>透過性、大型化可能</a:t>
                </a:r>
                <a:endParaRPr lang="en-US" altLang="ja-JP" sz="2400" dirty="0" smtClean="0">
                  <a:solidFill>
                    <a:srgbClr val="0000FF"/>
                  </a:solidFill>
                  <a:latin typeface="HGP創英角ﾎﾟｯﾌﾟ体" panose="040B0A00000000000000" pitchFamily="50" charset="-128"/>
                  <a:ea typeface="HGP創英角ﾎﾟｯﾌﾟ体" panose="040B0A00000000000000" pitchFamily="50" charset="-128"/>
                </a:endParaRPr>
              </a:p>
              <a:p>
                <a:r>
                  <a:rPr lang="ja-JP" altLang="en-US" sz="2400" dirty="0" smtClean="0">
                    <a:solidFill>
                      <a:prstClr val="black"/>
                    </a:solidFill>
                    <a:sym typeface="Wingdings" panose="05000000000000000000" pitchFamily="2" charset="2"/>
                  </a:rPr>
                  <a:t>　</a:t>
                </a:r>
                <a:r>
                  <a:rPr lang="en-US" altLang="ja-JP" sz="2400" dirty="0">
                    <a:solidFill>
                      <a:prstClr val="black"/>
                    </a:solidFill>
                    <a:sym typeface="Wingdings" panose="05000000000000000000" pitchFamily="2" charset="2"/>
                  </a:rPr>
                  <a:t></a:t>
                </a:r>
                <a:r>
                  <a:rPr lang="ja-JP" altLang="en-US" sz="2400" dirty="0">
                    <a:solidFill>
                      <a:prstClr val="black"/>
                    </a:solidFill>
                  </a:rPr>
                  <a:t>安価（ペットフードに使うくらい</a:t>
                </a:r>
                <a:r>
                  <a:rPr lang="ja-JP" altLang="en-US" sz="2400" dirty="0" smtClean="0">
                    <a:solidFill>
                      <a:prstClr val="black"/>
                    </a:solidFill>
                  </a:rPr>
                  <a:t>）</a:t>
                </a:r>
                <a:endParaRPr lang="en-US" altLang="ja-JP" sz="2400" dirty="0" smtClean="0">
                  <a:solidFill>
                    <a:prstClr val="black"/>
                  </a:solidFill>
                </a:endParaRPr>
              </a:p>
              <a:p>
                <a:r>
                  <a:rPr lang="ja-JP" altLang="en-US" sz="2400" dirty="0">
                    <a:solidFill>
                      <a:prstClr val="black"/>
                    </a:solidFill>
                    <a:sym typeface="Wingdings" panose="05000000000000000000" pitchFamily="2" charset="2"/>
                  </a:rPr>
                  <a:t>　</a:t>
                </a:r>
                <a:r>
                  <a:rPr lang="en-US" altLang="ja-JP" sz="2400" dirty="0" smtClean="0">
                    <a:solidFill>
                      <a:prstClr val="black"/>
                    </a:solidFill>
                    <a:sym typeface="Wingdings" panose="05000000000000000000" pitchFamily="2" charset="2"/>
                  </a:rPr>
                  <a:t>WIMP</a:t>
                </a:r>
                <a:r>
                  <a:rPr lang="ja-JP" altLang="en-US" sz="2400" dirty="0" smtClean="0">
                    <a:solidFill>
                      <a:prstClr val="black"/>
                    </a:solidFill>
                    <a:sym typeface="Wingdings" panose="05000000000000000000" pitchFamily="2" charset="2"/>
                  </a:rPr>
                  <a:t>とのＳＩ・ＳＤ断面積が大きい</a:t>
                </a:r>
                <a:r>
                  <a:rPr lang="en-US" altLang="ja-JP" sz="2400" baseline="30000" dirty="0" smtClean="0">
                    <a:solidFill>
                      <a:prstClr val="black"/>
                    </a:solidFill>
                    <a:sym typeface="Wingdings" panose="05000000000000000000" pitchFamily="2" charset="2"/>
                  </a:rPr>
                  <a:t>127</a:t>
                </a:r>
                <a:r>
                  <a:rPr lang="en-US" altLang="ja-JP" sz="2400" dirty="0" smtClean="0">
                    <a:solidFill>
                      <a:prstClr val="black"/>
                    </a:solidFill>
                    <a:sym typeface="Wingdings" panose="05000000000000000000" pitchFamily="2" charset="2"/>
                  </a:rPr>
                  <a:t>I</a:t>
                </a:r>
                <a:r>
                  <a:rPr lang="ja-JP" altLang="en-US" sz="2400" dirty="0" smtClean="0">
                    <a:solidFill>
                      <a:prstClr val="black"/>
                    </a:solidFill>
                    <a:sym typeface="Wingdings" panose="05000000000000000000" pitchFamily="2" charset="2"/>
                  </a:rPr>
                  <a:t>を含む。</a:t>
                </a:r>
                <a:r>
                  <a:rPr lang="en-US" altLang="ja-JP" sz="2400" dirty="0" smtClean="0">
                    <a:solidFill>
                      <a:prstClr val="black"/>
                    </a:solidFill>
                    <a:sym typeface="Wingdings" panose="05000000000000000000" pitchFamily="2" charset="2"/>
                  </a:rPr>
                  <a:t> Ex) </a:t>
                </a:r>
                <a:r>
                  <a:rPr lang="ja-JP" altLang="en-US" sz="2400" dirty="0" smtClean="0">
                    <a:solidFill>
                      <a:prstClr val="black"/>
                    </a:solidFill>
                  </a:rPr>
                  <a:t>𝜎</a:t>
                </a:r>
                <a:r>
                  <a:rPr lang="ja-JP" altLang="en-US" sz="1200" dirty="0" smtClean="0">
                    <a:solidFill>
                      <a:prstClr val="black"/>
                    </a:solidFill>
                  </a:rPr>
                  <a:t>𝑆𝐼</a:t>
                </a:r>
                <a14:m>
                  <m:oMath xmlns:m="http://schemas.openxmlformats.org/officeDocument/2006/math">
                    <m:r>
                      <a:rPr lang="ja-JP" altLang="en-US" sz="2400" i="1">
                        <a:solidFill>
                          <a:prstClr val="black"/>
                        </a:solidFill>
                        <a:latin typeface="Cambria Math"/>
                      </a:rPr>
                      <m:t>∝</m:t>
                    </m:r>
                  </m:oMath>
                </a14:m>
                <a:r>
                  <a:rPr lang="ja-JP" altLang="en-US" sz="2400" dirty="0">
                    <a:solidFill>
                      <a:prstClr val="black"/>
                    </a:solidFill>
                  </a:rPr>
                  <a:t>𝐴</a:t>
                </a:r>
                <a:r>
                  <a:rPr lang="en-US" altLang="ja-JP" sz="2400" baseline="30000" dirty="0" smtClean="0">
                    <a:solidFill>
                      <a:prstClr val="black"/>
                    </a:solidFill>
                  </a:rPr>
                  <a:t>2</a:t>
                </a:r>
                <a:endParaRPr lang="en-US" altLang="ja-JP" sz="2400" dirty="0">
                  <a:solidFill>
                    <a:prstClr val="black"/>
                  </a:solidFill>
                  <a:sym typeface="Wingdings" panose="05000000000000000000" pitchFamily="2" charset="2"/>
                </a:endParaRPr>
              </a:p>
              <a:p>
                <a:r>
                  <a:rPr lang="ja-JP" altLang="en-US" sz="2400" dirty="0">
                    <a:solidFill>
                      <a:prstClr val="black"/>
                    </a:solidFill>
                    <a:sym typeface="Wingdings" panose="05000000000000000000" pitchFamily="2" charset="2"/>
                  </a:rPr>
                  <a:t>　</a:t>
                </a:r>
                <a:r>
                  <a:rPr lang="en-US" altLang="ja-JP" sz="2400" dirty="0" smtClean="0">
                    <a:solidFill>
                      <a:prstClr val="black"/>
                    </a:solidFill>
                    <a:sym typeface="Wingdings" panose="05000000000000000000" pitchFamily="2" charset="2"/>
                  </a:rPr>
                  <a:t></a:t>
                </a:r>
                <a:r>
                  <a:rPr lang="ja-JP" altLang="en-US" sz="2400" dirty="0" smtClean="0">
                    <a:solidFill>
                      <a:prstClr val="black"/>
                    </a:solidFill>
                    <a:sym typeface="Wingdings" panose="05000000000000000000" pitchFamily="2" charset="2"/>
                  </a:rPr>
                  <a:t>二重ベータ崩壊核である</a:t>
                </a:r>
                <a:r>
                  <a:rPr lang="en-US" altLang="ja-JP" sz="2400" baseline="30000" dirty="0" smtClean="0">
                    <a:solidFill>
                      <a:prstClr val="black"/>
                    </a:solidFill>
                    <a:sym typeface="Wingdings" panose="05000000000000000000" pitchFamily="2" charset="2"/>
                  </a:rPr>
                  <a:t>48</a:t>
                </a:r>
                <a:r>
                  <a:rPr lang="en-US" altLang="ja-JP" sz="2400" dirty="0" smtClean="0">
                    <a:solidFill>
                      <a:prstClr val="black"/>
                    </a:solidFill>
                    <a:sym typeface="Wingdings" panose="05000000000000000000" pitchFamily="2" charset="2"/>
                  </a:rPr>
                  <a:t>Ca</a:t>
                </a:r>
                <a:r>
                  <a:rPr lang="ja-JP" altLang="en-US" sz="2400" dirty="0" smtClean="0">
                    <a:solidFill>
                      <a:prstClr val="black"/>
                    </a:solidFill>
                    <a:sym typeface="Wingdings" panose="05000000000000000000" pitchFamily="2" charset="2"/>
                  </a:rPr>
                  <a:t>を含む</a:t>
                </a:r>
                <a:endParaRPr lang="ja-JP" altLang="en-US" sz="2400" dirty="0" smtClean="0">
                  <a:solidFill>
                    <a:prstClr val="black"/>
                  </a:solidFill>
                </a:endParaRPr>
              </a:p>
              <a:p>
                <a:pPr>
                  <a:spcBef>
                    <a:spcPts val="1200"/>
                  </a:spcBef>
                </a:pPr>
                <a:r>
                  <a:rPr lang="ja-JP" altLang="en-US" sz="2400" dirty="0" smtClean="0">
                    <a:solidFill>
                      <a:prstClr val="black"/>
                    </a:solidFill>
                    <a:sym typeface="Wingdings" panose="05000000000000000000" pitchFamily="2" charset="2"/>
                  </a:rPr>
                  <a:t>　</a:t>
                </a:r>
                <a:r>
                  <a:rPr lang="en-US" altLang="ja-JP" sz="2400" dirty="0" smtClean="0">
                    <a:solidFill>
                      <a:prstClr val="black"/>
                    </a:solidFill>
                    <a:sym typeface="Wingdings" panose="05000000000000000000" pitchFamily="2" charset="2"/>
                  </a:rPr>
                  <a:t></a:t>
                </a:r>
                <a:r>
                  <a:rPr lang="ja-JP" altLang="en-US" sz="2400" dirty="0" smtClean="0">
                    <a:solidFill>
                      <a:prstClr val="black"/>
                    </a:solidFill>
                  </a:rPr>
                  <a:t>潮</a:t>
                </a:r>
                <a:r>
                  <a:rPr lang="ja-JP" altLang="en-US" sz="2400" dirty="0">
                    <a:solidFill>
                      <a:prstClr val="black"/>
                    </a:solidFill>
                  </a:rPr>
                  <a:t>解</a:t>
                </a:r>
                <a:r>
                  <a:rPr lang="ja-JP" altLang="en-US" sz="2400" dirty="0" smtClean="0">
                    <a:solidFill>
                      <a:prstClr val="black"/>
                    </a:solidFill>
                  </a:rPr>
                  <a:t>性あり（要ハウジング）</a:t>
                </a:r>
                <a:endParaRPr lang="en-US" altLang="ja-JP" sz="2400" dirty="0" smtClean="0">
                  <a:solidFill>
                    <a:prstClr val="black"/>
                  </a:solidFill>
                </a:endParaRPr>
              </a:p>
              <a:p>
                <a:r>
                  <a:rPr lang="ja-JP" altLang="en-US" sz="2400" dirty="0" smtClean="0">
                    <a:solidFill>
                      <a:prstClr val="black"/>
                    </a:solidFill>
                    <a:sym typeface="Wingdings" panose="05000000000000000000" pitchFamily="2" charset="2"/>
                  </a:rPr>
                  <a:t>　</a:t>
                </a:r>
                <a:r>
                  <a:rPr lang="en-US" altLang="ja-JP" sz="2400" dirty="0" smtClean="0">
                    <a:solidFill>
                      <a:prstClr val="black"/>
                    </a:solidFill>
                    <a:sym typeface="Wingdings" panose="05000000000000000000" pitchFamily="2" charset="2"/>
                  </a:rPr>
                  <a:t></a:t>
                </a:r>
                <a:r>
                  <a:rPr lang="ja-JP" altLang="en-US" sz="2400" dirty="0">
                    <a:solidFill>
                      <a:prstClr val="black"/>
                    </a:solidFill>
                    <a:sym typeface="Wingdings" panose="05000000000000000000" pitchFamily="2" charset="2"/>
                  </a:rPr>
                  <a:t>劈</a:t>
                </a:r>
                <a:r>
                  <a:rPr lang="ja-JP" altLang="en-US" sz="2400" dirty="0" smtClean="0">
                    <a:solidFill>
                      <a:prstClr val="black"/>
                    </a:solidFill>
                    <a:sym typeface="Wingdings" panose="05000000000000000000" pitchFamily="2" charset="2"/>
                  </a:rPr>
                  <a:t>開性</a:t>
                </a:r>
                <a:r>
                  <a:rPr lang="ja-JP" altLang="en-US" sz="2400" dirty="0">
                    <a:solidFill>
                      <a:prstClr val="black"/>
                    </a:solidFill>
                    <a:sym typeface="Wingdings" panose="05000000000000000000" pitchFamily="2" charset="2"/>
                  </a:rPr>
                  <a:t>あり</a:t>
                </a:r>
                <a:r>
                  <a:rPr lang="ja-JP" altLang="en-US" sz="2400" dirty="0" smtClean="0">
                    <a:solidFill>
                      <a:prstClr val="black"/>
                    </a:solidFill>
                  </a:rPr>
                  <a:t>（加工が大変）</a:t>
                </a:r>
                <a:r>
                  <a:rPr lang="en-US" altLang="ja-JP" sz="2400" dirty="0">
                    <a:solidFill>
                      <a:prstClr val="black"/>
                    </a:solidFill>
                  </a:rPr>
                  <a:t> </a:t>
                </a:r>
                <a:r>
                  <a:rPr lang="en-US" altLang="ja-JP" sz="2400" dirty="0" smtClean="0">
                    <a:solidFill>
                      <a:prstClr val="black"/>
                    </a:solidFill>
                  </a:rPr>
                  <a:t> </a:t>
                </a:r>
                <a:r>
                  <a:rPr lang="en-US" altLang="ja-JP" sz="2400" dirty="0" smtClean="0">
                    <a:solidFill>
                      <a:prstClr val="black"/>
                    </a:solidFill>
                    <a:sym typeface="Wingdings" panose="05000000000000000000" pitchFamily="2" charset="2"/>
                  </a:rPr>
                  <a:t> </a:t>
                </a:r>
                <a:endParaRPr lang="en-US" altLang="ja-JP" sz="2400" dirty="0" smtClean="0">
                  <a:solidFill>
                    <a:prstClr val="black"/>
                  </a:solidFill>
                </a:endParaRPr>
              </a:p>
              <a:p>
                <a:r>
                  <a:rPr lang="ja-JP" altLang="en-US" sz="2400" dirty="0" smtClean="0">
                    <a:solidFill>
                      <a:prstClr val="black"/>
                    </a:solidFill>
                    <a:sym typeface="Wingdings" panose="05000000000000000000" pitchFamily="2" charset="2"/>
                  </a:rPr>
                  <a:t>　</a:t>
                </a:r>
                <a:endParaRPr lang="ja-JP" altLang="en-US" sz="2400" dirty="0">
                  <a:solidFill>
                    <a:prstClr val="black"/>
                  </a:solidFill>
                </a:endParaRPr>
              </a:p>
            </p:txBody>
          </p:sp>
        </mc:Choice>
        <mc:Fallback xmlns="">
          <p:sp>
            <p:nvSpPr>
              <p:cNvPr id="7" name="TextBox 4"/>
              <p:cNvSpPr txBox="1">
                <a:spLocks noRot="1" noChangeAspect="1" noMove="1" noResize="1" noEditPoints="1" noAdjustHandles="1" noChangeArrowheads="1" noChangeShapeType="1" noTextEdit="1"/>
              </p:cNvSpPr>
              <p:nvPr/>
            </p:nvSpPr>
            <p:spPr>
              <a:xfrm>
                <a:off x="505400" y="1419103"/>
                <a:ext cx="7990582" cy="3631763"/>
              </a:xfrm>
              <a:prstGeom prst="rect">
                <a:avLst/>
              </a:prstGeom>
              <a:blipFill rotWithShape="0">
                <a:blip r:embed="rId2"/>
                <a:stretch>
                  <a:fillRect l="-1678" t="-2685"/>
                </a:stretch>
              </a:blipFill>
            </p:spPr>
            <p:txBody>
              <a:bodyPr/>
              <a:lstStyle/>
              <a:p>
                <a:r>
                  <a:rPr lang="ja-JP" altLang="en-US">
                    <a:noFill/>
                  </a:rPr>
                  <a:t> </a:t>
                </a:r>
              </a:p>
            </p:txBody>
          </p:sp>
        </mc:Fallback>
      </mc:AlternateContent>
      <p:sp>
        <p:nvSpPr>
          <p:cNvPr id="8" name="TextBox 13"/>
          <p:cNvSpPr txBox="1"/>
          <p:nvPr/>
        </p:nvSpPr>
        <p:spPr>
          <a:xfrm>
            <a:off x="4849871" y="4175016"/>
            <a:ext cx="3646111" cy="461665"/>
          </a:xfrm>
          <a:prstGeom prst="rect">
            <a:avLst/>
          </a:prstGeom>
          <a:noFill/>
        </p:spPr>
        <p:txBody>
          <a:bodyPr wrap="square" rtlCol="0">
            <a:spAutoFit/>
          </a:bodyPr>
          <a:lstStyle/>
          <a:p>
            <a:r>
              <a:rPr lang="ja-JP" altLang="en-US" sz="2400" dirty="0" smtClean="0">
                <a:solidFill>
                  <a:srgbClr val="FF0000"/>
                </a:solidFill>
                <a:latin typeface="HGP創英角ﾎﾟｯﾌﾟ体" panose="040B0A00000000000000" pitchFamily="50" charset="-128"/>
                <a:ea typeface="HGP創英角ﾎﾟｯﾌﾟ体" panose="040B0A00000000000000" pitchFamily="50" charset="-128"/>
              </a:rPr>
              <a:t>これが一番やっかい</a:t>
            </a:r>
            <a:endParaRPr lang="en-US" altLang="ja-JP" sz="2400" dirty="0" smtClean="0">
              <a:solidFill>
                <a:srgbClr val="FF0000"/>
              </a:solidFill>
              <a:latin typeface="HGP創英角ﾎﾟｯﾌﾟ体" panose="040B0A00000000000000" pitchFamily="50" charset="-128"/>
              <a:ea typeface="HGP創英角ﾎﾟｯﾌﾟ体" panose="040B0A00000000000000" pitchFamily="50" charset="-128"/>
            </a:endParaRPr>
          </a:p>
        </p:txBody>
      </p:sp>
      <p:cxnSp>
        <p:nvCxnSpPr>
          <p:cNvPr id="10" name="Straight Connector 16"/>
          <p:cNvCxnSpPr/>
          <p:nvPr/>
        </p:nvCxnSpPr>
        <p:spPr>
          <a:xfrm>
            <a:off x="840724" y="4665103"/>
            <a:ext cx="3659967" cy="0"/>
          </a:xfrm>
          <a:prstGeom prst="line">
            <a:avLst/>
          </a:prstGeom>
          <a:ln w="28575">
            <a:solidFill>
              <a:srgbClr val="E872EE"/>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F5371E84-5185-4A12-9135-52E5E880BB32}" type="slidenum">
              <a:rPr lang="ja-JP" altLang="en-US" smtClean="0">
                <a:solidFill>
                  <a:prstClr val="black"/>
                </a:solidFill>
              </a:rPr>
              <a:pPr/>
              <a:t>51</a:t>
            </a:fld>
            <a:endParaRPr lang="ja-JP" altLang="en-US">
              <a:solidFill>
                <a:prstClr val="black"/>
              </a:solidFill>
            </a:endParaRPr>
          </a:p>
        </p:txBody>
      </p:sp>
      <p:sp>
        <p:nvSpPr>
          <p:cNvPr id="15" name="正方形/長方形 14"/>
          <p:cNvSpPr/>
          <p:nvPr/>
        </p:nvSpPr>
        <p:spPr>
          <a:xfrm>
            <a:off x="323528" y="5327200"/>
            <a:ext cx="5472608" cy="830997"/>
          </a:xfrm>
          <a:prstGeom prst="rect">
            <a:avLst/>
          </a:prstGeom>
        </p:spPr>
        <p:txBody>
          <a:bodyPr wrap="square">
            <a:spAutoFit/>
          </a:bodyPr>
          <a:lstStyle/>
          <a:p>
            <a:pPr algn="ctr"/>
            <a:r>
              <a:rPr lang="ja-JP" altLang="en-US" sz="2400" dirty="0" smtClean="0">
                <a:solidFill>
                  <a:prstClr val="black"/>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sym typeface="Wingdings" panose="05000000000000000000" pitchFamily="2" charset="2"/>
              </a:rPr>
              <a:t>東北大学金属材料研究所と共同で、現代</a:t>
            </a:r>
            <a:r>
              <a:rPr lang="ja-JP" altLang="en-US" sz="2400" dirty="0">
                <a:solidFill>
                  <a:prstClr val="black"/>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sym typeface="Wingdings" panose="05000000000000000000" pitchFamily="2" charset="2"/>
              </a:rPr>
              <a:t>の最新</a:t>
            </a:r>
            <a:r>
              <a:rPr lang="ja-JP" altLang="en-US" sz="2400" dirty="0" smtClean="0">
                <a:solidFill>
                  <a:prstClr val="black"/>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sym typeface="Wingdings" panose="05000000000000000000" pitchFamily="2" charset="2"/>
              </a:rPr>
              <a:t>技術を駆使し、克服を目指す</a:t>
            </a:r>
            <a:r>
              <a:rPr lang="en-US" altLang="ja-JP" sz="2400" dirty="0" smtClean="0">
                <a:solidFill>
                  <a:prstClr val="black"/>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sym typeface="Wingdings" panose="05000000000000000000" pitchFamily="2" charset="2"/>
              </a:rPr>
              <a:t>!!</a:t>
            </a:r>
          </a:p>
        </p:txBody>
      </p:sp>
      <p:pic>
        <p:nvPicPr>
          <p:cNvPr id="2052" name="Picture 4" descr="「金研　ロゴ」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810" y="6273021"/>
            <a:ext cx="3096344" cy="5317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金研　鎌田」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872" y="4885952"/>
            <a:ext cx="3181128" cy="13037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76256" y="4819701"/>
            <a:ext cx="1080120" cy="369332"/>
          </a:xfrm>
          <a:prstGeom prst="rect">
            <a:avLst/>
          </a:prstGeom>
          <a:noFill/>
        </p:spPr>
        <p:txBody>
          <a:bodyPr wrap="square" rtlCol="0">
            <a:spAutoFit/>
          </a:bodyPr>
          <a:lstStyle/>
          <a:p>
            <a:r>
              <a:rPr lang="ja-JP" altLang="en-US" dirty="0" smtClean="0">
                <a:solidFill>
                  <a:prstClr val="black"/>
                </a:solidFill>
              </a:rPr>
              <a:t>鎌田さん</a:t>
            </a:r>
            <a:endParaRPr lang="ja-JP" altLang="en-US" dirty="0">
              <a:solidFill>
                <a:prstClr val="black"/>
              </a:solidFill>
            </a:endParaRPr>
          </a:p>
        </p:txBody>
      </p:sp>
    </p:spTree>
    <p:extLst>
      <p:ext uri="{BB962C8B-B14F-4D97-AF65-F5344CB8AC3E}">
        <p14:creationId xmlns:p14="http://schemas.microsoft.com/office/powerpoint/2010/main" val="10779320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2"/>
          </a:xfrm>
        </p:spPr>
        <p:txBody>
          <a:bodyPr/>
          <a:lstStyle/>
          <a:p>
            <a:r>
              <a:rPr kumimoji="1" lang="en-US" altLang="ja-JP" dirty="0" smtClean="0"/>
              <a:t>CaI</a:t>
            </a:r>
            <a:r>
              <a:rPr kumimoji="1" lang="en-US" altLang="ja-JP" sz="3200" dirty="0" smtClean="0"/>
              <a:t>2</a:t>
            </a:r>
            <a:r>
              <a:rPr kumimoji="1" lang="ja-JP" altLang="en-US" dirty="0" smtClean="0"/>
              <a:t>結晶育成</a:t>
            </a:r>
            <a:endParaRPr kumimoji="1" lang="ja-JP" altLang="en-US" dirty="0"/>
          </a:p>
        </p:txBody>
      </p:sp>
      <p:pic>
        <p:nvPicPr>
          <p:cNvPr id="4098" name="Picture 2" descr="C:\Users\elegant\Desktop\図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335" y="4641278"/>
            <a:ext cx="3194809" cy="210009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0"/>
          <p:cNvGrpSpPr>
            <a:grpSpLocks/>
          </p:cNvGrpSpPr>
          <p:nvPr/>
        </p:nvGrpSpPr>
        <p:grpSpPr bwMode="auto">
          <a:xfrm>
            <a:off x="66119" y="4022163"/>
            <a:ext cx="2734997" cy="2639778"/>
            <a:chOff x="1066253" y="1859797"/>
            <a:chExt cx="6352592" cy="4664990"/>
          </a:xfrm>
        </p:grpSpPr>
        <p:pic>
          <p:nvPicPr>
            <p:cNvPr id="6" name="Picture 3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253" y="2012479"/>
              <a:ext cx="3242600" cy="432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8852" y="1859797"/>
              <a:ext cx="3109993" cy="233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8852" y="4192292"/>
              <a:ext cx="3109993" cy="233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スライド番号プレースホルダー 2"/>
          <p:cNvSpPr>
            <a:spLocks noGrp="1"/>
          </p:cNvSpPr>
          <p:nvPr>
            <p:ph type="sldNum" sz="quarter" idx="12"/>
          </p:nvPr>
        </p:nvSpPr>
        <p:spPr>
          <a:xfrm>
            <a:off x="6553200" y="6376243"/>
            <a:ext cx="2133600" cy="365125"/>
          </a:xfrm>
        </p:spPr>
        <p:txBody>
          <a:bodyPr/>
          <a:lstStyle/>
          <a:p>
            <a:fld id="{F5371E84-5185-4A12-9135-52E5E880BB32}" type="slidenum">
              <a:rPr lang="ja-JP" altLang="en-US" smtClean="0">
                <a:solidFill>
                  <a:prstClr val="black"/>
                </a:solidFill>
              </a:rPr>
              <a:pPr/>
              <a:t>52</a:t>
            </a:fld>
            <a:endParaRPr lang="ja-JP" altLang="en-US">
              <a:solidFill>
                <a:prstClr val="black"/>
              </a:solidFill>
            </a:endParaRPr>
          </a:p>
        </p:txBody>
      </p:sp>
      <p:sp>
        <p:nvSpPr>
          <p:cNvPr id="4" name="正方形/長方形 3"/>
          <p:cNvSpPr/>
          <p:nvPr/>
        </p:nvSpPr>
        <p:spPr>
          <a:xfrm>
            <a:off x="435405" y="1268759"/>
            <a:ext cx="8547713" cy="2539157"/>
          </a:xfrm>
          <a:prstGeom prst="rect">
            <a:avLst/>
          </a:prstGeom>
        </p:spPr>
        <p:txBody>
          <a:bodyPr wrap="square">
            <a:spAutoFit/>
          </a:bodyPr>
          <a:lstStyle/>
          <a:p>
            <a:pPr marL="285750" indent="-285750">
              <a:spcBef>
                <a:spcPts val="600"/>
              </a:spcBef>
              <a:buFont typeface="Arial" panose="020B0604020202020204" pitchFamily="34" charset="0"/>
              <a:buChar char="•"/>
            </a:pPr>
            <a:r>
              <a:rPr lang="ja-JP" altLang="en-US" sz="2400" kern="100" dirty="0" smtClean="0">
                <a:solidFill>
                  <a:srgbClr val="000000"/>
                </a:solidFill>
                <a:ea typeface="ＭＳ ゴシック" panose="020B0609070205080204" pitchFamily="49" charset="-128"/>
                <a:cs typeface="Times New Roman" panose="02020603050405020304" pitchFamily="18" charset="0"/>
              </a:rPr>
              <a:t>金研の持つ</a:t>
            </a:r>
            <a:r>
              <a:rPr lang="ja-JP" altLang="ja-JP" sz="2400" kern="100" dirty="0" smtClean="0">
                <a:solidFill>
                  <a:srgbClr val="FF0000"/>
                </a:solidFill>
                <a:ea typeface="ＭＳ ゴシック" panose="020B0609070205080204" pitchFamily="49" charset="-128"/>
                <a:cs typeface="Times New Roman" panose="02020603050405020304" pitchFamily="18" charset="0"/>
              </a:rPr>
              <a:t>ブリッジマン結晶</a:t>
            </a:r>
            <a:r>
              <a:rPr lang="ja-JP" altLang="ja-JP" sz="2400" kern="100" dirty="0">
                <a:solidFill>
                  <a:srgbClr val="FF0000"/>
                </a:solidFill>
                <a:ea typeface="ＭＳ ゴシック" panose="020B0609070205080204" pitchFamily="49" charset="-128"/>
                <a:cs typeface="Times New Roman" panose="02020603050405020304" pitchFamily="18" charset="0"/>
              </a:rPr>
              <a:t>育成</a:t>
            </a:r>
            <a:r>
              <a:rPr lang="ja-JP" altLang="en-US" sz="2400" kern="100" dirty="0" smtClean="0">
                <a:solidFill>
                  <a:srgbClr val="FF0000"/>
                </a:solidFill>
                <a:ea typeface="ＭＳ ゴシック" panose="020B0609070205080204" pitchFamily="49" charset="-128"/>
                <a:cs typeface="Times New Roman" panose="02020603050405020304" pitchFamily="18" charset="0"/>
              </a:rPr>
              <a:t>装置、真空</a:t>
            </a:r>
            <a:r>
              <a:rPr lang="ja-JP" altLang="ja-JP" sz="2400" kern="100" dirty="0" smtClean="0">
                <a:solidFill>
                  <a:srgbClr val="FF0000"/>
                </a:solidFill>
                <a:ea typeface="ＭＳ ゴシック" panose="020B0609070205080204" pitchFamily="49" charset="-128"/>
                <a:cs typeface="Times New Roman" panose="02020603050405020304" pitchFamily="18" charset="0"/>
              </a:rPr>
              <a:t>グローブボックス</a:t>
            </a:r>
            <a:r>
              <a:rPr lang="ja-JP" altLang="en-US" sz="2400" kern="100" dirty="0">
                <a:solidFill>
                  <a:srgbClr val="FF0000"/>
                </a:solidFill>
                <a:ea typeface="ＭＳ ゴシック" panose="020B0609070205080204" pitchFamily="49" charset="-128"/>
                <a:cs typeface="Times New Roman" panose="02020603050405020304" pitchFamily="18" charset="0"/>
              </a:rPr>
              <a:t>、</a:t>
            </a:r>
            <a:r>
              <a:rPr lang="ja-JP" altLang="en-US" sz="2400" kern="100" dirty="0" smtClean="0">
                <a:solidFill>
                  <a:srgbClr val="FF0000"/>
                </a:solidFill>
                <a:ea typeface="ＭＳ ゴシック" panose="020B0609070205080204" pitchFamily="49" charset="-128"/>
                <a:cs typeface="Times New Roman" panose="02020603050405020304" pitchFamily="18" charset="0"/>
              </a:rPr>
              <a:t>ワイヤーソー</a:t>
            </a:r>
            <a:r>
              <a:rPr lang="ja-JP" altLang="en-US" sz="2400" kern="100" dirty="0">
                <a:solidFill>
                  <a:srgbClr val="FF0000"/>
                </a:solidFill>
                <a:ea typeface="ＭＳ ゴシック" panose="020B0609070205080204" pitchFamily="49" charset="-128"/>
                <a:cs typeface="Times New Roman" panose="02020603050405020304" pitchFamily="18" charset="0"/>
              </a:rPr>
              <a:t>による加工技術</a:t>
            </a:r>
            <a:r>
              <a:rPr lang="ja-JP" altLang="en-US" sz="2400" kern="100" dirty="0">
                <a:solidFill>
                  <a:srgbClr val="000000"/>
                </a:solidFill>
                <a:ea typeface="ＭＳ ゴシック" panose="020B0609070205080204" pitchFamily="49" charset="-128"/>
                <a:cs typeface="Times New Roman" panose="02020603050405020304" pitchFamily="18" charset="0"/>
              </a:rPr>
              <a:t>を</a:t>
            </a:r>
            <a:r>
              <a:rPr lang="ja-JP" altLang="en-US" sz="2400" kern="100" dirty="0" smtClean="0">
                <a:solidFill>
                  <a:srgbClr val="000000"/>
                </a:solidFill>
                <a:ea typeface="ＭＳ ゴシック" panose="020B0609070205080204" pitchFamily="49" charset="-128"/>
                <a:cs typeface="Times New Roman" panose="02020603050405020304" pitchFamily="18" charset="0"/>
              </a:rPr>
              <a:t>利用。</a:t>
            </a:r>
            <a:endParaRPr lang="en-US" altLang="ja-JP" sz="2400" kern="100" dirty="0" smtClean="0">
              <a:solidFill>
                <a:srgbClr val="000000"/>
              </a:solidFill>
              <a:ea typeface="ＭＳ ゴシック" panose="020B0609070205080204" pitchFamily="49" charset="-128"/>
              <a:cs typeface="Times New Roman" panose="02020603050405020304" pitchFamily="18" charset="0"/>
            </a:endParaRPr>
          </a:p>
          <a:p>
            <a:pPr marL="285750" indent="-285750">
              <a:spcBef>
                <a:spcPts val="600"/>
              </a:spcBef>
              <a:buFont typeface="Arial" panose="020B0604020202020204" pitchFamily="34" charset="0"/>
              <a:buChar char="•"/>
            </a:pPr>
            <a:r>
              <a:rPr lang="en-US" altLang="ja-JP" sz="2400" kern="100" dirty="0">
                <a:solidFill>
                  <a:srgbClr val="000000"/>
                </a:solidFill>
                <a:ea typeface="ＭＳ ゴシック" panose="020B0609070205080204" pitchFamily="49" charset="-128"/>
                <a:cs typeface="Times New Roman" panose="02020603050405020304" pitchFamily="18" charset="0"/>
              </a:rPr>
              <a:t>CaI2</a:t>
            </a:r>
            <a:r>
              <a:rPr lang="ja-JP" altLang="en-US" sz="2400" kern="100" dirty="0">
                <a:solidFill>
                  <a:srgbClr val="000000"/>
                </a:solidFill>
                <a:ea typeface="ＭＳ ゴシック" panose="020B0609070205080204" pitchFamily="49" charset="-128"/>
                <a:cs typeface="Times New Roman" panose="02020603050405020304" pitchFamily="18" charset="0"/>
              </a:rPr>
              <a:t>と近い</a:t>
            </a:r>
            <a:r>
              <a:rPr lang="ja-JP" altLang="en-US" sz="2400" kern="100" dirty="0" smtClean="0">
                <a:solidFill>
                  <a:srgbClr val="000000"/>
                </a:solidFill>
                <a:ea typeface="ＭＳ ゴシック" panose="020B0609070205080204" pitchFamily="49" charset="-128"/>
                <a:cs typeface="Times New Roman" panose="02020603050405020304" pitchFamily="18" charset="0"/>
              </a:rPr>
              <a:t>性質</a:t>
            </a:r>
            <a:r>
              <a:rPr lang="ja-JP" altLang="en-US" sz="2400" kern="100" dirty="0">
                <a:solidFill>
                  <a:srgbClr val="000000"/>
                </a:solidFill>
                <a:ea typeface="ＭＳ ゴシック" panose="020B0609070205080204" pitchFamily="49" charset="-128"/>
                <a:cs typeface="Times New Roman" panose="02020603050405020304" pitchFamily="18" charset="0"/>
              </a:rPr>
              <a:t>の</a:t>
            </a:r>
            <a:r>
              <a:rPr lang="en-US" altLang="ja-JP" sz="2400" kern="100" dirty="0" smtClean="0">
                <a:solidFill>
                  <a:srgbClr val="000000"/>
                </a:solidFill>
                <a:ea typeface="ＭＳ ゴシック" panose="020B0609070205080204" pitchFamily="49" charset="-128"/>
                <a:cs typeface="Times New Roman" panose="02020603050405020304" pitchFamily="18" charset="0"/>
              </a:rPr>
              <a:t>SrI2(</a:t>
            </a:r>
            <a:r>
              <a:rPr lang="en-US" altLang="ja-JP" sz="2400" kern="100" dirty="0" err="1" smtClean="0">
                <a:solidFill>
                  <a:srgbClr val="000000"/>
                </a:solidFill>
                <a:ea typeface="ＭＳ ゴシック" panose="020B0609070205080204" pitchFamily="49" charset="-128"/>
                <a:cs typeface="Times New Roman" panose="02020603050405020304" pitchFamily="18" charset="0"/>
              </a:rPr>
              <a:t>Eu</a:t>
            </a:r>
            <a:r>
              <a:rPr lang="en-US" altLang="ja-JP" sz="2400" kern="100" dirty="0">
                <a:solidFill>
                  <a:srgbClr val="000000"/>
                </a:solidFill>
                <a:ea typeface="ＭＳ ゴシック" panose="020B0609070205080204" pitchFamily="49" charset="-128"/>
                <a:cs typeface="Times New Roman" panose="02020603050405020304" pitchFamily="18" charset="0"/>
              </a:rPr>
              <a:t>)</a:t>
            </a:r>
            <a:r>
              <a:rPr lang="ja-JP" altLang="ja-JP" sz="2400" kern="100" dirty="0">
                <a:solidFill>
                  <a:srgbClr val="000000"/>
                </a:solidFill>
                <a:ea typeface="ＭＳ ゴシック" panose="020B0609070205080204" pitchFamily="49" charset="-128"/>
                <a:cs typeface="Times New Roman" panose="02020603050405020304" pitchFamily="18" charset="0"/>
              </a:rPr>
              <a:t>単結晶の育成に成功して</a:t>
            </a:r>
            <a:r>
              <a:rPr lang="ja-JP" altLang="en-US" sz="2400" kern="100" dirty="0">
                <a:solidFill>
                  <a:srgbClr val="000000"/>
                </a:solidFill>
                <a:ea typeface="ＭＳ ゴシック" panose="020B0609070205080204" pitchFamily="49" charset="-128"/>
                <a:cs typeface="Times New Roman" panose="02020603050405020304" pitchFamily="18" charset="0"/>
              </a:rPr>
              <a:t>おり</a:t>
            </a:r>
            <a:r>
              <a:rPr lang="en-US" altLang="ja-JP" sz="2400" kern="100" baseline="30000" dirty="0" smtClean="0">
                <a:solidFill>
                  <a:srgbClr val="000000"/>
                </a:solidFill>
                <a:ea typeface="ＭＳ ゴシック" panose="020B0609070205080204" pitchFamily="49" charset="-128"/>
                <a:cs typeface="Times New Roman" panose="02020603050405020304" pitchFamily="18" charset="0"/>
              </a:rPr>
              <a:t>※</a:t>
            </a:r>
            <a:r>
              <a:rPr lang="ja-JP" altLang="en-US" sz="2400" kern="100" dirty="0" err="1" smtClean="0">
                <a:solidFill>
                  <a:srgbClr val="000000"/>
                </a:solidFill>
                <a:ea typeface="ＭＳ ゴシック" panose="020B0609070205080204" pitchFamily="49" charset="-128"/>
                <a:cs typeface="Times New Roman" panose="02020603050405020304" pitchFamily="18" charset="0"/>
              </a:rPr>
              <a:t>、</a:t>
            </a:r>
            <a:r>
              <a:rPr lang="ja-JP" altLang="en-US" sz="2400" kern="100" dirty="0" smtClean="0">
                <a:solidFill>
                  <a:srgbClr val="000000"/>
                </a:solidFill>
                <a:ea typeface="ＭＳ ゴシック" panose="020B0609070205080204" pitchFamily="49" charset="-128"/>
                <a:cs typeface="Times New Roman" panose="02020603050405020304" pitchFamily="18" charset="0"/>
              </a:rPr>
              <a:t>その</a:t>
            </a:r>
            <a:r>
              <a:rPr lang="ja-JP" altLang="en-US" sz="2400" kern="100" dirty="0">
                <a:solidFill>
                  <a:srgbClr val="000000"/>
                </a:solidFill>
                <a:ea typeface="ＭＳ ゴシック" panose="020B0609070205080204" pitchFamily="49" charset="-128"/>
                <a:cs typeface="Times New Roman" panose="02020603050405020304" pitchFamily="18" charset="0"/>
              </a:rPr>
              <a:t>ノウハウを</a:t>
            </a:r>
            <a:r>
              <a:rPr lang="ja-JP" altLang="en-US" sz="2400" kern="100" dirty="0" smtClean="0">
                <a:solidFill>
                  <a:srgbClr val="000000"/>
                </a:solidFill>
                <a:ea typeface="ＭＳ ゴシック" panose="020B0609070205080204" pitchFamily="49" charset="-128"/>
                <a:cs typeface="Times New Roman" panose="02020603050405020304" pitchFamily="18" charset="0"/>
              </a:rPr>
              <a:t>応用。</a:t>
            </a:r>
            <a:endParaRPr lang="en-US" altLang="ja-JP" sz="2400" kern="100" dirty="0">
              <a:solidFill>
                <a:srgbClr val="000000"/>
              </a:solidFill>
              <a:ea typeface="ＭＳ ゴシック" panose="020B0609070205080204" pitchFamily="49" charset="-128"/>
              <a:cs typeface="Times New Roman" panose="02020603050405020304" pitchFamily="18" charset="0"/>
            </a:endParaRPr>
          </a:p>
          <a:p>
            <a:pPr marL="285750" indent="-285750">
              <a:spcBef>
                <a:spcPts val="600"/>
              </a:spcBef>
              <a:buFont typeface="Arial" panose="020B0604020202020204" pitchFamily="34" charset="0"/>
              <a:buChar char="•"/>
            </a:pPr>
            <a:r>
              <a:rPr lang="en-US" altLang="ja-JP" sz="2400" kern="100" dirty="0" smtClean="0">
                <a:solidFill>
                  <a:srgbClr val="000000"/>
                </a:solidFill>
                <a:ea typeface="ＭＳ ゴシック" panose="020B0609070205080204" pitchFamily="49" charset="-128"/>
                <a:cs typeface="Times New Roman" panose="02020603050405020304" pitchFamily="18" charset="0"/>
              </a:rPr>
              <a:t>2015</a:t>
            </a:r>
            <a:r>
              <a:rPr lang="ja-JP" altLang="en-US" sz="2400" kern="100" dirty="0" smtClean="0">
                <a:solidFill>
                  <a:srgbClr val="000000"/>
                </a:solidFill>
                <a:ea typeface="ＭＳ ゴシック" panose="020B0609070205080204" pitchFamily="49" charset="-128"/>
                <a:cs typeface="Times New Roman" panose="02020603050405020304" pitchFamily="18" charset="0"/>
              </a:rPr>
              <a:t>年</a:t>
            </a:r>
            <a:r>
              <a:rPr lang="en-US" altLang="ja-JP" sz="2400" kern="100" dirty="0" smtClean="0">
                <a:solidFill>
                  <a:srgbClr val="000000"/>
                </a:solidFill>
                <a:ea typeface="ＭＳ ゴシック" panose="020B0609070205080204" pitchFamily="49" charset="-128"/>
                <a:cs typeface="Times New Roman" panose="02020603050405020304" pitchFamily="18" charset="0"/>
              </a:rPr>
              <a:t>10</a:t>
            </a:r>
            <a:r>
              <a:rPr lang="ja-JP" altLang="en-US" sz="2400" kern="100" dirty="0" smtClean="0">
                <a:solidFill>
                  <a:srgbClr val="000000"/>
                </a:solidFill>
                <a:ea typeface="ＭＳ ゴシック" panose="020B0609070205080204" pitchFamily="49" charset="-128"/>
                <a:cs typeface="Times New Roman" panose="02020603050405020304" pitchFamily="18" charset="0"/>
              </a:rPr>
              <a:t>月に最初の挑戦！</a:t>
            </a:r>
            <a:endParaRPr lang="en-US" altLang="ja-JP" sz="2400" kern="100" dirty="0" smtClean="0">
              <a:solidFill>
                <a:srgbClr val="000000"/>
              </a:solidFill>
              <a:ea typeface="ＭＳ ゴシック" panose="020B0609070205080204" pitchFamily="49" charset="-128"/>
              <a:cs typeface="Times New Roman" panose="02020603050405020304" pitchFamily="18" charset="0"/>
            </a:endParaRPr>
          </a:p>
          <a:p>
            <a:pPr>
              <a:spcBef>
                <a:spcPts val="600"/>
              </a:spcBef>
            </a:pPr>
            <a:r>
              <a:rPr lang="en-US" altLang="ja-JP" sz="2400" kern="100" dirty="0" smtClean="0">
                <a:solidFill>
                  <a:srgbClr val="000000"/>
                </a:solidFill>
                <a:ea typeface="ＭＳ ゴシック" panose="020B0609070205080204" pitchFamily="49" charset="-128"/>
                <a:cs typeface="Times New Roman" panose="02020603050405020304" pitchFamily="18" charset="0"/>
              </a:rPr>
              <a:t>		</a:t>
            </a:r>
            <a:r>
              <a:rPr lang="ja-JP" altLang="en-US" sz="2400" b="1" kern="100" dirty="0" smtClean="0">
                <a:solidFill>
                  <a:srgbClr val="3333FF"/>
                </a:solidFill>
                <a:effectLst>
                  <a:outerShdw blurRad="38100" dist="38100" dir="2700000" algn="tl">
                    <a:srgbClr val="000000">
                      <a:alpha val="43137"/>
                    </a:srgbClr>
                  </a:outerShdw>
                </a:effectLst>
                <a:ea typeface="ＭＳ ゴシック" panose="020B0609070205080204" pitchFamily="49" charset="-128"/>
                <a:cs typeface="Times New Roman" panose="02020603050405020304" pitchFamily="18" charset="0"/>
              </a:rPr>
              <a:t>そして</a:t>
            </a:r>
            <a:r>
              <a:rPr lang="ja-JP" altLang="en-US" sz="2400" b="1" kern="100" dirty="0" err="1" smtClean="0">
                <a:solidFill>
                  <a:srgbClr val="3333FF"/>
                </a:solidFill>
                <a:effectLst>
                  <a:outerShdw blurRad="38100" dist="38100" dir="2700000" algn="tl">
                    <a:srgbClr val="000000">
                      <a:alpha val="43137"/>
                    </a:srgbClr>
                  </a:outerShdw>
                </a:effectLst>
                <a:ea typeface="ＭＳ ゴシック" panose="020B0609070205080204" pitchFamily="49" charset="-128"/>
                <a:cs typeface="Times New Roman" panose="02020603050405020304" pitchFamily="18" charset="0"/>
              </a:rPr>
              <a:t>、、、</a:t>
            </a:r>
            <a:r>
              <a:rPr lang="ja-JP" altLang="en-US" sz="2400" b="1" kern="100" dirty="0" smtClean="0">
                <a:solidFill>
                  <a:srgbClr val="3333FF"/>
                </a:solidFill>
                <a:effectLst>
                  <a:outerShdw blurRad="38100" dist="38100" dir="2700000" algn="tl">
                    <a:srgbClr val="000000">
                      <a:alpha val="43137"/>
                    </a:srgbClr>
                  </a:outerShdw>
                </a:effectLst>
                <a:ea typeface="ＭＳ ゴシック" panose="020B0609070205080204" pitchFamily="49" charset="-128"/>
                <a:cs typeface="Times New Roman" panose="02020603050405020304" pitchFamily="18" charset="0"/>
              </a:rPr>
              <a:t>失敗</a:t>
            </a:r>
            <a:r>
              <a:rPr lang="en-US" altLang="ja-JP" sz="2400" b="1" kern="100" dirty="0" smtClean="0">
                <a:solidFill>
                  <a:srgbClr val="3333FF"/>
                </a:solidFill>
                <a:effectLst>
                  <a:outerShdw blurRad="38100" dist="38100" dir="2700000" algn="tl">
                    <a:srgbClr val="000000">
                      <a:alpha val="43137"/>
                    </a:srgbClr>
                  </a:outerShdw>
                </a:effectLst>
                <a:ea typeface="ＭＳ ゴシック" panose="020B0609070205080204" pitchFamily="49" charset="-128"/>
                <a:cs typeface="Times New Roman" panose="02020603050405020304" pitchFamily="18" charset="0"/>
              </a:rPr>
              <a:t>(´</a:t>
            </a:r>
            <a:r>
              <a:rPr lang="ja-JP" altLang="en-US" sz="2400" b="1" kern="100" dirty="0" smtClean="0">
                <a:solidFill>
                  <a:srgbClr val="3333FF"/>
                </a:solidFill>
                <a:effectLst>
                  <a:outerShdw blurRad="38100" dist="38100" dir="2700000" algn="tl">
                    <a:srgbClr val="000000">
                      <a:alpha val="43137"/>
                    </a:srgbClr>
                  </a:outerShdw>
                </a:effectLst>
                <a:ea typeface="ＭＳ ゴシック" panose="020B0609070205080204" pitchFamily="49" charset="-128"/>
                <a:cs typeface="Times New Roman" panose="02020603050405020304" pitchFamily="18" charset="0"/>
              </a:rPr>
              <a:t>・</a:t>
            </a:r>
            <a:r>
              <a:rPr lang="en-US" altLang="ja-JP" sz="2400" b="1" kern="100" dirty="0" smtClean="0">
                <a:solidFill>
                  <a:srgbClr val="3333FF"/>
                </a:solidFill>
                <a:effectLst>
                  <a:outerShdw blurRad="38100" dist="38100" dir="2700000" algn="tl">
                    <a:srgbClr val="000000">
                      <a:alpha val="43137"/>
                    </a:srgbClr>
                  </a:outerShdw>
                </a:effectLst>
                <a:ea typeface="ＭＳ ゴシック" panose="020B0609070205080204" pitchFamily="49" charset="-128"/>
                <a:cs typeface="Times New Roman" panose="02020603050405020304" pitchFamily="18" charset="0"/>
              </a:rPr>
              <a:t>ω</a:t>
            </a:r>
            <a:r>
              <a:rPr lang="ja-JP" altLang="en-US" sz="2400" b="1" kern="100" dirty="0" smtClean="0">
                <a:solidFill>
                  <a:srgbClr val="3333FF"/>
                </a:solidFill>
                <a:effectLst>
                  <a:outerShdw blurRad="38100" dist="38100" dir="2700000" algn="tl">
                    <a:srgbClr val="000000">
                      <a:alpha val="43137"/>
                    </a:srgbClr>
                  </a:outerShdw>
                </a:effectLst>
                <a:ea typeface="ＭＳ ゴシック" panose="020B0609070205080204" pitchFamily="49" charset="-128"/>
                <a:cs typeface="Times New Roman" panose="02020603050405020304" pitchFamily="18" charset="0"/>
              </a:rPr>
              <a:t>・｀</a:t>
            </a:r>
            <a:r>
              <a:rPr lang="en-US" altLang="ja-JP" sz="2400" b="1" kern="100" dirty="0" smtClean="0">
                <a:solidFill>
                  <a:srgbClr val="3333FF"/>
                </a:solidFill>
                <a:effectLst>
                  <a:outerShdw blurRad="38100" dist="38100" dir="2700000" algn="tl">
                    <a:srgbClr val="000000">
                      <a:alpha val="43137"/>
                    </a:srgbClr>
                  </a:outerShdw>
                </a:effectLst>
                <a:ea typeface="ＭＳ ゴシック" panose="020B0609070205080204" pitchFamily="49" charset="-128"/>
                <a:cs typeface="Times New Roman" panose="02020603050405020304" pitchFamily="18" charset="0"/>
              </a:rPr>
              <a:t>)</a:t>
            </a:r>
            <a:endParaRPr lang="en-US" altLang="ja-JP" sz="2400" b="1" kern="100" dirty="0">
              <a:solidFill>
                <a:srgbClr val="3333FF"/>
              </a:solidFill>
              <a:effectLst>
                <a:outerShdw blurRad="38100" dist="38100" dir="2700000" algn="tl">
                  <a:srgbClr val="000000">
                    <a:alpha val="43137"/>
                  </a:srgbClr>
                </a:outerShdw>
              </a:effectLst>
              <a:ea typeface="ＭＳ ゴシック" panose="020B0609070205080204" pitchFamily="49" charset="-128"/>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9" name="表 8"/>
              <p:cNvGraphicFramePr>
                <a:graphicFrameLocks noGrp="1"/>
              </p:cNvGraphicFramePr>
              <p:nvPr>
                <p:extLst/>
              </p:nvPr>
            </p:nvGraphicFramePr>
            <p:xfrm>
              <a:off x="5940152" y="4937720"/>
              <a:ext cx="3096344" cy="1371600"/>
            </p:xfrm>
            <a:graphic>
              <a:graphicData uri="http://schemas.openxmlformats.org/drawingml/2006/table">
                <a:tbl>
                  <a:tblPr firstRow="1" bandRow="1">
                    <a:tableStyleId>{5C22544A-7EE6-4342-B048-85BDC9FD1C3A}</a:tableStyleId>
                  </a:tblPr>
                  <a:tblGrid>
                    <a:gridCol w="804245"/>
                    <a:gridCol w="1125944"/>
                    <a:gridCol w="1166155"/>
                  </a:tblGrid>
                  <a:tr h="370840">
                    <a:tc>
                      <a:txBody>
                        <a:bodyPr/>
                        <a:lstStyle/>
                        <a:p>
                          <a:pPr algn="ctr"/>
                          <a:endParaRPr kumimoji="1" lang="ja-JP" altLang="en-US" sz="2400" b="1" dirty="0"/>
                        </a:p>
                      </a:txBody>
                      <a:tcPr/>
                    </a:tc>
                    <a:tc>
                      <a:txBody>
                        <a:bodyPr/>
                        <a:lstStyle/>
                        <a:p>
                          <a:pPr algn="ctr"/>
                          <a:r>
                            <a:rPr kumimoji="1" lang="en-US" altLang="ja-JP" sz="2400" b="1" dirty="0" smtClean="0"/>
                            <a:t>SrI2</a:t>
                          </a:r>
                          <a:endParaRPr kumimoji="1" lang="ja-JP" altLang="en-US" sz="2400" b="1" dirty="0"/>
                        </a:p>
                      </a:txBody>
                      <a:tcPr/>
                    </a:tc>
                    <a:tc>
                      <a:txBody>
                        <a:bodyPr/>
                        <a:lstStyle/>
                        <a:p>
                          <a:pPr algn="ctr"/>
                          <a:r>
                            <a:rPr kumimoji="1" lang="en-US" altLang="ja-JP" sz="2400" b="1" dirty="0" smtClean="0"/>
                            <a:t>CaI2</a:t>
                          </a:r>
                          <a:endParaRPr kumimoji="1" lang="ja-JP" altLang="en-US" sz="2400" b="1" dirty="0"/>
                        </a:p>
                      </a:txBody>
                      <a:tcPr/>
                    </a:tc>
                  </a:tr>
                  <a:tr h="370840">
                    <a:tc>
                      <a:txBody>
                        <a:bodyPr/>
                        <a:lstStyle/>
                        <a:p>
                          <a:pPr algn="ctr"/>
                          <a:r>
                            <a:rPr kumimoji="1" lang="ja-JP" altLang="en-US" sz="2400" b="1" dirty="0" smtClean="0"/>
                            <a:t>融点</a:t>
                          </a:r>
                          <a:endParaRPr kumimoji="1" lang="ja-JP" altLang="en-US" sz="2400" b="1" dirty="0"/>
                        </a:p>
                      </a:txBody>
                      <a:tcPr/>
                    </a:tc>
                    <a:tc>
                      <a:txBody>
                        <a:bodyPr/>
                        <a:lstStyle/>
                        <a:p>
                          <a:pPr algn="ctr"/>
                          <a:r>
                            <a:rPr kumimoji="1" lang="en-US" altLang="ja-JP" sz="2400" b="1" dirty="0" smtClean="0"/>
                            <a:t>538</a:t>
                          </a:r>
                          <a14:m>
                            <m:oMath xmlns:m="http://schemas.openxmlformats.org/officeDocument/2006/math">
                              <m:r>
                                <a:rPr kumimoji="1" lang="en-US" altLang="ja-JP" sz="2400" b="1" i="1" smtClean="0">
                                  <a:latin typeface="Cambria Math"/>
                                  <a:ea typeface="Cambria Math"/>
                                </a:rPr>
                                <m:t>℃</m:t>
                              </m:r>
                            </m:oMath>
                          </a14:m>
                          <a:endParaRPr kumimoji="1" lang="ja-JP" alt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dirty="0" smtClean="0"/>
                            <a:t>779</a:t>
                          </a:r>
                          <a14:m>
                            <m:oMath xmlns:m="http://schemas.openxmlformats.org/officeDocument/2006/math">
                              <m:r>
                                <a:rPr kumimoji="1" lang="en-US" altLang="ja-JP" sz="2400" b="1" i="1" smtClean="0">
                                  <a:latin typeface="Cambria Math"/>
                                  <a:ea typeface="Cambria Math"/>
                                </a:rPr>
                                <m:t>℃</m:t>
                              </m:r>
                            </m:oMath>
                          </a14:m>
                          <a:endParaRPr kumimoji="1" lang="ja-JP" altLang="en-US" sz="2400" b="1" dirty="0"/>
                        </a:p>
                      </a:txBody>
                      <a:tcPr/>
                    </a:tc>
                  </a:tr>
                  <a:tr h="370840">
                    <a:tc>
                      <a:txBody>
                        <a:bodyPr/>
                        <a:lstStyle/>
                        <a:p>
                          <a:pPr algn="ctr"/>
                          <a:r>
                            <a:rPr kumimoji="1" lang="ja-JP" altLang="en-US" sz="2400" b="1" dirty="0" smtClean="0"/>
                            <a:t>沸点</a:t>
                          </a:r>
                          <a:endParaRPr kumimoji="1" lang="ja-JP" alt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dirty="0" smtClean="0"/>
                            <a:t>1773</a:t>
                          </a:r>
                          <a14:m>
                            <m:oMath xmlns:m="http://schemas.openxmlformats.org/officeDocument/2006/math">
                              <m:r>
                                <a:rPr kumimoji="1" lang="en-US" altLang="ja-JP" sz="2400" b="1" i="1" smtClean="0">
                                  <a:latin typeface="Cambria Math"/>
                                  <a:ea typeface="Cambria Math"/>
                                </a:rPr>
                                <m:t>℃</m:t>
                              </m:r>
                            </m:oMath>
                          </a14:m>
                          <a:endParaRPr kumimoji="1" lang="ja-JP" alt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dirty="0" smtClean="0">
                              <a:latin typeface="+mn-lt"/>
                              <a:ea typeface="+mn-ea"/>
                            </a:rPr>
                            <a:t>1100</a:t>
                          </a:r>
                          <a14:m>
                            <m:oMath xmlns:m="http://schemas.openxmlformats.org/officeDocument/2006/math">
                              <m:r>
                                <a:rPr kumimoji="1" lang="en-US" altLang="ja-JP" sz="2400" b="1" i="1" smtClean="0">
                                  <a:latin typeface="Cambria Math"/>
                                  <a:ea typeface="Cambria Math"/>
                                </a:rPr>
                                <m:t>℃</m:t>
                              </m:r>
                            </m:oMath>
                          </a14:m>
                          <a:endParaRPr kumimoji="1" lang="ja-JP" altLang="en-US" sz="2400" b="1" dirty="0"/>
                        </a:p>
                      </a:txBody>
                      <a:tcPr/>
                    </a:tc>
                  </a:tr>
                </a:tbl>
              </a:graphicData>
            </a:graphic>
          </p:graphicFrame>
        </mc:Choice>
        <mc:Fallback xmlns="">
          <p:graphicFrame>
            <p:nvGraphicFramePr>
              <p:cNvPr id="9" name="表 8"/>
              <p:cNvGraphicFramePr>
                <a:graphicFrameLocks noGrp="1"/>
              </p:cNvGraphicFramePr>
              <p:nvPr>
                <p:extLst>
                  <p:ext uri="{D42A27DB-BD31-4B8C-83A1-F6EECF244321}">
                    <p14:modId xmlns:p14="http://schemas.microsoft.com/office/powerpoint/2010/main" val="657882248"/>
                  </p:ext>
                </p:extLst>
              </p:nvPr>
            </p:nvGraphicFramePr>
            <p:xfrm>
              <a:off x="5940152" y="4937720"/>
              <a:ext cx="3096344" cy="1371600"/>
            </p:xfrm>
            <a:graphic>
              <a:graphicData uri="http://schemas.openxmlformats.org/drawingml/2006/table">
                <a:tbl>
                  <a:tblPr firstRow="1" bandRow="1">
                    <a:tableStyleId>{5C22544A-7EE6-4342-B048-85BDC9FD1C3A}</a:tableStyleId>
                  </a:tblPr>
                  <a:tblGrid>
                    <a:gridCol w="804245"/>
                    <a:gridCol w="1125944"/>
                    <a:gridCol w="1166155"/>
                  </a:tblGrid>
                  <a:tr h="457200">
                    <a:tc>
                      <a:txBody>
                        <a:bodyPr/>
                        <a:lstStyle/>
                        <a:p>
                          <a:pPr algn="ctr"/>
                          <a:endParaRPr kumimoji="1" lang="ja-JP" altLang="en-US" sz="2400" b="1" dirty="0"/>
                        </a:p>
                      </a:txBody>
                      <a:tcPr/>
                    </a:tc>
                    <a:tc>
                      <a:txBody>
                        <a:bodyPr/>
                        <a:lstStyle/>
                        <a:p>
                          <a:pPr algn="ctr"/>
                          <a:r>
                            <a:rPr kumimoji="1" lang="en-US" altLang="ja-JP" sz="2400" b="1" dirty="0" smtClean="0"/>
                            <a:t>SrI2</a:t>
                          </a:r>
                          <a:endParaRPr kumimoji="1" lang="ja-JP" altLang="en-US" sz="2400" b="1" dirty="0"/>
                        </a:p>
                      </a:txBody>
                      <a:tcPr/>
                    </a:tc>
                    <a:tc>
                      <a:txBody>
                        <a:bodyPr/>
                        <a:lstStyle/>
                        <a:p>
                          <a:pPr algn="ctr"/>
                          <a:r>
                            <a:rPr kumimoji="1" lang="en-US" altLang="ja-JP" sz="2400" b="1" dirty="0" smtClean="0"/>
                            <a:t>CaI2</a:t>
                          </a:r>
                          <a:endParaRPr kumimoji="1" lang="ja-JP" altLang="en-US" sz="2400" b="1" dirty="0"/>
                        </a:p>
                      </a:txBody>
                      <a:tcPr/>
                    </a:tc>
                  </a:tr>
                  <a:tr h="457200">
                    <a:tc>
                      <a:txBody>
                        <a:bodyPr/>
                        <a:lstStyle/>
                        <a:p>
                          <a:pPr algn="ctr"/>
                          <a:r>
                            <a:rPr kumimoji="1" lang="ja-JP" altLang="en-US" sz="2400" b="1" dirty="0" smtClean="0"/>
                            <a:t>融点</a:t>
                          </a:r>
                          <a:endParaRPr kumimoji="1" lang="ja-JP" altLang="en-US" sz="2400" b="1" dirty="0"/>
                        </a:p>
                      </a:txBody>
                      <a:tcPr/>
                    </a:tc>
                    <a:tc>
                      <a:txBody>
                        <a:bodyPr/>
                        <a:lstStyle/>
                        <a:p>
                          <a:endParaRPr lang="ja-JP"/>
                        </a:p>
                      </a:txBody>
                      <a:tcPr>
                        <a:blipFill rotWithShape="1">
                          <a:blip r:embed="rId6"/>
                          <a:stretch>
                            <a:fillRect l="-71351" t="-110667" r="-103784" b="-130667"/>
                          </a:stretch>
                        </a:blipFill>
                      </a:tcPr>
                    </a:tc>
                    <a:tc>
                      <a:txBody>
                        <a:bodyPr/>
                        <a:lstStyle/>
                        <a:p>
                          <a:endParaRPr lang="ja-JP"/>
                        </a:p>
                      </a:txBody>
                      <a:tcPr>
                        <a:blipFill rotWithShape="1">
                          <a:blip r:embed="rId6"/>
                          <a:stretch>
                            <a:fillRect l="-165969" t="-110667" r="-524" b="-130667"/>
                          </a:stretch>
                        </a:blipFill>
                      </a:tcPr>
                    </a:tc>
                  </a:tr>
                  <a:tr h="457200">
                    <a:tc>
                      <a:txBody>
                        <a:bodyPr/>
                        <a:lstStyle/>
                        <a:p>
                          <a:pPr algn="ctr"/>
                          <a:r>
                            <a:rPr kumimoji="1" lang="ja-JP" altLang="en-US" sz="2400" b="1" dirty="0" smtClean="0"/>
                            <a:t>沸点</a:t>
                          </a:r>
                          <a:endParaRPr kumimoji="1" lang="ja-JP" altLang="en-US" sz="2400" b="1" dirty="0"/>
                        </a:p>
                      </a:txBody>
                      <a:tcPr/>
                    </a:tc>
                    <a:tc>
                      <a:txBody>
                        <a:bodyPr/>
                        <a:lstStyle/>
                        <a:p>
                          <a:endParaRPr lang="ja-JP"/>
                        </a:p>
                      </a:txBody>
                      <a:tcPr>
                        <a:blipFill rotWithShape="1">
                          <a:blip r:embed="rId6"/>
                          <a:stretch>
                            <a:fillRect l="-71351" t="-210667" r="-103784" b="-30667"/>
                          </a:stretch>
                        </a:blipFill>
                      </a:tcPr>
                    </a:tc>
                    <a:tc>
                      <a:txBody>
                        <a:bodyPr/>
                        <a:lstStyle/>
                        <a:p>
                          <a:endParaRPr lang="ja-JP"/>
                        </a:p>
                      </a:txBody>
                      <a:tcPr>
                        <a:blipFill rotWithShape="1">
                          <a:blip r:embed="rId6"/>
                          <a:stretch>
                            <a:fillRect l="-165969" t="-210667" r="-524" b="-30667"/>
                          </a:stretch>
                        </a:blipFill>
                      </a:tcPr>
                    </a:tc>
                  </a:tr>
                </a:tbl>
              </a:graphicData>
            </a:graphic>
          </p:graphicFrame>
        </mc:Fallback>
      </mc:AlternateContent>
      <p:sp>
        <p:nvSpPr>
          <p:cNvPr id="12" name="Rectangle 6"/>
          <p:cNvSpPr/>
          <p:nvPr/>
        </p:nvSpPr>
        <p:spPr>
          <a:xfrm>
            <a:off x="2801116" y="3914472"/>
            <a:ext cx="6307388" cy="738664"/>
          </a:xfrm>
          <a:prstGeom prst="rect">
            <a:avLst/>
          </a:prstGeom>
        </p:spPr>
        <p:txBody>
          <a:bodyPr wrap="square">
            <a:spAutoFit/>
          </a:bodyPr>
          <a:lstStyle/>
          <a:p>
            <a:r>
              <a:rPr lang="en-US" altLang="ja-JP" sz="1400" dirty="0" smtClean="0">
                <a:solidFill>
                  <a:prstClr val="black"/>
                </a:solidFill>
              </a:rPr>
              <a:t>※</a:t>
            </a:r>
            <a:r>
              <a:rPr lang="ja-JP" altLang="en-US" sz="1400" dirty="0" smtClean="0">
                <a:solidFill>
                  <a:prstClr val="black"/>
                </a:solidFill>
              </a:rPr>
              <a:t>　</a:t>
            </a:r>
            <a:r>
              <a:rPr lang="ja-JP" altLang="en-US" sz="1400" b="1" dirty="0" smtClean="0">
                <a:solidFill>
                  <a:prstClr val="black"/>
                </a:solidFill>
              </a:rPr>
              <a:t>“</a:t>
            </a:r>
            <a:r>
              <a:rPr lang="ja-JP" altLang="en-US" sz="1400" b="1" dirty="0">
                <a:solidFill>
                  <a:prstClr val="black"/>
                </a:solidFill>
              </a:rPr>
              <a:t>Growth of Eu:SrI2 Bulk Crystals and their Scintillation Properties” </a:t>
            </a:r>
            <a:endParaRPr lang="en-US" altLang="ja-JP" sz="1400" b="1" dirty="0">
              <a:solidFill>
                <a:prstClr val="black"/>
              </a:solidFill>
            </a:endParaRPr>
          </a:p>
          <a:p>
            <a:r>
              <a:rPr lang="ja-JP" altLang="en-US" sz="1400" b="1" dirty="0" smtClean="0">
                <a:solidFill>
                  <a:prstClr val="black"/>
                </a:solidFill>
              </a:rPr>
              <a:t>　　　</a:t>
            </a:r>
            <a:r>
              <a:rPr lang="ja-JP" altLang="en-US" sz="1400" dirty="0" smtClean="0">
                <a:solidFill>
                  <a:prstClr val="black"/>
                </a:solidFill>
              </a:rPr>
              <a:t>J</a:t>
            </a:r>
            <a:r>
              <a:rPr lang="ja-JP" altLang="en-US" sz="1400" dirty="0">
                <a:solidFill>
                  <a:prstClr val="black"/>
                </a:solidFill>
              </a:rPr>
              <a:t>. Cryst. Growth 401 (2014) 343–346</a:t>
            </a:r>
            <a:br>
              <a:rPr lang="ja-JP" altLang="en-US" sz="1400" dirty="0">
                <a:solidFill>
                  <a:prstClr val="black"/>
                </a:solidFill>
              </a:rPr>
            </a:br>
            <a:r>
              <a:rPr lang="ja-JP" altLang="en-US" sz="1400" dirty="0" smtClean="0">
                <a:solidFill>
                  <a:prstClr val="black"/>
                </a:solidFill>
              </a:rPr>
              <a:t>　　　Yuui </a:t>
            </a:r>
            <a:r>
              <a:rPr lang="ja-JP" altLang="en-US" sz="1400" dirty="0">
                <a:solidFill>
                  <a:prstClr val="black"/>
                </a:solidFill>
              </a:rPr>
              <a:t>Yokota, Shunsuke Kurosawa, Kei Nishimoto, </a:t>
            </a:r>
            <a:r>
              <a:rPr lang="ja-JP" altLang="en-US" sz="1400" b="1" u="sng" dirty="0">
                <a:solidFill>
                  <a:prstClr val="black"/>
                </a:solidFill>
              </a:rPr>
              <a:t>Kei Kamada</a:t>
            </a:r>
            <a:r>
              <a:rPr lang="ja-JP" altLang="en-US" sz="1400" dirty="0">
                <a:solidFill>
                  <a:prstClr val="black"/>
                </a:solidFill>
              </a:rPr>
              <a:t>, </a:t>
            </a:r>
            <a:r>
              <a:rPr lang="ja-JP" altLang="en-US" sz="1400" dirty="0" smtClean="0">
                <a:solidFill>
                  <a:prstClr val="black"/>
                </a:solidFill>
              </a:rPr>
              <a:t>Akira Yoshikawa</a:t>
            </a:r>
            <a:endParaRPr lang="ja-JP" altLang="en-US" sz="1400" dirty="0">
              <a:solidFill>
                <a:prstClr val="black"/>
              </a:solidFill>
            </a:endParaRPr>
          </a:p>
        </p:txBody>
      </p:sp>
      <p:sp>
        <p:nvSpPr>
          <p:cNvPr id="10" name="テキスト ボックス 9"/>
          <p:cNvSpPr txBox="1"/>
          <p:nvPr/>
        </p:nvSpPr>
        <p:spPr>
          <a:xfrm rot="925656">
            <a:off x="6703462" y="3085147"/>
            <a:ext cx="1917783" cy="584775"/>
          </a:xfrm>
          <a:prstGeom prst="rect">
            <a:avLst/>
          </a:prstGeom>
          <a:noFill/>
        </p:spPr>
        <p:txBody>
          <a:bodyPr wrap="square" rtlCol="0">
            <a:spAutoFit/>
          </a:bodyPr>
          <a:lstStyle/>
          <a:p>
            <a:r>
              <a:rPr lang="en-US" altLang="ja-JP" sz="3200" dirty="0" smtClean="0">
                <a:solidFill>
                  <a:srgbClr val="FF66CC"/>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a:t>
            </a:r>
            <a:r>
              <a:rPr lang="ja-JP" altLang="en-US" sz="3200" dirty="0" smtClean="0">
                <a:solidFill>
                  <a:srgbClr val="FF66CC"/>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蒸発♨</a:t>
            </a:r>
            <a:endParaRPr lang="ja-JP" altLang="en-US" sz="3200" dirty="0">
              <a:solidFill>
                <a:srgbClr val="FF66CC"/>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6064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childTnLst>
                                </p:cTn>
                              </p:par>
                              <p:par>
                                <p:cTn id="10" presetID="10" presetClass="entr" presetSubtype="0" fill="hold" nodeType="withEffect">
                                  <p:stCondLst>
                                    <p:cond delay="150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nodeType="withEffect">
                                  <p:stCondLst>
                                    <p:cond delay="1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008112"/>
          </a:xfrm>
        </p:spPr>
        <p:txBody>
          <a:bodyPr/>
          <a:lstStyle/>
          <a:p>
            <a:r>
              <a:rPr kumimoji="1" lang="en-US" altLang="ja-JP" dirty="0" smtClean="0"/>
              <a:t>CaI2</a:t>
            </a:r>
            <a:r>
              <a:rPr kumimoji="1" lang="ja-JP" altLang="en-US" dirty="0" smtClean="0"/>
              <a:t>結晶育成（</a:t>
            </a:r>
            <a:r>
              <a:rPr lang="ja-JP" altLang="en-US" dirty="0"/>
              <a:t>リベンジ</a:t>
            </a:r>
            <a:r>
              <a:rPr kumimoji="1" lang="ja-JP" altLang="en-US" dirty="0" smtClean="0"/>
              <a:t>）</a:t>
            </a:r>
            <a:endParaRPr kumimoji="1" lang="ja-JP" altLang="en-US" dirty="0"/>
          </a:p>
        </p:txBody>
      </p:sp>
      <p:sp>
        <p:nvSpPr>
          <p:cNvPr id="3" name="コンテンツ プレースホルダー 2"/>
          <p:cNvSpPr>
            <a:spLocks noGrp="1"/>
          </p:cNvSpPr>
          <p:nvPr>
            <p:ph idx="1"/>
          </p:nvPr>
        </p:nvSpPr>
        <p:spPr>
          <a:xfrm>
            <a:off x="452082" y="1026062"/>
            <a:ext cx="8229600" cy="3627074"/>
          </a:xfrm>
        </p:spPr>
        <p:txBody>
          <a:bodyPr>
            <a:normAutofit/>
          </a:bodyPr>
          <a:lstStyle/>
          <a:p>
            <a:r>
              <a:rPr kumimoji="1" lang="ja-JP" altLang="en-US" sz="2400" dirty="0" smtClean="0">
                <a:effectLst/>
              </a:rPr>
              <a:t>蒸発を防ぐため、封じ切りのるつぼを使用。</a:t>
            </a:r>
            <a:endParaRPr kumimoji="1" lang="en-US" altLang="ja-JP" sz="2400" dirty="0" smtClean="0">
              <a:effectLst/>
            </a:endParaRPr>
          </a:p>
          <a:p>
            <a:r>
              <a:rPr kumimoji="1" lang="en-US" altLang="ja-JP" sz="2400" b="1" u="sng" dirty="0" smtClean="0">
                <a:effectLst/>
              </a:rPr>
              <a:t>2</a:t>
            </a:r>
            <a:r>
              <a:rPr kumimoji="1" lang="ja-JP" altLang="en-US" sz="2400" b="1" u="sng" dirty="0" smtClean="0">
                <a:effectLst/>
              </a:rPr>
              <a:t>回目：</a:t>
            </a:r>
            <a:r>
              <a:rPr kumimoji="1" lang="ja-JP" altLang="en-US" sz="2400" dirty="0" smtClean="0">
                <a:effectLst/>
              </a:rPr>
              <a:t>　</a:t>
            </a:r>
            <a:r>
              <a:rPr kumimoji="1" lang="en-US" altLang="ja-JP" sz="2400" dirty="0" smtClean="0">
                <a:effectLst/>
              </a:rPr>
              <a:t>2016</a:t>
            </a:r>
            <a:r>
              <a:rPr kumimoji="1" lang="ja-JP" altLang="en-US" sz="2400" dirty="0" smtClean="0">
                <a:effectLst/>
              </a:rPr>
              <a:t>年</a:t>
            </a:r>
            <a:r>
              <a:rPr kumimoji="1" lang="en-US" altLang="ja-JP" sz="2400" dirty="0" smtClean="0">
                <a:effectLst/>
              </a:rPr>
              <a:t>2</a:t>
            </a:r>
            <a:r>
              <a:rPr kumimoji="1" lang="ja-JP" altLang="en-US" sz="2400" dirty="0" smtClean="0">
                <a:effectLst/>
              </a:rPr>
              <a:t>月</a:t>
            </a:r>
            <a:endParaRPr kumimoji="1" lang="en-US" altLang="ja-JP" sz="2400" dirty="0" smtClean="0">
              <a:effectLst/>
            </a:endParaRPr>
          </a:p>
          <a:p>
            <a:pPr marL="0" indent="0">
              <a:buNone/>
            </a:pPr>
            <a:r>
              <a:rPr lang="en-US" altLang="ja-JP" sz="2400" dirty="0">
                <a:effectLst/>
              </a:rPr>
              <a:t>	</a:t>
            </a:r>
            <a:r>
              <a:rPr kumimoji="1" lang="en-US" altLang="ja-JP" sz="2400" dirty="0" smtClean="0">
                <a:effectLst/>
              </a:rPr>
              <a:t>4mm×10mm</a:t>
            </a:r>
            <a:r>
              <a:rPr kumimoji="1" lang="ja-JP" altLang="en-US" sz="2400" dirty="0" smtClean="0">
                <a:effectLst/>
              </a:rPr>
              <a:t>の無色透明な小型結晶作成に成功。</a:t>
            </a:r>
            <a:endParaRPr kumimoji="1" lang="en-US" altLang="ja-JP" sz="2400" dirty="0" smtClean="0">
              <a:effectLst/>
            </a:endParaRPr>
          </a:p>
          <a:p>
            <a:r>
              <a:rPr kumimoji="1" lang="en-US" altLang="ja-JP" sz="2400" b="1" u="sng" dirty="0" smtClean="0">
                <a:effectLst/>
              </a:rPr>
              <a:t>3</a:t>
            </a:r>
            <a:r>
              <a:rPr kumimoji="1" lang="ja-JP" altLang="en-US" sz="2400" b="1" u="sng" dirty="0" smtClean="0">
                <a:effectLst/>
              </a:rPr>
              <a:t>回目：</a:t>
            </a:r>
            <a:r>
              <a:rPr kumimoji="1" lang="ja-JP" altLang="en-US" sz="2400" dirty="0" smtClean="0">
                <a:effectLst/>
              </a:rPr>
              <a:t>　</a:t>
            </a:r>
            <a:r>
              <a:rPr kumimoji="1" lang="en-US" altLang="ja-JP" sz="2400" dirty="0" smtClean="0">
                <a:effectLst/>
              </a:rPr>
              <a:t>2016</a:t>
            </a:r>
            <a:r>
              <a:rPr kumimoji="1" lang="ja-JP" altLang="en-US" sz="2400" dirty="0" smtClean="0">
                <a:effectLst/>
              </a:rPr>
              <a:t>年</a:t>
            </a:r>
            <a:r>
              <a:rPr lang="en-US" altLang="ja-JP" sz="2400" dirty="0">
                <a:effectLst/>
              </a:rPr>
              <a:t>5</a:t>
            </a:r>
            <a:r>
              <a:rPr kumimoji="1" lang="ja-JP" altLang="en-US" sz="2400" dirty="0" smtClean="0">
                <a:effectLst/>
              </a:rPr>
              <a:t>月</a:t>
            </a:r>
            <a:endParaRPr kumimoji="1" lang="en-US" altLang="ja-JP" sz="2400" dirty="0" smtClean="0">
              <a:effectLst/>
            </a:endParaRPr>
          </a:p>
          <a:p>
            <a:pPr marL="0" indent="0">
              <a:buNone/>
            </a:pPr>
            <a:r>
              <a:rPr kumimoji="1" lang="en-US" altLang="ja-JP" sz="2400" dirty="0" smtClean="0">
                <a:effectLst/>
              </a:rPr>
              <a:t>	25mm×100mm</a:t>
            </a:r>
            <a:r>
              <a:rPr lang="ja-JP" altLang="en-US" sz="2400" dirty="0" smtClean="0">
                <a:effectLst/>
              </a:rPr>
              <a:t>の結晶作成に成功。</a:t>
            </a:r>
            <a:r>
              <a:rPr kumimoji="1" lang="ja-JP" altLang="en-US" sz="2400" dirty="0" smtClean="0">
                <a:effectLst/>
              </a:rPr>
              <a:t>クラック入り。</a:t>
            </a:r>
            <a:endParaRPr kumimoji="1" lang="en-US" altLang="ja-JP" sz="2400" dirty="0" smtClean="0">
              <a:effectLst/>
            </a:endParaRPr>
          </a:p>
          <a:p>
            <a:r>
              <a:rPr kumimoji="1" lang="ja-JP" altLang="en-US" sz="2400" dirty="0" smtClean="0">
                <a:effectLst/>
              </a:rPr>
              <a:t>劈開性が強く、ペリペリと剥ける</a:t>
            </a:r>
            <a:r>
              <a:rPr kumimoji="1" lang="ja-JP" altLang="en-US" sz="2400" dirty="0" err="1" smtClean="0">
                <a:effectLst/>
              </a:rPr>
              <a:t>。。。</a:t>
            </a:r>
            <a:r>
              <a:rPr kumimoji="1" lang="ja-JP" altLang="en-US" sz="2400" dirty="0" smtClean="0">
                <a:effectLst/>
              </a:rPr>
              <a:t>加工・研磨は困難。</a:t>
            </a:r>
            <a:endParaRPr kumimoji="1" lang="en-US" altLang="ja-JP" sz="2400" dirty="0" smtClean="0">
              <a:effectLst/>
            </a:endParaRPr>
          </a:p>
          <a:p>
            <a:r>
              <a:rPr kumimoji="1" lang="en-US" altLang="ja-JP" sz="2400" dirty="0" smtClean="0">
                <a:effectLst/>
              </a:rPr>
              <a:t>5mm</a:t>
            </a:r>
            <a:r>
              <a:rPr kumimoji="1" lang="ja-JP" altLang="en-US" sz="2400" dirty="0" smtClean="0">
                <a:effectLst/>
              </a:rPr>
              <a:t>角</a:t>
            </a:r>
            <a:r>
              <a:rPr kumimoji="1" lang="en-US" altLang="ja-JP" sz="2400" dirty="0" smtClean="0">
                <a:effectLst/>
              </a:rPr>
              <a:t>×2mm</a:t>
            </a:r>
            <a:r>
              <a:rPr kumimoji="1" lang="ja-JP" altLang="en-US" sz="2400" dirty="0" smtClean="0">
                <a:effectLst/>
              </a:rPr>
              <a:t>厚の小さい欠片をガラス板と接着剤で密封し、性能評価用データを取得した。</a:t>
            </a:r>
            <a:endParaRPr kumimoji="1" lang="ja-JP" altLang="en-US" sz="2400" dirty="0">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4" y="5085183"/>
            <a:ext cx="1944216" cy="108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94" t="5428" r="18725" b="7409"/>
          <a:stretch/>
        </p:blipFill>
        <p:spPr bwMode="auto">
          <a:xfrm>
            <a:off x="2663788" y="4767787"/>
            <a:ext cx="2520280" cy="1884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01098" y="6252421"/>
            <a:ext cx="2016224" cy="400110"/>
          </a:xfrm>
          <a:prstGeom prst="rect">
            <a:avLst/>
          </a:prstGeom>
          <a:noFill/>
        </p:spPr>
        <p:txBody>
          <a:bodyPr wrap="square" rtlCol="0">
            <a:spAutoFit/>
          </a:bodyPr>
          <a:lstStyle/>
          <a:p>
            <a:r>
              <a:rPr lang="ja-JP" altLang="en-US" sz="2000" b="1" dirty="0" smtClean="0">
                <a:solidFill>
                  <a:prstClr val="black"/>
                </a:solidFill>
              </a:rPr>
              <a:t>封じ切りるつぼ</a:t>
            </a:r>
            <a:endParaRPr lang="ja-JP" altLang="en-US" sz="2000" b="1" dirty="0">
              <a:solidFill>
                <a:prstClr val="black"/>
              </a:solidFill>
            </a:endParaRPr>
          </a:p>
        </p:txBody>
      </p:sp>
      <p:sp>
        <p:nvSpPr>
          <p:cNvPr id="8" name="テキスト ボックス 7"/>
          <p:cNvSpPr txBox="1"/>
          <p:nvPr/>
        </p:nvSpPr>
        <p:spPr>
          <a:xfrm>
            <a:off x="2699792" y="4767787"/>
            <a:ext cx="1008112" cy="400110"/>
          </a:xfrm>
          <a:prstGeom prst="rect">
            <a:avLst/>
          </a:prstGeom>
          <a:noFill/>
        </p:spPr>
        <p:txBody>
          <a:bodyPr wrap="square" rtlCol="0">
            <a:spAutoFit/>
          </a:bodyPr>
          <a:lstStyle/>
          <a:p>
            <a:r>
              <a:rPr lang="en-US" altLang="ja-JP" sz="2000" b="1" u="sng" dirty="0" smtClean="0">
                <a:solidFill>
                  <a:prstClr val="black"/>
                </a:solidFill>
                <a:effectLst>
                  <a:outerShdw blurRad="38100" dist="38100" dir="2700000" algn="tl">
                    <a:srgbClr val="000000">
                      <a:alpha val="43137"/>
                    </a:srgbClr>
                  </a:outerShdw>
                </a:effectLst>
              </a:rPr>
              <a:t>2</a:t>
            </a:r>
            <a:r>
              <a:rPr lang="ja-JP" altLang="en-US" sz="2000" b="1" u="sng" dirty="0" smtClean="0">
                <a:solidFill>
                  <a:prstClr val="black"/>
                </a:solidFill>
                <a:effectLst>
                  <a:outerShdw blurRad="38100" dist="38100" dir="2700000" algn="tl">
                    <a:srgbClr val="000000">
                      <a:alpha val="43137"/>
                    </a:srgbClr>
                  </a:outerShdw>
                </a:effectLst>
              </a:rPr>
              <a:t>回目</a:t>
            </a:r>
            <a:endParaRPr lang="ja-JP" altLang="en-US" sz="2000" b="1" u="sng" dirty="0">
              <a:solidFill>
                <a:prstClr val="black"/>
              </a:solidFill>
              <a:effectLst>
                <a:outerShdw blurRad="38100" dist="38100" dir="2700000" algn="tl">
                  <a:srgbClr val="000000">
                    <a:alpha val="43137"/>
                  </a:srgbClr>
                </a:outerShdw>
              </a:effectLst>
            </a:endParaRPr>
          </a:p>
        </p:txBody>
      </p:sp>
      <p:cxnSp>
        <p:nvCxnSpPr>
          <p:cNvPr id="7" name="直線矢印コネクタ 6"/>
          <p:cNvCxnSpPr/>
          <p:nvPr/>
        </p:nvCxnSpPr>
        <p:spPr>
          <a:xfrm>
            <a:off x="3391111" y="6170676"/>
            <a:ext cx="576064" cy="0"/>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383868" y="6174828"/>
            <a:ext cx="648072" cy="369332"/>
          </a:xfrm>
          <a:prstGeom prst="rect">
            <a:avLst/>
          </a:prstGeom>
          <a:noFill/>
        </p:spPr>
        <p:txBody>
          <a:bodyPr wrap="square" rtlCol="0">
            <a:spAutoFit/>
          </a:bodyPr>
          <a:lstStyle/>
          <a:p>
            <a:r>
              <a:rPr lang="en-US" altLang="ja-JP" b="1" dirty="0" smtClean="0">
                <a:solidFill>
                  <a:srgbClr val="FFFF00"/>
                </a:solidFill>
                <a:effectLst>
                  <a:outerShdw blurRad="38100" dist="38100" dir="2700000" algn="tl">
                    <a:srgbClr val="000000">
                      <a:alpha val="43137"/>
                    </a:srgbClr>
                  </a:outerShdw>
                </a:effectLst>
              </a:rPr>
              <a:t>1cm</a:t>
            </a:r>
            <a:endParaRPr lang="ja-JP" altLang="en-US" b="1" dirty="0">
              <a:solidFill>
                <a:srgbClr val="FFFF00"/>
              </a:solidFill>
              <a:effectLst>
                <a:outerShdw blurRad="38100" dist="38100" dir="2700000" algn="tl">
                  <a:srgbClr val="000000">
                    <a:alpha val="43137"/>
                  </a:srgbClr>
                </a:outerShdw>
              </a:effectLst>
            </a:endParaRPr>
          </a:p>
        </p:txBody>
      </p:sp>
      <p:pic>
        <p:nvPicPr>
          <p:cNvPr id="1028" name="Picture 4" descr="C:\Users\elegant\Desktop\work-in-Osaka\ヨウ化カルシウム\Pictur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24872" y="3917776"/>
            <a:ext cx="2578100" cy="3213100"/>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F5371E84-5185-4A12-9135-52E5E880BB32}" type="slidenum">
              <a:rPr lang="ja-JP" altLang="en-US" smtClean="0">
                <a:solidFill>
                  <a:prstClr val="white"/>
                </a:solidFill>
              </a:rPr>
              <a:pPr/>
              <a:t>53</a:t>
            </a:fld>
            <a:endParaRPr lang="ja-JP" altLang="en-US">
              <a:solidFill>
                <a:prstClr val="white"/>
              </a:solidFill>
            </a:endParaRPr>
          </a:p>
        </p:txBody>
      </p:sp>
      <p:sp>
        <p:nvSpPr>
          <p:cNvPr id="15" name="テキスト ボックス 14"/>
          <p:cNvSpPr txBox="1"/>
          <p:nvPr/>
        </p:nvSpPr>
        <p:spPr>
          <a:xfrm>
            <a:off x="7668344" y="4967842"/>
            <a:ext cx="1008112" cy="400110"/>
          </a:xfrm>
          <a:prstGeom prst="rect">
            <a:avLst/>
          </a:prstGeom>
          <a:noFill/>
        </p:spPr>
        <p:txBody>
          <a:bodyPr wrap="square" rtlCol="0">
            <a:spAutoFit/>
          </a:bodyPr>
          <a:lstStyle/>
          <a:p>
            <a:r>
              <a:rPr lang="ja-JP" altLang="en-US" sz="2000" b="1" u="sng" dirty="0">
                <a:solidFill>
                  <a:prstClr val="white"/>
                </a:solidFill>
                <a:effectLst>
                  <a:outerShdw blurRad="38100" dist="38100" dir="2700000" algn="tl">
                    <a:srgbClr val="000000">
                      <a:alpha val="43137"/>
                    </a:srgbClr>
                  </a:outerShdw>
                </a:effectLst>
              </a:rPr>
              <a:t>３</a:t>
            </a:r>
            <a:r>
              <a:rPr lang="ja-JP" altLang="en-US" sz="2000" b="1" u="sng" dirty="0" smtClean="0">
                <a:solidFill>
                  <a:prstClr val="white"/>
                </a:solidFill>
                <a:effectLst>
                  <a:outerShdw blurRad="38100" dist="38100" dir="2700000" algn="tl">
                    <a:srgbClr val="000000">
                      <a:alpha val="43137"/>
                    </a:srgbClr>
                  </a:outerShdw>
                </a:effectLst>
              </a:rPr>
              <a:t>回目</a:t>
            </a:r>
            <a:endParaRPr lang="ja-JP" altLang="en-US" sz="2000" b="1" u="sng"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06811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kumimoji="1" lang="ja-JP" altLang="en-US" dirty="0" smtClean="0"/>
              <a:t>発光波長</a:t>
            </a:r>
            <a:endParaRPr kumimoji="1" lang="ja-JP" altLang="en-US" dirty="0"/>
          </a:p>
        </p:txBody>
      </p:sp>
      <p:sp>
        <p:nvSpPr>
          <p:cNvPr id="4" name="Slide Number Placeholder 3"/>
          <p:cNvSpPr>
            <a:spLocks noGrp="1"/>
          </p:cNvSpPr>
          <p:nvPr>
            <p:ph type="sldNum" sz="quarter" idx="12"/>
          </p:nvPr>
        </p:nvSpPr>
        <p:spPr/>
        <p:txBody>
          <a:bodyPr/>
          <a:lstStyle/>
          <a:p>
            <a:fld id="{F5371E84-5185-4A12-9135-52E5E880BB32}" type="slidenum">
              <a:rPr lang="ja-JP" altLang="en-US" smtClean="0">
                <a:solidFill>
                  <a:prstClr val="black"/>
                </a:solidFill>
              </a:rPr>
              <a:pPr/>
              <a:t>54</a:t>
            </a:fld>
            <a:endParaRPr lang="ja-JP" altLang="en-US">
              <a:solidFill>
                <a:prstClr val="black"/>
              </a:solidFill>
            </a:endParaRPr>
          </a:p>
        </p:txBody>
      </p:sp>
      <p:pic>
        <p:nvPicPr>
          <p:cNvPr id="5" name="図 151"/>
          <p:cNvPicPr/>
          <p:nvPr/>
        </p:nvPicPr>
        <p:blipFill rotWithShape="1">
          <a:blip r:embed="rId2">
            <a:extLst>
              <a:ext uri="{28A0092B-C50C-407E-A947-70E740481C1C}">
                <a14:useLocalDpi xmlns:a14="http://schemas.microsoft.com/office/drawing/2010/main" val="0"/>
              </a:ext>
            </a:extLst>
          </a:blip>
          <a:srcRect t="3481" r="10784" b="3589"/>
          <a:stretch/>
        </p:blipFill>
        <p:spPr bwMode="auto">
          <a:xfrm>
            <a:off x="683568" y="1556015"/>
            <a:ext cx="6229672" cy="4822767"/>
          </a:xfrm>
          <a:prstGeom prst="rect">
            <a:avLst/>
          </a:prstGeom>
          <a:solidFill>
            <a:schemeClr val="bg1"/>
          </a:solidFill>
          <a:ln>
            <a:noFill/>
          </a:ln>
        </p:spPr>
      </p:pic>
      <p:sp>
        <p:nvSpPr>
          <p:cNvPr id="2" name="TextBox 1"/>
          <p:cNvSpPr txBox="1"/>
          <p:nvPr/>
        </p:nvSpPr>
        <p:spPr>
          <a:xfrm>
            <a:off x="5364088" y="3284984"/>
            <a:ext cx="3384376" cy="1569660"/>
          </a:xfrm>
          <a:prstGeom prst="rect">
            <a:avLst/>
          </a:prstGeom>
          <a:solidFill>
            <a:schemeClr val="bg1"/>
          </a:solidFill>
          <a:ln>
            <a:solidFill>
              <a:schemeClr val="tx1"/>
            </a:solidFill>
          </a:ln>
        </p:spPr>
        <p:txBody>
          <a:bodyPr wrap="square" rtlCol="0">
            <a:spAutoFit/>
          </a:bodyPr>
          <a:lstStyle/>
          <a:p>
            <a:pPr marL="342900" indent="-342900">
              <a:buFont typeface="Arial" panose="020B0604020202020204" pitchFamily="34" charset="0"/>
              <a:buChar char="•"/>
            </a:pPr>
            <a:r>
              <a:rPr lang="en-US" altLang="ja-JP" sz="2400" dirty="0" smtClean="0">
                <a:solidFill>
                  <a:prstClr val="black"/>
                </a:solidFill>
              </a:rPr>
              <a:t>PMT</a:t>
            </a:r>
            <a:r>
              <a:rPr lang="ja-JP" altLang="en-US" sz="2400" dirty="0" smtClean="0">
                <a:solidFill>
                  <a:prstClr val="black"/>
                </a:solidFill>
              </a:rPr>
              <a:t>感度波長にちょうどよい</a:t>
            </a:r>
            <a:r>
              <a:rPr lang="en-US" altLang="ja-JP" sz="2400" dirty="0" smtClean="0">
                <a:solidFill>
                  <a:prstClr val="black"/>
                </a:solidFill>
              </a:rPr>
              <a:t>410nm</a:t>
            </a:r>
            <a:r>
              <a:rPr lang="ja-JP" altLang="en-US" sz="2400" dirty="0" smtClean="0">
                <a:solidFill>
                  <a:prstClr val="black"/>
                </a:solidFill>
              </a:rPr>
              <a:t>！！</a:t>
            </a:r>
            <a:endParaRPr lang="en-US" altLang="ja-JP" sz="2400" dirty="0" smtClean="0">
              <a:solidFill>
                <a:prstClr val="black"/>
              </a:solidFill>
            </a:endParaRPr>
          </a:p>
          <a:p>
            <a:pPr marL="342900" indent="-342900">
              <a:buFont typeface="Arial" panose="020B0604020202020204" pitchFamily="34" charset="0"/>
              <a:buChar char="•"/>
            </a:pPr>
            <a:r>
              <a:rPr lang="ja-JP" altLang="en-US" sz="2400" dirty="0" smtClean="0">
                <a:solidFill>
                  <a:prstClr val="black"/>
                </a:solidFill>
              </a:rPr>
              <a:t>ちなみに励起波長は</a:t>
            </a:r>
            <a:r>
              <a:rPr lang="en-US" altLang="ja-JP" sz="2400" dirty="0" smtClean="0">
                <a:solidFill>
                  <a:prstClr val="black"/>
                </a:solidFill>
              </a:rPr>
              <a:t>300nm</a:t>
            </a:r>
            <a:r>
              <a:rPr lang="ja-JP" altLang="en-US" sz="2400" dirty="0" smtClean="0">
                <a:solidFill>
                  <a:prstClr val="black"/>
                </a:solidFill>
              </a:rPr>
              <a:t>くらい。</a:t>
            </a:r>
            <a:endParaRPr lang="ja-JP" altLang="en-US" sz="2400" dirty="0">
              <a:solidFill>
                <a:prstClr val="black"/>
              </a:solidFill>
            </a:endParaRPr>
          </a:p>
        </p:txBody>
      </p:sp>
    </p:spTree>
    <p:extLst>
      <p:ext uri="{BB962C8B-B14F-4D97-AF65-F5344CB8AC3E}">
        <p14:creationId xmlns:p14="http://schemas.microsoft.com/office/powerpoint/2010/main" val="39116277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ja-JP" altLang="en-US" dirty="0" smtClean="0"/>
              <a:t>発光量の比較（</a:t>
            </a:r>
            <a:r>
              <a:rPr lang="en-US" altLang="ja-JP" dirty="0" smtClean="0"/>
              <a:t>vs </a:t>
            </a:r>
            <a:r>
              <a:rPr lang="en-US" altLang="ja-JP" dirty="0" err="1" smtClean="0"/>
              <a:t>NaI</a:t>
            </a:r>
            <a:r>
              <a:rPr lang="ja-JP" altLang="en-US" dirty="0" smtClean="0"/>
              <a:t>）</a:t>
            </a:r>
            <a:endParaRPr kumimoji="1" lang="ja-JP" altLang="en-US" dirty="0"/>
          </a:p>
        </p:txBody>
      </p:sp>
      <p:sp>
        <p:nvSpPr>
          <p:cNvPr id="4" name="Slide Number Placeholder 3"/>
          <p:cNvSpPr>
            <a:spLocks noGrp="1"/>
          </p:cNvSpPr>
          <p:nvPr>
            <p:ph type="sldNum" sz="quarter" idx="12"/>
          </p:nvPr>
        </p:nvSpPr>
        <p:spPr/>
        <p:txBody>
          <a:bodyPr/>
          <a:lstStyle/>
          <a:p>
            <a:fld id="{F5371E84-5185-4A12-9135-52E5E880BB32}" type="slidenum">
              <a:rPr lang="ja-JP" altLang="en-US" smtClean="0">
                <a:solidFill>
                  <a:prstClr val="black"/>
                </a:solidFill>
              </a:rPr>
              <a:pPr/>
              <a:t>55</a:t>
            </a:fld>
            <a:endParaRPr lang="ja-JP" altLang="en-US">
              <a:solidFill>
                <a:prstClr val="black"/>
              </a:solidFill>
            </a:endParaRPr>
          </a:p>
        </p:txBody>
      </p:sp>
      <p:pic>
        <p:nvPicPr>
          <p:cNvPr id="5" name="図 16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6792"/>
            <a:ext cx="8435280" cy="5385792"/>
          </a:xfrm>
          <a:prstGeom prst="rect">
            <a:avLst/>
          </a:prstGeom>
          <a:noFill/>
          <a:ln>
            <a:noFill/>
          </a:ln>
        </p:spPr>
      </p:pic>
      <p:sp>
        <p:nvSpPr>
          <p:cNvPr id="6" name="TextBox 5"/>
          <p:cNvSpPr txBox="1"/>
          <p:nvPr/>
        </p:nvSpPr>
        <p:spPr>
          <a:xfrm>
            <a:off x="899592" y="1141293"/>
            <a:ext cx="7123620" cy="830997"/>
          </a:xfrm>
          <a:prstGeom prst="rect">
            <a:avLst/>
          </a:prstGeom>
          <a:noFill/>
        </p:spPr>
        <p:txBody>
          <a:bodyPr wrap="square" rtlCol="0">
            <a:spAutoFit/>
          </a:bodyPr>
          <a:lstStyle/>
          <a:p>
            <a:pPr algn="ctr"/>
            <a:r>
              <a:rPr lang="en-US" altLang="ja-JP" sz="2400" b="1" dirty="0" smtClean="0">
                <a:solidFill>
                  <a:prstClr val="black"/>
                </a:solidFill>
                <a:effectLst>
                  <a:outerShdw blurRad="38100" dist="38100" dir="2700000" algn="tl">
                    <a:srgbClr val="000000">
                      <a:alpha val="43137"/>
                    </a:srgbClr>
                  </a:outerShdw>
                </a:effectLst>
              </a:rPr>
              <a:t>PMT</a:t>
            </a:r>
            <a:r>
              <a:rPr lang="ja-JP" altLang="en-US" sz="2400" b="1" dirty="0" smtClean="0">
                <a:solidFill>
                  <a:prstClr val="black"/>
                </a:solidFill>
                <a:effectLst>
                  <a:outerShdw blurRad="38100" dist="38100" dir="2700000" algn="tl">
                    <a:srgbClr val="000000">
                      <a:alpha val="43137"/>
                    </a:srgbClr>
                  </a:outerShdw>
                </a:effectLst>
              </a:rPr>
              <a:t>を用いた測定。</a:t>
            </a:r>
            <a:endParaRPr lang="en-US" altLang="ja-JP" sz="2400" b="1" dirty="0" smtClean="0">
              <a:solidFill>
                <a:prstClr val="black"/>
              </a:solidFill>
              <a:effectLst>
                <a:outerShdw blurRad="38100" dist="38100" dir="2700000" algn="tl">
                  <a:srgbClr val="000000">
                    <a:alpha val="43137"/>
                  </a:srgbClr>
                </a:outerShdw>
              </a:effectLst>
            </a:endParaRPr>
          </a:p>
          <a:p>
            <a:pPr algn="ctr"/>
            <a:r>
              <a:rPr lang="en-US" altLang="ja-JP" sz="2400" b="1" dirty="0" err="1" smtClean="0">
                <a:solidFill>
                  <a:prstClr val="black"/>
                </a:solidFill>
                <a:effectLst>
                  <a:outerShdw blurRad="38100" dist="38100" dir="2700000" algn="tl">
                    <a:srgbClr val="000000">
                      <a:alpha val="43137"/>
                    </a:srgbClr>
                  </a:outerShdw>
                </a:effectLst>
              </a:rPr>
              <a:t>NaI</a:t>
            </a:r>
            <a:r>
              <a:rPr lang="en-US" altLang="ja-JP" sz="2400" b="1" dirty="0" smtClean="0">
                <a:solidFill>
                  <a:prstClr val="black"/>
                </a:solidFill>
                <a:effectLst>
                  <a:outerShdw blurRad="38100" dist="38100" dir="2700000" algn="tl">
                    <a:srgbClr val="000000">
                      <a:alpha val="43137"/>
                    </a:srgbClr>
                  </a:outerShdw>
                </a:effectLst>
              </a:rPr>
              <a:t>(Tl)</a:t>
            </a:r>
            <a:r>
              <a:rPr lang="ja-JP" altLang="en-US" sz="2400" b="1" dirty="0" smtClean="0">
                <a:solidFill>
                  <a:prstClr val="black"/>
                </a:solidFill>
                <a:effectLst>
                  <a:outerShdw blurRad="38100" dist="38100" dir="2700000" algn="tl">
                    <a:srgbClr val="000000">
                      <a:alpha val="43137"/>
                    </a:srgbClr>
                  </a:outerShdw>
                </a:effectLst>
              </a:rPr>
              <a:t>の</a:t>
            </a:r>
            <a:r>
              <a:rPr lang="en-US" altLang="ja-JP" sz="2400" b="1" dirty="0" smtClean="0">
                <a:solidFill>
                  <a:prstClr val="black"/>
                </a:solidFill>
                <a:effectLst>
                  <a:outerShdw blurRad="38100" dist="38100" dir="2700000" algn="tl">
                    <a:srgbClr val="000000">
                      <a:alpha val="43137"/>
                    </a:srgbClr>
                  </a:outerShdw>
                </a:effectLst>
              </a:rPr>
              <a:t>2.7</a:t>
            </a:r>
            <a:r>
              <a:rPr lang="ja-JP" altLang="en-US" sz="2400" b="1" dirty="0" smtClean="0">
                <a:solidFill>
                  <a:prstClr val="black"/>
                </a:solidFill>
                <a:effectLst>
                  <a:outerShdw blurRad="38100" dist="38100" dir="2700000" algn="tl">
                    <a:srgbClr val="000000">
                      <a:alpha val="43137"/>
                    </a:srgbClr>
                  </a:outerShdw>
                </a:effectLst>
              </a:rPr>
              <a:t>倍の発光量＆Ｅ分解能も非常に良い！</a:t>
            </a:r>
            <a:endParaRPr lang="ja-JP" altLang="en-US" sz="24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4502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u="sng" dirty="0" smtClean="0"/>
              <a:t>暗黒物質探索実験まとめ</a:t>
            </a:r>
            <a:endParaRPr kumimoji="1" lang="ja-JP" altLang="en-US" u="sng" dirty="0"/>
          </a:p>
        </p:txBody>
      </p:sp>
      <p:sp>
        <p:nvSpPr>
          <p:cNvPr id="3" name="Content Placeholder 2"/>
          <p:cNvSpPr>
            <a:spLocks noGrp="1"/>
          </p:cNvSpPr>
          <p:nvPr>
            <p:ph idx="1"/>
          </p:nvPr>
        </p:nvSpPr>
        <p:spPr>
          <a:xfrm>
            <a:off x="558741" y="1485424"/>
            <a:ext cx="8223286" cy="2634533"/>
          </a:xfrm>
        </p:spPr>
        <p:txBody>
          <a:bodyPr>
            <a:normAutofit/>
          </a:bodyPr>
          <a:lstStyle/>
          <a:p>
            <a:r>
              <a:rPr kumimoji="1" lang="ja-JP" altLang="en-US" sz="2800" dirty="0" smtClean="0">
                <a:solidFill>
                  <a:srgbClr val="008000"/>
                </a:solidFill>
              </a:rPr>
              <a:t>ＣａＩ２という無機シンチレータを開発</a:t>
            </a:r>
            <a:r>
              <a:rPr kumimoji="1" lang="ja-JP" altLang="en-US" sz="2800" dirty="0" smtClean="0"/>
              <a:t>していて、暗黒物質探索に使えないかと画策中。</a:t>
            </a:r>
            <a:endParaRPr kumimoji="1" lang="en-US" altLang="ja-JP" sz="2800" dirty="0" smtClean="0"/>
          </a:p>
          <a:p>
            <a:r>
              <a:rPr lang="en-US" altLang="ja-JP" sz="2800" dirty="0" err="1" smtClean="0">
                <a:solidFill>
                  <a:srgbClr val="FF0000"/>
                </a:solidFill>
              </a:rPr>
              <a:t>NaI</a:t>
            </a:r>
            <a:r>
              <a:rPr lang="en-US" altLang="ja-JP" sz="2800" dirty="0" smtClean="0">
                <a:solidFill>
                  <a:srgbClr val="FF0000"/>
                </a:solidFill>
              </a:rPr>
              <a:t>(Tl)</a:t>
            </a:r>
            <a:r>
              <a:rPr lang="ja-JP" altLang="en-US" sz="2800" dirty="0" smtClean="0">
                <a:solidFill>
                  <a:srgbClr val="FF0000"/>
                </a:solidFill>
              </a:rPr>
              <a:t>の</a:t>
            </a:r>
            <a:r>
              <a:rPr lang="en-US" altLang="ja-JP" sz="2800" dirty="0" smtClean="0">
                <a:solidFill>
                  <a:srgbClr val="FF0000"/>
                </a:solidFill>
              </a:rPr>
              <a:t>2.7</a:t>
            </a:r>
            <a:r>
              <a:rPr lang="ja-JP" altLang="en-US" sz="2800" dirty="0" smtClean="0">
                <a:solidFill>
                  <a:srgbClr val="FF0000"/>
                </a:solidFill>
              </a:rPr>
              <a:t>倍の発光量</a:t>
            </a:r>
            <a:r>
              <a:rPr lang="ja-JP" altLang="en-US" sz="2800" dirty="0" smtClean="0"/>
              <a:t>を達成しており有用そう。</a:t>
            </a:r>
            <a:endParaRPr lang="en-US" altLang="ja-JP" sz="2800" dirty="0" smtClean="0"/>
          </a:p>
          <a:p>
            <a:r>
              <a:rPr kumimoji="1" lang="ja-JP" altLang="en-US" sz="2800" dirty="0" smtClean="0"/>
              <a:t>まずは結晶の性能を色々調べて論文を書く予定。</a:t>
            </a:r>
            <a:endParaRPr kumimoji="1" lang="en-US" altLang="ja-JP" sz="2800" dirty="0"/>
          </a:p>
        </p:txBody>
      </p:sp>
      <p:sp>
        <p:nvSpPr>
          <p:cNvPr id="4" name="Slide Number Placeholder 3"/>
          <p:cNvSpPr>
            <a:spLocks noGrp="1"/>
          </p:cNvSpPr>
          <p:nvPr>
            <p:ph type="sldNum" sz="quarter" idx="12"/>
          </p:nvPr>
        </p:nvSpPr>
        <p:spPr/>
        <p:txBody>
          <a:bodyPr/>
          <a:lstStyle/>
          <a:p>
            <a:fld id="{F5371E84-5185-4A12-9135-52E5E880BB32}" type="slidenum">
              <a:rPr lang="ja-JP" altLang="en-US" smtClean="0">
                <a:solidFill>
                  <a:prstClr val="black"/>
                </a:solidFill>
              </a:rPr>
              <a:pPr/>
              <a:t>56</a:t>
            </a:fld>
            <a:endParaRPr lang="ja-JP" altLang="en-US">
              <a:solidFill>
                <a:prstClr val="black"/>
              </a:solidFill>
            </a:endParaRPr>
          </a:p>
        </p:txBody>
      </p:sp>
      <p:pic>
        <p:nvPicPr>
          <p:cNvPr id="5" name="Content Placeholder 3"/>
          <p:cNvPicPr>
            <a:picLocks noChangeAspect="1"/>
          </p:cNvPicPr>
          <p:nvPr/>
        </p:nvPicPr>
        <p:blipFill>
          <a:blip r:embed="rId2"/>
          <a:stretch>
            <a:fillRect/>
          </a:stretch>
        </p:blipFill>
        <p:spPr>
          <a:xfrm>
            <a:off x="668768" y="3654031"/>
            <a:ext cx="8003232" cy="2986458"/>
          </a:xfrm>
          <a:prstGeom prst="rect">
            <a:avLst/>
          </a:prstGeom>
        </p:spPr>
      </p:pic>
      <p:sp>
        <p:nvSpPr>
          <p:cNvPr id="6" name="TextBox 5"/>
          <p:cNvSpPr txBox="1"/>
          <p:nvPr/>
        </p:nvSpPr>
        <p:spPr>
          <a:xfrm>
            <a:off x="3466627" y="6488668"/>
            <a:ext cx="5477077" cy="369332"/>
          </a:xfrm>
          <a:prstGeom prst="rect">
            <a:avLst/>
          </a:prstGeom>
          <a:noFill/>
        </p:spPr>
        <p:txBody>
          <a:bodyPr wrap="none" rtlCol="0">
            <a:spAutoFit/>
          </a:bodyPr>
          <a:lstStyle/>
          <a:p>
            <a:r>
              <a:rPr lang="en-US" altLang="ja-JP" dirty="0"/>
              <a:t>Ceramics International</a:t>
            </a:r>
            <a:r>
              <a:rPr lang="ja-JP" altLang="en-US" dirty="0"/>
              <a:t>　</a:t>
            </a:r>
            <a:r>
              <a:rPr lang="en-US" altLang="ja-JP" dirty="0"/>
              <a:t>10.1016/j.ceramint.2017.05.249</a:t>
            </a:r>
            <a:endParaRPr kumimoji="1" lang="ja-JP" altLang="en-US" dirty="0"/>
          </a:p>
        </p:txBody>
      </p:sp>
    </p:spTree>
    <p:extLst>
      <p:ext uri="{BB962C8B-B14F-4D97-AF65-F5344CB8AC3E}">
        <p14:creationId xmlns:p14="http://schemas.microsoft.com/office/powerpoint/2010/main" val="400039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1" lang="ja-JP" altLang="en-US"/>
          </a:p>
        </p:txBody>
      </p:sp>
      <p:pic>
        <p:nvPicPr>
          <p:cNvPr id="5" name="Content Placeholder 4"/>
          <p:cNvPicPr>
            <a:picLocks noGrp="1" noChangeAspect="1"/>
          </p:cNvPicPr>
          <p:nvPr>
            <p:ph idx="1"/>
          </p:nvPr>
        </p:nvPicPr>
        <p:blipFill rotWithShape="1">
          <a:blip r:embed="rId2"/>
          <a:srcRect l="22011" t="10145" r="16033" b="4348"/>
          <a:stretch/>
        </p:blipFill>
        <p:spPr>
          <a:xfrm>
            <a:off x="251520" y="0"/>
            <a:ext cx="8686800" cy="6743700"/>
          </a:xfrm>
          <a:prstGeom prst="rect">
            <a:avLst/>
          </a:prstGeom>
        </p:spPr>
      </p:pic>
      <p:sp>
        <p:nvSpPr>
          <p:cNvPr id="4" name="Slide Number Placeholder 3"/>
          <p:cNvSpPr>
            <a:spLocks noGrp="1"/>
          </p:cNvSpPr>
          <p:nvPr>
            <p:ph type="sldNum" sz="quarter" idx="12"/>
          </p:nvPr>
        </p:nvSpPr>
        <p:spPr/>
        <p:txBody>
          <a:bodyPr/>
          <a:lstStyle/>
          <a:p>
            <a:fld id="{F5371E84-5185-4A12-9135-52E5E880BB32}" type="slidenum">
              <a:rPr lang="ja-JP" altLang="en-US" smtClean="0"/>
              <a:pPr/>
              <a:t>6</a:t>
            </a:fld>
            <a:endParaRPr lang="ja-JP" altLang="en-US"/>
          </a:p>
        </p:txBody>
      </p:sp>
      <p:sp>
        <p:nvSpPr>
          <p:cNvPr id="6" name="Rectangle 5"/>
          <p:cNvSpPr/>
          <p:nvPr/>
        </p:nvSpPr>
        <p:spPr>
          <a:xfrm rot="19943690">
            <a:off x="802435" y="2597771"/>
            <a:ext cx="7992926" cy="17609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effectLst>
                  <a:outerShdw blurRad="38100" dist="38100" dir="2700000" algn="tl">
                    <a:srgbClr val="000000">
                      <a:alpha val="43137"/>
                    </a:srgbClr>
                  </a:outerShdw>
                </a:effectLst>
              </a:rPr>
              <a:t>宇宙史研究における別の切り口として、</a:t>
            </a:r>
            <a:endParaRPr kumimoji="1" lang="en-US" altLang="ja-JP" sz="3200" b="1" dirty="0" smtClean="0">
              <a:solidFill>
                <a:schemeClr val="tx1"/>
              </a:solidFill>
              <a:effectLst>
                <a:outerShdw blurRad="38100" dist="38100" dir="2700000" algn="tl">
                  <a:srgbClr val="000000">
                    <a:alpha val="43137"/>
                  </a:srgbClr>
                </a:outerShdw>
              </a:effectLst>
            </a:endParaRPr>
          </a:p>
          <a:p>
            <a:pPr algn="ctr"/>
            <a:r>
              <a:rPr lang="ja-JP" altLang="en-US" sz="3200" b="1" dirty="0">
                <a:solidFill>
                  <a:schemeClr val="tx1"/>
                </a:solidFill>
                <a:effectLst>
                  <a:outerShdw blurRad="38100" dist="38100" dir="2700000" algn="tl">
                    <a:srgbClr val="000000">
                      <a:alpha val="43137"/>
                    </a:srgbClr>
                  </a:outerShdw>
                </a:effectLst>
              </a:rPr>
              <a:t>地</a:t>
            </a:r>
            <a:r>
              <a:rPr lang="ja-JP" altLang="en-US" sz="3200" b="1" dirty="0" smtClean="0">
                <a:solidFill>
                  <a:schemeClr val="tx1"/>
                </a:solidFill>
                <a:effectLst>
                  <a:outerShdw blurRad="38100" dist="38100" dir="2700000" algn="tl">
                    <a:srgbClr val="000000">
                      <a:alpha val="43137"/>
                    </a:srgbClr>
                  </a:outerShdw>
                </a:effectLst>
              </a:rPr>
              <a:t>下</a:t>
            </a:r>
            <a:r>
              <a:rPr lang="ja-JP" altLang="en-US" sz="3200" b="1" dirty="0">
                <a:solidFill>
                  <a:schemeClr val="tx1"/>
                </a:solidFill>
                <a:effectLst>
                  <a:outerShdw blurRad="38100" dist="38100" dir="2700000" algn="tl">
                    <a:srgbClr val="000000">
                      <a:alpha val="43137"/>
                    </a:srgbClr>
                  </a:outerShdw>
                </a:effectLst>
              </a:rPr>
              <a:t>素粒</a:t>
            </a:r>
            <a:r>
              <a:rPr lang="ja-JP" altLang="en-US" sz="3200" b="1" dirty="0" smtClean="0">
                <a:solidFill>
                  <a:schemeClr val="tx1"/>
                </a:solidFill>
                <a:effectLst>
                  <a:outerShdw blurRad="38100" dist="38100" dir="2700000" algn="tl">
                    <a:srgbClr val="000000">
                      <a:alpha val="43137"/>
                    </a:srgbClr>
                  </a:outerShdw>
                </a:effectLst>
              </a:rPr>
              <a:t>子</a:t>
            </a:r>
            <a:r>
              <a:rPr lang="ja-JP" altLang="en-US" sz="3200" b="1" dirty="0">
                <a:solidFill>
                  <a:schemeClr val="tx1"/>
                </a:solidFill>
                <a:effectLst>
                  <a:outerShdw blurRad="38100" dist="38100" dir="2700000" algn="tl">
                    <a:srgbClr val="000000">
                      <a:alpha val="43137"/>
                    </a:srgbClr>
                  </a:outerShdw>
                </a:effectLst>
              </a:rPr>
              <a:t>実</a:t>
            </a:r>
            <a:r>
              <a:rPr lang="ja-JP" altLang="en-US" sz="3200" b="1" dirty="0" smtClean="0">
                <a:solidFill>
                  <a:schemeClr val="tx1"/>
                </a:solidFill>
                <a:effectLst>
                  <a:outerShdw blurRad="38100" dist="38100" dir="2700000" algn="tl">
                    <a:srgbClr val="000000">
                      <a:alpha val="43137"/>
                    </a:srgbClr>
                  </a:outerShdw>
                </a:effectLst>
              </a:rPr>
              <a:t>験のお話をします</a:t>
            </a:r>
            <a:endParaRPr kumimoji="1" lang="ja-JP" altLang="en-US" sz="32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015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73" y="139168"/>
            <a:ext cx="4868686" cy="1178079"/>
          </a:xfrm>
        </p:spPr>
        <p:txBody>
          <a:bodyPr/>
          <a:lstStyle/>
          <a:p>
            <a:r>
              <a:rPr lang="ja-JP" altLang="en-US" u="sng" dirty="0">
                <a:effectLst>
                  <a:outerShdw blurRad="38100" dist="38100" dir="2700000" algn="tl">
                    <a:srgbClr val="000000">
                      <a:alpha val="43137"/>
                    </a:srgbClr>
                  </a:outerShdw>
                </a:effectLst>
              </a:rPr>
              <a:t>神</a:t>
            </a:r>
            <a:r>
              <a:rPr lang="ja-JP" altLang="en-US" u="sng" dirty="0" smtClean="0">
                <a:effectLst>
                  <a:outerShdw blurRad="38100" dist="38100" dir="2700000" algn="tl">
                    <a:srgbClr val="000000">
                      <a:alpha val="43137"/>
                    </a:srgbClr>
                  </a:outerShdw>
                </a:effectLst>
              </a:rPr>
              <a:t>岡</a:t>
            </a:r>
            <a:r>
              <a:rPr lang="ja-JP" altLang="en-US" u="sng" dirty="0">
                <a:effectLst>
                  <a:outerShdw blurRad="38100" dist="38100" dir="2700000" algn="tl">
                    <a:srgbClr val="000000">
                      <a:alpha val="43137"/>
                    </a:srgbClr>
                  </a:outerShdw>
                </a:effectLst>
              </a:rPr>
              <a:t>地</a:t>
            </a:r>
            <a:r>
              <a:rPr lang="ja-JP" altLang="en-US" u="sng" dirty="0" smtClean="0">
                <a:effectLst>
                  <a:outerShdw blurRad="38100" dist="38100" dir="2700000" algn="tl">
                    <a:srgbClr val="000000">
                      <a:alpha val="43137"/>
                    </a:srgbClr>
                  </a:outerShdw>
                </a:effectLst>
              </a:rPr>
              <a:t>下</a:t>
            </a:r>
            <a:r>
              <a:rPr lang="ja-JP" altLang="en-US" u="sng" dirty="0">
                <a:effectLst>
                  <a:outerShdw blurRad="38100" dist="38100" dir="2700000" algn="tl">
                    <a:srgbClr val="000000">
                      <a:alpha val="43137"/>
                    </a:srgbClr>
                  </a:outerShdw>
                </a:effectLst>
              </a:rPr>
              <a:t>実</a:t>
            </a:r>
            <a:r>
              <a:rPr lang="ja-JP" altLang="en-US" u="sng" dirty="0" smtClean="0">
                <a:effectLst>
                  <a:outerShdw blurRad="38100" dist="38100" dir="2700000" algn="tl">
                    <a:srgbClr val="000000">
                      <a:alpha val="43137"/>
                    </a:srgbClr>
                  </a:outerShdw>
                </a:effectLst>
              </a:rPr>
              <a:t>験</a:t>
            </a:r>
            <a:r>
              <a:rPr lang="ja-JP" altLang="en-US" u="sng" dirty="0">
                <a:effectLst>
                  <a:outerShdw blurRad="38100" dist="38100" dir="2700000" algn="tl">
                    <a:srgbClr val="000000">
                      <a:alpha val="43137"/>
                    </a:srgbClr>
                  </a:outerShdw>
                </a:effectLst>
              </a:rPr>
              <a:t>施設</a:t>
            </a:r>
            <a:endParaRPr kumimoji="1" lang="ja-JP" altLang="en-US" u="sng" dirty="0">
              <a:effectLst>
                <a:outerShdw blurRad="38100" dist="38100" dir="2700000" algn="tl">
                  <a:srgbClr val="000000">
                    <a:alpha val="43137"/>
                  </a:srgbClr>
                </a:outerShdw>
              </a:effectLst>
            </a:endParaRPr>
          </a:p>
        </p:txBody>
      </p:sp>
      <p:pic>
        <p:nvPicPr>
          <p:cNvPr id="10242" name="Picture 2" descr="関連画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637" y="485243"/>
            <a:ext cx="3546317" cy="287693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池の山 神岡　地下」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74" y="2768039"/>
            <a:ext cx="5204581" cy="238007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kamioka experiment」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912138"/>
            <a:ext cx="6515471" cy="19237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643" y="1185045"/>
            <a:ext cx="4690438" cy="147732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smtClean="0"/>
              <a:t>岐阜県神岡</a:t>
            </a:r>
            <a:r>
              <a:rPr kumimoji="1" lang="ja-JP" altLang="en-US" dirty="0" smtClean="0"/>
              <a:t>の</a:t>
            </a:r>
            <a:r>
              <a:rPr lang="ja-JP" altLang="en-US" dirty="0"/>
              <a:t>地下</a:t>
            </a:r>
            <a:r>
              <a:rPr kumimoji="1" lang="ja-JP" altLang="en-US" dirty="0" smtClean="0"/>
              <a:t>１０００</a:t>
            </a:r>
            <a:r>
              <a:rPr kumimoji="1" lang="ja-JP" altLang="en-US" dirty="0" smtClean="0"/>
              <a:t>ｍ、鉱山跡地に作られた世界有数の地下実験施設。</a:t>
            </a:r>
            <a:endParaRPr kumimoji="1" lang="en-US" altLang="ja-JP" dirty="0" smtClean="0"/>
          </a:p>
          <a:p>
            <a:pPr marL="285750" indent="-285750">
              <a:buFont typeface="Arial" panose="020B0604020202020204" pitchFamily="34" charset="0"/>
              <a:buChar char="•"/>
            </a:pPr>
            <a:r>
              <a:rPr kumimoji="1" lang="ja-JP" altLang="en-US" dirty="0" smtClean="0">
                <a:solidFill>
                  <a:srgbClr val="3333FF"/>
                </a:solidFill>
              </a:rPr>
              <a:t>宇宙線は地上と比べ</a:t>
            </a:r>
            <a:r>
              <a:rPr kumimoji="1" lang="en-US" altLang="ja-JP" dirty="0" smtClean="0">
                <a:solidFill>
                  <a:srgbClr val="3333FF"/>
                </a:solidFill>
              </a:rPr>
              <a:t>10</a:t>
            </a:r>
            <a:r>
              <a:rPr kumimoji="1" lang="ja-JP" altLang="en-US" dirty="0" smtClean="0">
                <a:solidFill>
                  <a:srgbClr val="3333FF"/>
                </a:solidFill>
              </a:rPr>
              <a:t>万分の１。</a:t>
            </a:r>
            <a:endParaRPr kumimoji="1" lang="en-US" altLang="ja-JP" dirty="0" smtClean="0">
              <a:solidFill>
                <a:srgbClr val="3333FF"/>
              </a:solidFill>
            </a:endParaRPr>
          </a:p>
          <a:p>
            <a:pPr marL="285750" indent="-285750">
              <a:buFont typeface="Arial" panose="020B0604020202020204" pitchFamily="34" charset="0"/>
              <a:buChar char="•"/>
            </a:pPr>
            <a:r>
              <a:rPr lang="ja-JP" altLang="en-US" dirty="0"/>
              <a:t>トンネ</a:t>
            </a:r>
            <a:r>
              <a:rPr lang="ja-JP" altLang="en-US" dirty="0" smtClean="0"/>
              <a:t>ルで水平アクセスが可能。</a:t>
            </a:r>
            <a:endParaRPr lang="en-US" altLang="ja-JP" dirty="0" smtClean="0"/>
          </a:p>
          <a:p>
            <a:pPr marL="285750" indent="-285750">
              <a:buFont typeface="Arial" panose="020B0604020202020204" pitchFamily="34" charset="0"/>
              <a:buChar char="•"/>
            </a:pPr>
            <a:r>
              <a:rPr kumimoji="1" lang="ja-JP" altLang="en-US" dirty="0"/>
              <a:t>スーパ</a:t>
            </a:r>
            <a:r>
              <a:rPr kumimoji="1" lang="ja-JP" altLang="en-US" dirty="0" smtClean="0"/>
              <a:t>ー</a:t>
            </a:r>
            <a:r>
              <a:rPr kumimoji="1" lang="ja-JP" altLang="en-US" dirty="0"/>
              <a:t>カミオカン</a:t>
            </a:r>
            <a:r>
              <a:rPr kumimoji="1" lang="ja-JP" altLang="en-US" dirty="0" smtClean="0"/>
              <a:t>デ、</a:t>
            </a:r>
            <a:r>
              <a:rPr kumimoji="1" lang="en-US" altLang="ja-JP" dirty="0" smtClean="0"/>
              <a:t>XMASS</a:t>
            </a:r>
            <a:r>
              <a:rPr kumimoji="1" lang="ja-JP" altLang="en-US" dirty="0" smtClean="0"/>
              <a:t>、</a:t>
            </a:r>
            <a:r>
              <a:rPr kumimoji="1" lang="en-US" altLang="ja-JP" dirty="0" smtClean="0"/>
              <a:t>CANDLES</a:t>
            </a:r>
            <a:r>
              <a:rPr kumimoji="1" lang="ja-JP" altLang="en-US" dirty="0" smtClean="0"/>
              <a:t>他</a:t>
            </a:r>
            <a:endParaRPr kumimoji="1" lang="ja-JP" altLang="en-US" dirty="0"/>
          </a:p>
        </p:txBody>
      </p:sp>
      <p:sp>
        <p:nvSpPr>
          <p:cNvPr id="3" name="Right Arrow 2"/>
          <p:cNvSpPr/>
          <p:nvPr/>
        </p:nvSpPr>
        <p:spPr>
          <a:xfrm flipH="1">
            <a:off x="7013367" y="728208"/>
            <a:ext cx="504056" cy="288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神岡 坑口」の画像検索結果"/>
          <p:cNvPicPr>
            <a:picLocks noChangeAspect="1" noChangeArrowheads="1"/>
          </p:cNvPicPr>
          <p:nvPr/>
        </p:nvPicPr>
        <p:blipFill rotWithShape="1">
          <a:blip r:embed="rId5">
            <a:extLst>
              <a:ext uri="{28A0092B-C50C-407E-A947-70E740481C1C}">
                <a14:useLocalDpi xmlns:a14="http://schemas.microsoft.com/office/drawing/2010/main" val="0"/>
              </a:ext>
            </a:extLst>
          </a:blip>
          <a:srcRect l="21853" t="13095" r="21807" b="26109"/>
          <a:stretch/>
        </p:blipFill>
        <p:spPr bwMode="auto">
          <a:xfrm>
            <a:off x="5817819" y="3286066"/>
            <a:ext cx="1944216" cy="162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83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912"/>
            <a:ext cx="5940152" cy="1325563"/>
          </a:xfrm>
        </p:spPr>
        <p:txBody>
          <a:bodyPr/>
          <a:lstStyle/>
          <a:p>
            <a:r>
              <a:rPr lang="ja-JP" altLang="en-US" u="sng" dirty="0">
                <a:effectLst>
                  <a:outerShdw blurRad="38100" dist="38100" dir="2700000" algn="tl">
                    <a:srgbClr val="000000">
                      <a:alpha val="43137"/>
                    </a:srgbClr>
                  </a:outerShdw>
                </a:effectLst>
              </a:rPr>
              <a:t>神</a:t>
            </a:r>
            <a:r>
              <a:rPr lang="ja-JP" altLang="en-US" u="sng" dirty="0" smtClean="0">
                <a:effectLst>
                  <a:outerShdw blurRad="38100" dist="38100" dir="2700000" algn="tl">
                    <a:srgbClr val="000000">
                      <a:alpha val="43137"/>
                    </a:srgbClr>
                  </a:outerShdw>
                </a:effectLst>
              </a:rPr>
              <a:t>岡</a:t>
            </a:r>
            <a:r>
              <a:rPr lang="ja-JP" altLang="en-US" u="sng" dirty="0">
                <a:effectLst>
                  <a:outerShdw blurRad="38100" dist="38100" dir="2700000" algn="tl">
                    <a:srgbClr val="000000">
                      <a:alpha val="43137"/>
                    </a:srgbClr>
                  </a:outerShdw>
                </a:effectLst>
              </a:rPr>
              <a:t>っ</a:t>
            </a:r>
            <a:r>
              <a:rPr lang="ja-JP" altLang="en-US" u="sng" dirty="0" smtClean="0">
                <a:effectLst>
                  <a:outerShdw blurRad="38100" dist="38100" dir="2700000" algn="tl">
                    <a:srgbClr val="000000">
                      <a:alpha val="43137"/>
                    </a:srgbClr>
                  </a:outerShdw>
                </a:effectLst>
              </a:rPr>
              <a:t>てどんなとこ？</a:t>
            </a:r>
            <a:endParaRPr kumimoji="1" lang="ja-JP" altLang="en-US" u="sng" dirty="0">
              <a:effectLst>
                <a:outerShdw blurRad="38100" dist="38100" dir="2700000" algn="tl">
                  <a:srgbClr val="000000">
                    <a:alpha val="43137"/>
                  </a:srgbClr>
                </a:outerShdw>
              </a:effectLst>
            </a:endParaRPr>
          </a:p>
        </p:txBody>
      </p:sp>
      <p:pic>
        <p:nvPicPr>
          <p:cNvPr id="9218" name="Picture 2" descr="「kamioka underground lab」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792" y="3487224"/>
            <a:ext cx="5898285" cy="320836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関連画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962" y="556730"/>
            <a:ext cx="3349464" cy="25120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神岡　雪」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368" y="2465162"/>
            <a:ext cx="3778847" cy="25192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関連画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509120"/>
            <a:ext cx="3015822" cy="21864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1154804"/>
            <a:ext cx="5756358" cy="1200329"/>
          </a:xfrm>
          <a:prstGeom prst="rect">
            <a:avLst/>
          </a:prstGeom>
          <a:noFill/>
        </p:spPr>
        <p:txBody>
          <a:bodyPr wrap="square" rtlCol="0">
            <a:spAutoFit/>
          </a:bodyPr>
          <a:lstStyle/>
          <a:p>
            <a:r>
              <a:rPr kumimoji="1" lang="ja-JP" altLang="en-US" sz="2400" dirty="0" smtClean="0">
                <a:effectLst>
                  <a:outerShdw blurRad="38100" dist="38100" dir="2700000" algn="tl">
                    <a:srgbClr val="000000">
                      <a:alpha val="43137"/>
                    </a:srgbClr>
                  </a:outerShdw>
                </a:effectLst>
              </a:rPr>
              <a:t>ひとことで言えば田舎。</a:t>
            </a:r>
            <a:endParaRPr kumimoji="1" lang="en-US" altLang="ja-JP" sz="2400" dirty="0" smtClean="0">
              <a:effectLst>
                <a:outerShdw blurRad="38100" dist="38100" dir="2700000" algn="tl">
                  <a:srgbClr val="000000">
                    <a:alpha val="43137"/>
                  </a:srgbClr>
                </a:outerShdw>
              </a:effectLst>
            </a:endParaRPr>
          </a:p>
          <a:p>
            <a:r>
              <a:rPr lang="ja-JP" altLang="en-US" sz="2400" dirty="0">
                <a:effectLst>
                  <a:outerShdw blurRad="38100" dist="38100" dir="2700000" algn="tl">
                    <a:srgbClr val="000000">
                      <a:alpha val="43137"/>
                    </a:srgbClr>
                  </a:outerShdw>
                </a:effectLst>
              </a:rPr>
              <a:t>興味</a:t>
            </a:r>
            <a:r>
              <a:rPr lang="ja-JP" altLang="en-US" sz="2400" dirty="0" smtClean="0">
                <a:effectLst>
                  <a:outerShdw blurRad="38100" dist="38100" dir="2700000" algn="tl">
                    <a:srgbClr val="000000">
                      <a:alpha val="43137"/>
                    </a:srgbClr>
                  </a:outerShdw>
                </a:effectLst>
              </a:rPr>
              <a:t>のあるひとは遊びに来てください！</a:t>
            </a:r>
            <a:endParaRPr lang="en-US" altLang="ja-JP" sz="2400" dirty="0" smtClean="0">
              <a:effectLst>
                <a:outerShdw blurRad="38100" dist="38100" dir="2700000" algn="tl">
                  <a:srgbClr val="000000">
                    <a:alpha val="43137"/>
                  </a:srgbClr>
                </a:outerShdw>
              </a:effectLst>
            </a:endParaRPr>
          </a:p>
          <a:p>
            <a:r>
              <a:rPr kumimoji="1" lang="ja-JP" altLang="en-US" sz="2400" dirty="0">
                <a:effectLst>
                  <a:outerShdw blurRad="38100" dist="38100" dir="2700000" algn="tl">
                    <a:srgbClr val="000000">
                      <a:alpha val="43137"/>
                    </a:srgbClr>
                  </a:outerShdw>
                </a:effectLst>
              </a:rPr>
              <a:t>学</a:t>
            </a:r>
            <a:r>
              <a:rPr kumimoji="1" lang="ja-JP" altLang="en-US" sz="2400" dirty="0" smtClean="0">
                <a:effectLst>
                  <a:outerShdw blurRad="38100" dist="38100" dir="2700000" algn="tl">
                    <a:srgbClr val="000000">
                      <a:alpha val="43137"/>
                    </a:srgbClr>
                  </a:outerShdw>
                </a:effectLst>
              </a:rPr>
              <a:t>生を連れての見学など歓迎します。</a:t>
            </a:r>
            <a:endParaRPr kumimoji="1" lang="ja-JP" alt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6526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500" y="167250"/>
            <a:ext cx="5050904" cy="1143000"/>
          </a:xfrm>
        </p:spPr>
        <p:txBody>
          <a:bodyPr/>
          <a:lstStyle/>
          <a:p>
            <a:r>
              <a:rPr kumimoji="1" lang="ja-JP" altLang="en-US" dirty="0" smtClean="0"/>
              <a:t>カミオカン</a:t>
            </a:r>
            <a:r>
              <a:rPr kumimoji="1" lang="ja-JP" altLang="en-US" dirty="0" smtClean="0"/>
              <a:t>デ実験</a:t>
            </a:r>
            <a:endParaRPr kumimoji="1" lang="ja-JP" altLang="en-US" dirty="0"/>
          </a:p>
        </p:txBody>
      </p:sp>
      <p:pic>
        <p:nvPicPr>
          <p:cNvPr id="5" name="Content Placeholder 4"/>
          <p:cNvPicPr>
            <a:picLocks noGrp="1" noChangeAspect="1"/>
          </p:cNvPicPr>
          <p:nvPr>
            <p:ph idx="1"/>
          </p:nvPr>
        </p:nvPicPr>
        <p:blipFill>
          <a:blip r:embed="rId2"/>
          <a:stretch>
            <a:fillRect/>
          </a:stretch>
        </p:blipFill>
        <p:spPr>
          <a:xfrm>
            <a:off x="611560" y="3338038"/>
            <a:ext cx="4164521" cy="3364889"/>
          </a:xfrm>
          <a:prstGeom prst="rect">
            <a:avLst/>
          </a:prstGeom>
        </p:spPr>
      </p:pic>
      <p:sp>
        <p:nvSpPr>
          <p:cNvPr id="4" name="Slide Number Placeholder 3"/>
          <p:cNvSpPr>
            <a:spLocks noGrp="1"/>
          </p:cNvSpPr>
          <p:nvPr>
            <p:ph type="sldNum" sz="quarter" idx="12"/>
          </p:nvPr>
        </p:nvSpPr>
        <p:spPr/>
        <p:txBody>
          <a:bodyPr/>
          <a:lstStyle/>
          <a:p>
            <a:fld id="{F5371E84-5185-4A12-9135-52E5E880BB32}" type="slidenum">
              <a:rPr lang="ja-JP" altLang="en-US" smtClean="0"/>
              <a:pPr/>
              <a:t>9</a:t>
            </a:fld>
            <a:endParaRPr lang="ja-JP" altLang="en-US"/>
          </a:p>
        </p:txBody>
      </p:sp>
      <p:pic>
        <p:nvPicPr>
          <p:cNvPr id="6" name="Picture 5"/>
          <p:cNvPicPr>
            <a:picLocks noChangeAspect="1"/>
          </p:cNvPicPr>
          <p:nvPr/>
        </p:nvPicPr>
        <p:blipFill>
          <a:blip r:embed="rId3"/>
          <a:stretch>
            <a:fillRect/>
          </a:stretch>
        </p:blipFill>
        <p:spPr>
          <a:xfrm>
            <a:off x="5161273" y="4002774"/>
            <a:ext cx="3910719" cy="2673270"/>
          </a:xfrm>
          <a:prstGeom prst="rect">
            <a:avLst/>
          </a:prstGeom>
        </p:spPr>
      </p:pic>
      <p:sp>
        <p:nvSpPr>
          <p:cNvPr id="7" name="Rectangle 6"/>
          <p:cNvSpPr/>
          <p:nvPr/>
        </p:nvSpPr>
        <p:spPr>
          <a:xfrm>
            <a:off x="1045572" y="1601177"/>
            <a:ext cx="4536504" cy="1631216"/>
          </a:xfrm>
          <a:prstGeom prst="rect">
            <a:avLst/>
          </a:prstGeom>
        </p:spPr>
        <p:txBody>
          <a:bodyPr wrap="square">
            <a:spAutoFit/>
          </a:bodyPr>
          <a:lstStyle/>
          <a:p>
            <a:pPr marL="285750" marR="80860" indent="-285750">
              <a:buFont typeface="Arial" panose="020B0604020202020204" pitchFamily="34" charset="0"/>
              <a:buChar char="•"/>
            </a:pPr>
            <a:r>
              <a:rPr lang="ja-JP" altLang="en-US" sz="2000" dirty="0">
                <a:solidFill>
                  <a:srgbClr val="000000"/>
                </a:solidFill>
                <a:latin typeface="Calibri" panose="020F0502020204030204" pitchFamily="34" charset="0"/>
              </a:rPr>
              <a:t>陽子</a:t>
            </a:r>
            <a:r>
              <a:rPr lang="ja-JP" altLang="en-US" sz="2000" dirty="0" smtClean="0">
                <a:solidFill>
                  <a:srgbClr val="000000"/>
                </a:solidFill>
                <a:latin typeface="Calibri" panose="020F0502020204030204" pitchFamily="34" charset="0"/>
              </a:rPr>
              <a:t>崩壊探索を目的として</a:t>
            </a:r>
            <a:r>
              <a:rPr lang="en-US" altLang="ja-JP" sz="2000" dirty="0" smtClean="0">
                <a:solidFill>
                  <a:srgbClr val="000000"/>
                </a:solidFill>
                <a:latin typeface="Calibri" panose="020F0502020204030204" pitchFamily="34" charset="0"/>
              </a:rPr>
              <a:t>1983</a:t>
            </a:r>
            <a:r>
              <a:rPr lang="ja-JP" altLang="en-US" sz="2000" dirty="0" smtClean="0">
                <a:solidFill>
                  <a:srgbClr val="000000"/>
                </a:solidFill>
                <a:latin typeface="Calibri" panose="020F0502020204030204" pitchFamily="34" charset="0"/>
              </a:rPr>
              <a:t>年に岐阜県神岡に建設。</a:t>
            </a:r>
            <a:endParaRPr lang="en-US" altLang="ja-JP" sz="2000" dirty="0" smtClean="0">
              <a:solidFill>
                <a:srgbClr val="000000"/>
              </a:solidFill>
              <a:latin typeface="Calibri" panose="020F0502020204030204" pitchFamily="34" charset="0"/>
            </a:endParaRPr>
          </a:p>
          <a:p>
            <a:pPr marL="285750" marR="80860" indent="-285750">
              <a:buFont typeface="Arial" panose="020B0604020202020204" pitchFamily="34" charset="0"/>
              <a:buChar char="•"/>
            </a:pPr>
            <a:r>
              <a:rPr lang="ja-JP" altLang="en-US" sz="2000" dirty="0" smtClean="0">
                <a:solidFill>
                  <a:srgbClr val="000000"/>
                </a:solidFill>
                <a:latin typeface="Calibri" panose="020F0502020204030204" pitchFamily="34" charset="0"/>
              </a:rPr>
              <a:t>有効体積</a:t>
            </a:r>
            <a:r>
              <a:rPr lang="ja-JP" altLang="en-US" sz="2000" dirty="0" smtClean="0">
                <a:solidFill>
                  <a:srgbClr val="000000"/>
                </a:solidFill>
                <a:latin typeface="Calibri" panose="020F0502020204030204" pitchFamily="34" charset="0"/>
              </a:rPr>
              <a:t>８８０トンの純水。</a:t>
            </a:r>
            <a:endParaRPr lang="en-US" altLang="ja-JP" sz="2000" dirty="0">
              <a:solidFill>
                <a:srgbClr val="000000"/>
              </a:solidFill>
              <a:latin typeface="Calibri" panose="020F0502020204030204" pitchFamily="34" charset="0"/>
            </a:endParaRPr>
          </a:p>
          <a:p>
            <a:pPr marL="285750" indent="-285750">
              <a:buFont typeface="Arial" panose="020B0604020202020204" pitchFamily="34" charset="0"/>
              <a:buChar char="•"/>
            </a:pPr>
            <a:r>
              <a:rPr lang="en-US" altLang="ja-JP" sz="2000" dirty="0" smtClean="0">
                <a:solidFill>
                  <a:srgbClr val="000000"/>
                </a:solidFill>
                <a:latin typeface="Calibri" panose="020F0502020204030204" pitchFamily="34" charset="0"/>
              </a:rPr>
              <a:t>1000</a:t>
            </a:r>
            <a:r>
              <a:rPr lang="ja-JP" altLang="en-US" sz="2000" dirty="0" smtClean="0">
                <a:solidFill>
                  <a:srgbClr val="000000"/>
                </a:solidFill>
                <a:latin typeface="Calibri" panose="020F0502020204030204" pitchFamily="34" charset="0"/>
              </a:rPr>
              <a:t>本の</a:t>
            </a:r>
            <a:r>
              <a:rPr lang="en-US" altLang="ja-JP" sz="2000" dirty="0" smtClean="0">
                <a:solidFill>
                  <a:srgbClr val="000000"/>
                </a:solidFill>
                <a:latin typeface="Calibri" panose="020F0502020204030204" pitchFamily="34" charset="0"/>
              </a:rPr>
              <a:t> 20</a:t>
            </a:r>
            <a:r>
              <a:rPr lang="ja-JP" altLang="en-US" sz="2000" dirty="0" smtClean="0">
                <a:solidFill>
                  <a:srgbClr val="000000"/>
                </a:solidFill>
                <a:latin typeface="Calibri" panose="020F0502020204030204" pitchFamily="34" charset="0"/>
              </a:rPr>
              <a:t>インチ</a:t>
            </a:r>
            <a:r>
              <a:rPr lang="en-US" altLang="ja-JP" sz="2000" dirty="0" smtClean="0">
                <a:solidFill>
                  <a:srgbClr val="000000"/>
                </a:solidFill>
                <a:latin typeface="Calibri" panose="020F0502020204030204" pitchFamily="34" charset="0"/>
              </a:rPr>
              <a:t> PMT</a:t>
            </a:r>
          </a:p>
          <a:p>
            <a:pPr marL="285750" indent="-285750">
              <a:buFont typeface="Arial" panose="020B0604020202020204" pitchFamily="34" charset="0"/>
              <a:buChar char="•"/>
            </a:pPr>
            <a:r>
              <a:rPr lang="ja-JP" altLang="en-US" sz="2000" dirty="0" smtClean="0">
                <a:solidFill>
                  <a:srgbClr val="000000"/>
                </a:solidFill>
                <a:latin typeface="Calibri" panose="020F0502020204030204" pitchFamily="34" charset="0"/>
              </a:rPr>
              <a:t>光電被覆率</a:t>
            </a:r>
            <a:r>
              <a:rPr lang="en-US" altLang="ja-JP" sz="2000" dirty="0" smtClean="0">
                <a:solidFill>
                  <a:srgbClr val="000000"/>
                </a:solidFill>
                <a:latin typeface="Calibri" panose="020F0502020204030204" pitchFamily="34" charset="0"/>
              </a:rPr>
              <a:t>: </a:t>
            </a:r>
            <a:r>
              <a:rPr lang="ja-JP" altLang="en-US" sz="2000" dirty="0" smtClean="0">
                <a:solidFill>
                  <a:srgbClr val="000000"/>
                </a:solidFill>
                <a:latin typeface="Calibri" panose="020F0502020204030204" pitchFamily="34" charset="0"/>
              </a:rPr>
              <a:t>２０％</a:t>
            </a:r>
            <a:r>
              <a:rPr lang="en-US" altLang="ja-JP" sz="2000" dirty="0" smtClean="0">
                <a:solidFill>
                  <a:srgbClr val="000000"/>
                </a:solidFill>
                <a:latin typeface="Calibri" panose="020F0502020204030204" pitchFamily="34" charset="0"/>
              </a:rPr>
              <a:t> </a:t>
            </a:r>
            <a:endParaRPr lang="ja-JP" altLang="en-US" sz="2000" dirty="0"/>
          </a:p>
        </p:txBody>
      </p:sp>
      <p:pic>
        <p:nvPicPr>
          <p:cNvPr id="3" name="Picture 2"/>
          <p:cNvPicPr>
            <a:picLocks noChangeAspect="1"/>
          </p:cNvPicPr>
          <p:nvPr/>
        </p:nvPicPr>
        <p:blipFill>
          <a:blip r:embed="rId4"/>
          <a:stretch>
            <a:fillRect/>
          </a:stretch>
        </p:blipFill>
        <p:spPr>
          <a:xfrm>
            <a:off x="6141771" y="274638"/>
            <a:ext cx="2561779" cy="3638601"/>
          </a:xfrm>
          <a:prstGeom prst="rect">
            <a:avLst/>
          </a:prstGeom>
        </p:spPr>
      </p:pic>
      <p:sp>
        <p:nvSpPr>
          <p:cNvPr id="8" name="Rectangle 7"/>
          <p:cNvSpPr/>
          <p:nvPr/>
        </p:nvSpPr>
        <p:spPr>
          <a:xfrm>
            <a:off x="1045572" y="1065195"/>
            <a:ext cx="4028219" cy="400110"/>
          </a:xfrm>
          <a:prstGeom prst="rect">
            <a:avLst/>
          </a:prstGeom>
        </p:spPr>
        <p:txBody>
          <a:bodyPr wrap="none">
            <a:spAutoFit/>
          </a:bodyPr>
          <a:lstStyle/>
          <a:p>
            <a:r>
              <a:rPr lang="ja-JP" altLang="en-US" sz="2000" b="1" dirty="0"/>
              <a:t>Kamioka Nucleon Decay Experiment</a:t>
            </a:r>
          </a:p>
        </p:txBody>
      </p:sp>
    </p:spTree>
    <p:extLst>
      <p:ext uri="{BB962C8B-B14F-4D97-AF65-F5344CB8AC3E}">
        <p14:creationId xmlns:p14="http://schemas.microsoft.com/office/powerpoint/2010/main" val="2109112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Theme1</Template>
  <TotalTime>8362</TotalTime>
  <Words>4725</Words>
  <Application>Microsoft Office PowerPoint</Application>
  <PresentationFormat>On-screen Show (4:3)</PresentationFormat>
  <Paragraphs>541</Paragraphs>
  <Slides>56</Slides>
  <Notes>5</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7" baseType="lpstr">
      <vt:lpstr>Gill Sans</vt:lpstr>
      <vt:lpstr>Helvetica Neue</vt:lpstr>
      <vt:lpstr>HGP創英角ﾎﾟｯﾌﾟ体</vt:lpstr>
      <vt:lpstr>MS PGothic</vt:lpstr>
      <vt:lpstr>MS PGothic</vt:lpstr>
      <vt:lpstr>ＭＳ ゴシック</vt:lpstr>
      <vt:lpstr>ＭＳ 明朝</vt:lpstr>
      <vt:lpstr>ヒラギノ角ゴ ProN W3</vt:lpstr>
      <vt:lpstr>メイリオ</vt:lpstr>
      <vt:lpstr>Arial</vt:lpstr>
      <vt:lpstr>Arial Bold</vt:lpstr>
      <vt:lpstr>Calibri</vt:lpstr>
      <vt:lpstr>Cambria Math</vt:lpstr>
      <vt:lpstr>Century</vt:lpstr>
      <vt:lpstr>Century Gothic</vt:lpstr>
      <vt:lpstr>Comic Sans MS</vt:lpstr>
      <vt:lpstr>Symbol</vt:lpstr>
      <vt:lpstr>Times New Roman</vt:lpstr>
      <vt:lpstr>Wingdings</vt:lpstr>
      <vt:lpstr>テーマ1</vt:lpstr>
      <vt:lpstr>数式</vt:lpstr>
      <vt:lpstr>PowerPoint Presentation</vt:lpstr>
      <vt:lpstr>自己紹介</vt:lpstr>
      <vt:lpstr>目次</vt:lpstr>
      <vt:lpstr>地下1000ｍから見る宇宙</vt:lpstr>
      <vt:lpstr>宇宙の歴史</vt:lpstr>
      <vt:lpstr>PowerPoint Presentation</vt:lpstr>
      <vt:lpstr>神岡地下実験施設</vt:lpstr>
      <vt:lpstr>神岡ってどんなとこ？</vt:lpstr>
      <vt:lpstr>カミオカンデ実験</vt:lpstr>
      <vt:lpstr>超新星爆発１９８７Ａ</vt:lpstr>
      <vt:lpstr>スーパーカミオカンデ実験</vt:lpstr>
      <vt:lpstr>ニュートリノ振動</vt:lpstr>
      <vt:lpstr>ニュートリノ振動の発見</vt:lpstr>
      <vt:lpstr>将来計画</vt:lpstr>
      <vt:lpstr>耳寄りな情報</vt:lpstr>
      <vt:lpstr>神岡地下実験の現状</vt:lpstr>
      <vt:lpstr>PowerPoint Presentation</vt:lpstr>
      <vt:lpstr>PowerPoint Presentation</vt:lpstr>
      <vt:lpstr>消えた反物質の謎</vt:lpstr>
      <vt:lpstr>我々は二重ベータ崩壊を研究して反物質の謎を解き明かします</vt:lpstr>
      <vt:lpstr>二重ベータ崩壊</vt:lpstr>
      <vt:lpstr>PowerPoint Presentation</vt:lpstr>
      <vt:lpstr>PowerPoint Presentation</vt:lpstr>
      <vt:lpstr>48Caの二重ベータ崩壊</vt:lpstr>
      <vt:lpstr>PowerPoint Presentation</vt:lpstr>
      <vt:lpstr>ＣＡＮＤＬＥＳ実験概要</vt:lpstr>
      <vt:lpstr>PowerPoint Presentation</vt:lpstr>
      <vt:lpstr>液体シンチレータを利用した外部ＢＧべトー（ＰＳＤ）</vt:lpstr>
      <vt:lpstr>CANDLESのバックグラウンドスペクトル</vt:lpstr>
      <vt:lpstr>中性子線源を用いたBG調査</vt:lpstr>
      <vt:lpstr>(n,g)事象低減のためのシールド</vt:lpstr>
      <vt:lpstr>PowerPoint Presentation</vt:lpstr>
      <vt:lpstr>中性子遮蔽体構築工事</vt:lpstr>
      <vt:lpstr>ＣａＦ２結晶周りの改造</vt:lpstr>
      <vt:lpstr>PowerPoint Presentation</vt:lpstr>
      <vt:lpstr>シールドの性能調査（線源Ｒｕｎ）</vt:lpstr>
      <vt:lpstr>物理Ｒｕｎのスペクトル（シールド前後）</vt:lpstr>
      <vt:lpstr>0nbbリミット</vt:lpstr>
      <vt:lpstr>将来のＲ＆Ｄ</vt:lpstr>
      <vt:lpstr>Multi-channel counter current electrophoresis</vt:lpstr>
      <vt:lpstr>ＣＡＮＤＬＥＳのまとめ</vt:lpstr>
      <vt:lpstr>小休止</vt:lpstr>
      <vt:lpstr>PowerPoint Presentation</vt:lpstr>
      <vt:lpstr>宇宙暗黒物質</vt:lpstr>
      <vt:lpstr>PowerPoint Presentation</vt:lpstr>
      <vt:lpstr>季節変動</vt:lpstr>
      <vt:lpstr>暗黒物質探索の現状</vt:lpstr>
      <vt:lpstr>高感度化への三本柱</vt:lpstr>
      <vt:lpstr>ヨウ化カルシウム(CaI2)</vt:lpstr>
      <vt:lpstr>閾値を下げたときのDM感度</vt:lpstr>
      <vt:lpstr>CaI2の長所短所</vt:lpstr>
      <vt:lpstr>CaI2結晶育成</vt:lpstr>
      <vt:lpstr>CaI2結晶育成（リベンジ）</vt:lpstr>
      <vt:lpstr>発光波長</vt:lpstr>
      <vt:lpstr>発光量の比較（vs NaI）</vt:lpstr>
      <vt:lpstr>暗黒物質探索実験まとめ</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elegant</dc:creator>
  <cp:lastModifiedBy>iida</cp:lastModifiedBy>
  <cp:revision>599</cp:revision>
  <dcterms:created xsi:type="dcterms:W3CDTF">2016-09-12T23:36:43Z</dcterms:created>
  <dcterms:modified xsi:type="dcterms:W3CDTF">2017-08-10T05:48:24Z</dcterms:modified>
</cp:coreProperties>
</file>