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81" r:id="rId3"/>
    <p:sldId id="476" r:id="rId4"/>
    <p:sldId id="480" r:id="rId5"/>
    <p:sldId id="477" r:id="rId6"/>
    <p:sldId id="478" r:id="rId7"/>
    <p:sldId id="482" r:id="rId8"/>
    <p:sldId id="453" r:id="rId9"/>
    <p:sldId id="454" r:id="rId10"/>
    <p:sldId id="455" r:id="rId11"/>
    <p:sldId id="456" r:id="rId12"/>
    <p:sldId id="457" r:id="rId13"/>
    <p:sldId id="471" r:id="rId1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clrMru>
    <a:srgbClr val="00FF00"/>
    <a:srgbClr val="FF8000"/>
    <a:srgbClr val="FF6FCF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3" autoAdjust="0"/>
    <p:restoredTop sz="90449" autoAdjust="0"/>
  </p:normalViewPr>
  <p:slideViewPr>
    <p:cSldViewPr snapToGrid="0" snapToObjects="1">
      <p:cViewPr varScale="1">
        <p:scale>
          <a:sx n="85" d="100"/>
          <a:sy n="85" d="100"/>
        </p:scale>
        <p:origin x="-992" y="-96"/>
      </p:cViewPr>
      <p:guideLst>
        <p:guide orient="horz" pos="2373"/>
        <p:guide pos="2529"/>
      </p:guideLst>
    </p:cSldViewPr>
  </p:slideViewPr>
  <p:outlineViewPr>
    <p:cViewPr>
      <p:scale>
        <a:sx n="33" d="100"/>
        <a:sy n="33" d="100"/>
      </p:scale>
      <p:origin x="0" y="387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15678-C33A-014E-86DC-E321AA248458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3A54-444E-064E-BCFD-D37BA9BE0E9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2988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6E901-879C-2D4C-894A-47A0DABF8201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3355B-77DA-5F43-91E7-0E49DF1E03E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318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91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4766F-5AC6-C341-BD40-D51559FAC573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3355B-77DA-5F43-91E7-0E49DF1E03EF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9F32-0382-8642-AFB6-A61FFBE6A8D3}" type="datetimeFigureOut">
              <a:rPr lang="ja-JP" altLang="en-US" smtClean="0"/>
              <a:pPr/>
              <a:t>17/09/26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C520-29DE-8E44-AE7B-AAE2FA645528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74561" y="884688"/>
            <a:ext cx="8381570" cy="2359258"/>
          </a:xfrm>
        </p:spPr>
        <p:txBody>
          <a:bodyPr>
            <a:noAutofit/>
          </a:bodyPr>
          <a:lstStyle/>
          <a:p>
            <a:r>
              <a:rPr lang="en-US" altLang="ja-JP" sz="3600" b="1" dirty="0" smtClean="0"/>
              <a:t>Enhancement of CH</a:t>
            </a:r>
            <a:r>
              <a:rPr lang="en-US" altLang="ja-JP" sz="3600" b="1" baseline="-25000" dirty="0" smtClean="0"/>
              <a:t>3</a:t>
            </a:r>
            <a:r>
              <a:rPr lang="en-US" altLang="ja-JP" sz="3600" b="1" dirty="0" smtClean="0"/>
              <a:t>OH Abundance </a:t>
            </a:r>
            <a:br>
              <a:rPr lang="en-US" altLang="ja-JP" sz="3600" b="1" dirty="0" smtClean="0"/>
            </a:br>
            <a:r>
              <a:rPr lang="en-US" altLang="ja-JP" sz="3600" b="1" dirty="0" smtClean="0"/>
              <a:t>by Interactions between Molecular Clouds in a Nearby Galaxy</a:t>
            </a:r>
            <a:endParaRPr lang="ja-JP" altLang="en-US" sz="36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587" y="3876049"/>
            <a:ext cx="89068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u="sng" dirty="0" err="1" smtClean="0"/>
              <a:t>Yoshimasa</a:t>
            </a:r>
            <a:r>
              <a:rPr kumimoji="1" lang="en-US" altLang="ja-JP" sz="2400" b="1" u="sng" dirty="0" smtClean="0"/>
              <a:t> Watanabe (U. Tsukuba)</a:t>
            </a:r>
          </a:p>
          <a:p>
            <a:pPr algn="ctr"/>
            <a:r>
              <a:rPr lang="en-US" altLang="ja-JP" sz="2400" dirty="0" smtClean="0"/>
              <a:t>Yuri Nishimura (U. Tokyo), </a:t>
            </a:r>
            <a:r>
              <a:rPr lang="en-US" altLang="ja-JP" sz="2400" dirty="0" err="1" smtClean="0"/>
              <a:t>Nanase</a:t>
            </a:r>
            <a:r>
              <a:rPr lang="en-US" altLang="ja-JP" sz="2400" dirty="0" smtClean="0"/>
              <a:t> Harada (ASIAA), </a:t>
            </a:r>
            <a:r>
              <a:rPr lang="en-US" altLang="ja-JP" sz="2400" dirty="0" err="1" smtClean="0"/>
              <a:t>Nami</a:t>
            </a:r>
            <a:r>
              <a:rPr lang="en-US" altLang="ja-JP" sz="2400" dirty="0" smtClean="0"/>
              <a:t> Sakai (RIKEN)</a:t>
            </a:r>
          </a:p>
          <a:p>
            <a:pPr algn="ctr"/>
            <a:r>
              <a:rPr kumimoji="1" lang="en-US" altLang="ja-JP" sz="2400" dirty="0" smtClean="0"/>
              <a:t>Kazuo </a:t>
            </a:r>
            <a:r>
              <a:rPr kumimoji="1" lang="en-US" altLang="ja-JP" sz="2400" dirty="0" err="1" smtClean="0"/>
              <a:t>Sorai</a:t>
            </a:r>
            <a:r>
              <a:rPr kumimoji="1" lang="en-US" altLang="ja-JP" sz="2400" dirty="0" smtClean="0"/>
              <a:t> (Hokkaido U.), </a:t>
            </a:r>
            <a:r>
              <a:rPr kumimoji="1" lang="en-US" altLang="ja-JP" sz="2400" dirty="0" err="1" smtClean="0"/>
              <a:t>Nario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Kuno</a:t>
            </a:r>
            <a:r>
              <a:rPr kumimoji="1" lang="en-US" altLang="ja-JP" sz="2400" dirty="0" smtClean="0"/>
              <a:t> (U. Tsukuba)</a:t>
            </a:r>
          </a:p>
          <a:p>
            <a:pPr algn="ctr"/>
            <a:r>
              <a:rPr lang="en-US" altLang="ja-JP" sz="2400" dirty="0" smtClean="0"/>
              <a:t>Satoshi Yamamoto (U. Tokyo)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919"/>
            <a:ext cx="8229600" cy="648229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Enhancement of CH</a:t>
            </a:r>
            <a:r>
              <a:rPr lang="en-US" altLang="ja-JP" sz="3200" baseline="-25000" dirty="0" smtClean="0"/>
              <a:t>3</a:t>
            </a:r>
            <a:r>
              <a:rPr lang="en-US" altLang="ja-JP" sz="3200" dirty="0" smtClean="0"/>
              <a:t>OH in Bar-end  </a:t>
            </a:r>
            <a:endParaRPr lang="ja-JP" altLang="en-US" sz="3200" dirty="0"/>
          </a:p>
        </p:txBody>
      </p:sp>
      <p:pic>
        <p:nvPicPr>
          <p:cNvPr id="8" name="図 7" descr="NGC3627_rati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0" y="818934"/>
            <a:ext cx="9005021" cy="2849690"/>
          </a:xfrm>
          <a:prstGeom prst="rect">
            <a:avLst/>
          </a:prstGeom>
        </p:spPr>
      </p:pic>
      <p:pic>
        <p:nvPicPr>
          <p:cNvPr id="9" name="図 8" descr="Integ13CO_NGC3627_13CO_CH3OHp_Lo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00" y="3689502"/>
            <a:ext cx="2905252" cy="297637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333384" y="289201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solidFill>
                  <a:srgbClr val="FF0000"/>
                </a:solidFill>
              </a:rPr>
              <a:t>13</a:t>
            </a:r>
            <a:r>
              <a:rPr kumimoji="1" lang="en-US" altLang="ja-JP" dirty="0" smtClean="0">
                <a:solidFill>
                  <a:srgbClr val="FF0000"/>
                </a:solidFill>
              </a:rPr>
              <a:t>CO peak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24759" y="1531901"/>
            <a:ext cx="136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CH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dirty="0" smtClean="0">
                <a:solidFill>
                  <a:srgbClr val="FF0000"/>
                </a:solidFill>
              </a:rPr>
              <a:t>OH peak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 rot="5400000">
            <a:off x="6884125" y="2195788"/>
            <a:ext cx="543205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7348684" y="2670779"/>
            <a:ext cx="545110" cy="335999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642631" y="3820211"/>
            <a:ext cx="5044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</a:rPr>
              <a:t>Distribution of CH3OH is different from </a:t>
            </a:r>
          </a:p>
          <a:p>
            <a:pPr algn="r"/>
            <a:r>
              <a:rPr kumimoji="1" lang="en-US" altLang="ja-JP" sz="2400" dirty="0" smtClean="0">
                <a:solidFill>
                  <a:srgbClr val="0000FF"/>
                </a:solidFill>
              </a:rPr>
              <a:t>othe</a:t>
            </a:r>
            <a:r>
              <a:rPr lang="en-US" altLang="ja-JP" sz="2400" dirty="0" smtClean="0">
                <a:solidFill>
                  <a:srgbClr val="0000FF"/>
                </a:solidFill>
              </a:rPr>
              <a:t>r molecules.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79230" y="4760282"/>
            <a:ext cx="517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 Higher CH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OH/</a:t>
            </a:r>
            <a:r>
              <a:rPr kumimoji="1" lang="en-US" altLang="ja-JP" sz="2400" baseline="30000" dirty="0" smtClean="0"/>
              <a:t>13</a:t>
            </a:r>
            <a:r>
              <a:rPr kumimoji="1" lang="en-US" altLang="ja-JP" sz="2400" dirty="0" smtClean="0"/>
              <a:t>CO ratio by factor of 3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807657" y="6014627"/>
            <a:ext cx="3434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Why is CH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OH enhanced?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79230" y="5237529"/>
            <a:ext cx="478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 No enhancement </a:t>
            </a:r>
            <a:r>
              <a:rPr lang="en-US" altLang="ja-JP" sz="2400" dirty="0" smtClean="0"/>
              <a:t>in other molecule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24799"/>
            <a:ext cx="8229600" cy="648229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Position Velocity Diagrams</a:t>
            </a:r>
            <a:endParaRPr lang="ja-JP" altLang="en-US" sz="3200" dirty="0"/>
          </a:p>
        </p:txBody>
      </p:sp>
      <p:pic>
        <p:nvPicPr>
          <p:cNvPr id="14" name="図 13" descr="ngc3627A_ch3oh_13co.p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9" y="1165249"/>
            <a:ext cx="8946022" cy="4526507"/>
          </a:xfrm>
          <a:prstGeom prst="rect">
            <a:avLst/>
          </a:prstGeom>
        </p:spPr>
      </p:pic>
      <p:pic>
        <p:nvPicPr>
          <p:cNvPr id="16" name="図 15" descr="ngc3627B_ch3oh_13co.p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19" y="1165249"/>
            <a:ext cx="8946022" cy="4526507"/>
          </a:xfrm>
          <a:prstGeom prst="rect">
            <a:avLst/>
          </a:prstGeom>
        </p:spPr>
      </p:pic>
      <p:pic>
        <p:nvPicPr>
          <p:cNvPr id="17" name="図 16" descr="ngc3627C_ch3oh_13co.pv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19" y="1165249"/>
            <a:ext cx="8946022" cy="4526507"/>
          </a:xfrm>
          <a:prstGeom prst="rect">
            <a:avLst/>
          </a:prstGeom>
        </p:spPr>
      </p:pic>
      <p:pic>
        <p:nvPicPr>
          <p:cNvPr id="18" name="図 17" descr="ngc3627D_ch3oh_13co.pv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9" y="1165249"/>
            <a:ext cx="8946022" cy="452650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1269948" y="1384798"/>
            <a:ext cx="16031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FF0000"/>
                </a:solidFill>
              </a:rPr>
              <a:t>CH</a:t>
            </a:r>
            <a:r>
              <a:rPr kumimoji="1" lang="en-US" altLang="ja-JP" sz="2200" baseline="-250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OH/</a:t>
            </a:r>
            <a:r>
              <a:rPr kumimoji="1" lang="en-US" altLang="ja-JP" sz="2200" baseline="30000" dirty="0" smtClean="0">
                <a:solidFill>
                  <a:srgbClr val="FF0000"/>
                </a:solidFill>
              </a:rPr>
              <a:t>13</a:t>
            </a:r>
            <a:r>
              <a:rPr kumimoji="1" lang="en-US" altLang="ja-JP" sz="2200" dirty="0" smtClean="0">
                <a:solidFill>
                  <a:srgbClr val="FF0000"/>
                </a:solidFill>
              </a:rPr>
              <a:t>CO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70705"/>
            <a:ext cx="8229600" cy="648229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Collision between Molecular Clouds in Bar-end?</a:t>
            </a:r>
            <a:endParaRPr lang="ja-JP" altLang="en-US" sz="3200" dirty="0"/>
          </a:p>
        </p:txBody>
      </p:sp>
      <p:pic>
        <p:nvPicPr>
          <p:cNvPr id="14" name="図 13" descr="pv12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1520"/>
            <a:ext cx="9144000" cy="2943225"/>
          </a:xfrm>
          <a:prstGeom prst="rect">
            <a:avLst/>
          </a:prstGeom>
        </p:spPr>
      </p:pic>
      <p:pic>
        <p:nvPicPr>
          <p:cNvPr id="16" name="図 15" descr="NGC3627_Bar_Illustrat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55" y="3791034"/>
            <a:ext cx="3470377" cy="295739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278022" y="4036172"/>
            <a:ext cx="4728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Two components of molecular cloud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907639" y="6302217"/>
            <a:ext cx="386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</a:rPr>
              <a:t>Good tracer of gas dynamics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278022" y="4497837"/>
            <a:ext cx="4912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Signature of interaction </a:t>
            </a:r>
            <a:r>
              <a:rPr lang="en-US" altLang="ja-JP" sz="2400" dirty="0" smtClean="0"/>
              <a:t>in PV diagram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43522" y="4951231"/>
            <a:ext cx="3378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- Enhancement </a:t>
            </a:r>
            <a:r>
              <a:rPr lang="en-US" altLang="ja-JP" sz="2400" dirty="0" smtClean="0">
                <a:solidFill>
                  <a:srgbClr val="0000FF"/>
                </a:solidFill>
              </a:rPr>
              <a:t>of CH</a:t>
            </a:r>
            <a:r>
              <a:rPr lang="en-US" altLang="ja-JP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altLang="ja-JP" sz="2400" dirty="0" smtClean="0">
                <a:solidFill>
                  <a:srgbClr val="0000FF"/>
                </a:solidFill>
              </a:rPr>
              <a:t>OH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9344" y="5412896"/>
            <a:ext cx="373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⇒Collision between </a:t>
            </a:r>
            <a:r>
              <a:rPr lang="en-US" altLang="ja-JP" sz="2400" dirty="0" smtClean="0"/>
              <a:t>clouds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9344" y="5874561"/>
            <a:ext cx="462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⇒ </a:t>
            </a:r>
            <a:r>
              <a:rPr lang="en-US" altLang="ja-JP" sz="2400" dirty="0">
                <a:solidFill>
                  <a:srgbClr val="FF0000"/>
                </a:solidFill>
              </a:rPr>
              <a:t>E</a:t>
            </a:r>
            <a:r>
              <a:rPr lang="en-US" altLang="ja-JP" sz="2400" dirty="0" smtClean="0">
                <a:solidFill>
                  <a:srgbClr val="FF0000"/>
                </a:solidFill>
              </a:rPr>
              <a:t>vaporation of CH</a:t>
            </a:r>
            <a:r>
              <a:rPr lang="en-US" altLang="ja-JP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altLang="ja-JP" sz="2400" dirty="0" smtClean="0">
                <a:solidFill>
                  <a:srgbClr val="FF0000"/>
                </a:solidFill>
              </a:rPr>
              <a:t>OH by shock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図 3" descr="Shock_dus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5" y="3791034"/>
            <a:ext cx="4572000" cy="2984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1357"/>
            <a:ext cx="8229600" cy="760237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Summary</a:t>
            </a:r>
            <a:endParaRPr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5512" y="1144744"/>
            <a:ext cx="88665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b="1" dirty="0" smtClean="0">
                <a:solidFill>
                  <a:srgbClr val="0000FF"/>
                </a:solidFill>
              </a:rPr>
              <a:t>Multi-molecular</a:t>
            </a:r>
            <a:r>
              <a:rPr kumimoji="1" lang="ja-JP" altLang="en-US" sz="2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600" b="1" dirty="0" smtClean="0">
                <a:solidFill>
                  <a:srgbClr val="0000FF"/>
                </a:solidFill>
              </a:rPr>
              <a:t>line</a:t>
            </a:r>
            <a:r>
              <a:rPr kumimoji="1" lang="ja-JP" altLang="en-US" sz="2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600" b="1" dirty="0" smtClean="0">
                <a:solidFill>
                  <a:srgbClr val="0000FF"/>
                </a:solidFill>
              </a:rPr>
              <a:t>observation</a:t>
            </a:r>
            <a:r>
              <a:rPr kumimoji="1" lang="ja-JP" altLang="en-US" sz="2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600" b="1" dirty="0" smtClean="0">
                <a:solidFill>
                  <a:srgbClr val="0000FF"/>
                </a:solidFill>
              </a:rPr>
              <a:t>toward NGC 3627 with</a:t>
            </a:r>
            <a:r>
              <a:rPr kumimoji="1" lang="ja-JP" altLang="en-US" sz="2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600" b="1" dirty="0" smtClean="0">
                <a:solidFill>
                  <a:srgbClr val="0000FF"/>
                </a:solidFill>
              </a:rPr>
              <a:t>ALMA</a:t>
            </a:r>
            <a:endParaRPr kumimoji="1" lang="ja-JP" altLang="en-US" sz="2600" b="1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07957" y="1682272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- High-sensitivity observation of ALMA</a:t>
            </a:r>
            <a:r>
              <a:rPr lang="en-US" altLang="ja-JP" sz="2400" b="1" dirty="0" smtClean="0"/>
              <a:t> </a:t>
            </a:r>
            <a:endParaRPr kumimoji="1" lang="ja-JP" altLang="en-US" sz="2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07957" y="2695772"/>
            <a:ext cx="4636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- High CH</a:t>
            </a:r>
            <a:r>
              <a:rPr kumimoji="1" lang="en-US" altLang="ja-JP" sz="2400" b="1" baseline="-25000" dirty="0" smtClean="0"/>
              <a:t>3</a:t>
            </a:r>
            <a:r>
              <a:rPr kumimoji="1" lang="en-US" altLang="ja-JP" sz="2400" b="1" dirty="0" smtClean="0"/>
              <a:t>OH/</a:t>
            </a:r>
            <a:r>
              <a:rPr kumimoji="1" lang="en-US" altLang="ja-JP" sz="2400" b="1" baseline="30000" dirty="0" smtClean="0"/>
              <a:t>13</a:t>
            </a:r>
            <a:r>
              <a:rPr kumimoji="1" lang="en-US" altLang="ja-JP" sz="2400" b="1" dirty="0" smtClean="0"/>
              <a:t>CO ratio </a:t>
            </a:r>
            <a:r>
              <a:rPr lang="en-US" altLang="ja-JP" sz="2400" b="1" dirty="0" smtClean="0"/>
              <a:t>in bar-end</a:t>
            </a:r>
            <a:endParaRPr kumimoji="1" lang="ja-JP" altLang="en-US" sz="2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24596" y="3709272"/>
            <a:ext cx="518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Shock heating by </a:t>
            </a:r>
            <a:r>
              <a:rPr lang="en-US" altLang="ja-JP" sz="2400" dirty="0"/>
              <a:t>c</a:t>
            </a:r>
            <a:r>
              <a:rPr kumimoji="1" lang="en-US" altLang="ja-JP" sz="2400" dirty="0" smtClean="0"/>
              <a:t>loud-cloud collisions?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5512" y="4843084"/>
            <a:ext cx="77342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600" b="1" dirty="0" smtClean="0">
                <a:solidFill>
                  <a:srgbClr val="0000FF"/>
                </a:solidFill>
              </a:rPr>
              <a:t>M</a:t>
            </a:r>
            <a:r>
              <a:rPr lang="en-US" altLang="ja-JP" sz="2600" b="1" dirty="0" err="1" smtClean="0">
                <a:solidFill>
                  <a:srgbClr val="0000FF"/>
                </a:solidFill>
              </a:rPr>
              <a:t>eanings</a:t>
            </a:r>
            <a:r>
              <a:rPr lang="ja-JP" altLang="en-US" sz="2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600" b="1" dirty="0" smtClean="0">
                <a:solidFill>
                  <a:srgbClr val="0000FF"/>
                </a:solidFill>
              </a:rPr>
              <a:t>of</a:t>
            </a:r>
            <a:r>
              <a:rPr lang="ja-JP" altLang="en-US" sz="2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600" b="1" dirty="0" smtClean="0">
                <a:solidFill>
                  <a:srgbClr val="0000FF"/>
                </a:solidFill>
              </a:rPr>
              <a:t>chemical</a:t>
            </a:r>
            <a:r>
              <a:rPr lang="ja-JP" altLang="en-US" sz="2600" b="1" dirty="0" smtClean="0">
                <a:solidFill>
                  <a:srgbClr val="0000FF"/>
                </a:solidFill>
              </a:rPr>
              <a:t> </a:t>
            </a:r>
            <a:r>
              <a:rPr lang="en-US" altLang="ja-JP" sz="2600" b="1" dirty="0" smtClean="0">
                <a:solidFill>
                  <a:srgbClr val="0000FF"/>
                </a:solidFill>
              </a:rPr>
              <a:t>compositions of molecular cloud</a:t>
            </a:r>
            <a:endParaRPr lang="ja-JP" altLang="en-US" sz="2600" b="1" dirty="0">
              <a:solidFill>
                <a:srgbClr val="0000FF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7957" y="5380612"/>
            <a:ext cx="73739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 smtClean="0"/>
              <a:t>- More surveys with ALMA toward external galaxies</a:t>
            </a:r>
            <a:endParaRPr kumimoji="1" lang="ja-JP" altLang="en-US" sz="2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24596" y="3202522"/>
            <a:ext cx="5232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Two velocity components in the </a:t>
            </a:r>
            <a:r>
              <a:rPr lang="en-US" altLang="ja-JP" sz="2400" dirty="0" smtClean="0"/>
              <a:t>bar-end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24596" y="2189022"/>
            <a:ext cx="461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2400" dirty="0" smtClean="0"/>
              <a:t>N</a:t>
            </a:r>
            <a:r>
              <a:rPr lang="en-US" altLang="ja-JP" sz="2400" dirty="0" err="1" smtClean="0"/>
              <a:t>ine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molecular species are imaged. 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7957" y="4216022"/>
            <a:ext cx="6594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- </a:t>
            </a:r>
            <a:r>
              <a:rPr lang="en-US" altLang="ja-JP" sz="2400" b="1" dirty="0" smtClean="0"/>
              <a:t>Chemical compositions: good tracer of dynamics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8665"/>
            <a:ext cx="8229600" cy="742500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Evolution of the Universe and Matter</a:t>
            </a:r>
            <a:endParaRPr lang="ja-JP" altLang="en-US" sz="3200" dirty="0"/>
          </a:p>
        </p:txBody>
      </p:sp>
      <p:pic>
        <p:nvPicPr>
          <p:cNvPr id="4" name="図 3" descr="Evolution_of_Unive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02210"/>
            <a:ext cx="7315200" cy="39014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825168" y="4649113"/>
            <a:ext cx="356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WMAP (https://</a:t>
            </a:r>
            <a:r>
              <a:rPr lang="en-US" altLang="ja-JP" dirty="0" err="1" smtClean="0"/>
              <a:t>map.gsfc.nasa.gov</a:t>
            </a:r>
            <a:r>
              <a:rPr lang="en-US" altLang="ja-JP" dirty="0" smtClean="0"/>
              <a:t>/)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9784" y="4968152"/>
            <a:ext cx="3429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Just after the Big Bang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9784" y="5910245"/>
            <a:ext cx="24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H, He and light elements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9784" y="5429817"/>
            <a:ext cx="195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Primordial gas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99347" y="4968152"/>
            <a:ext cx="2283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At the present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9347" y="5429817"/>
            <a:ext cx="3421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Variety of heavy elements</a:t>
            </a:r>
            <a:endParaRPr kumimoji="1" lang="ja-JP" altLang="en-US" sz="2400" dirty="0"/>
          </a:p>
        </p:txBody>
      </p:sp>
      <p:grpSp>
        <p:nvGrpSpPr>
          <p:cNvPr id="13" name="図形グループ 12"/>
          <p:cNvGrpSpPr/>
          <p:nvPr/>
        </p:nvGrpSpPr>
        <p:grpSpPr>
          <a:xfrm>
            <a:off x="3123927" y="5136349"/>
            <a:ext cx="2549847" cy="1638995"/>
            <a:chOff x="3123927" y="5136349"/>
            <a:chExt cx="2549847" cy="1638995"/>
          </a:xfrm>
        </p:grpSpPr>
        <p:sp>
          <p:nvSpPr>
            <p:cNvPr id="11" name="右矢印 10"/>
            <p:cNvSpPr/>
            <p:nvPr/>
          </p:nvSpPr>
          <p:spPr>
            <a:xfrm>
              <a:off x="3970659" y="5136349"/>
              <a:ext cx="1202683" cy="586935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3123927" y="5821237"/>
              <a:ext cx="25498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ja-JP" sz="2800" dirty="0" err="1" smtClean="0">
                  <a:solidFill>
                    <a:srgbClr val="FF0000"/>
                  </a:solidFill>
                </a:rPr>
                <a:t>Nucleosynthesis</a:t>
              </a:r>
              <a:r>
                <a:rPr lang="en-US" altLang="ja-JP" sz="2800" dirty="0" smtClean="0">
                  <a:solidFill>
                    <a:srgbClr val="FF0000"/>
                  </a:solidFill>
                </a:rPr>
                <a:t> </a:t>
              </a:r>
            </a:p>
            <a:p>
              <a:pPr algn="r"/>
              <a:r>
                <a:rPr lang="en-US" altLang="ja-JP" sz="2800" dirty="0" smtClean="0">
                  <a:solidFill>
                    <a:srgbClr val="FF0000"/>
                  </a:solidFill>
                </a:rPr>
                <a:t>in stars and SN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898757" y="5910245"/>
            <a:ext cx="128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C, N, O, etc.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1473"/>
            <a:ext cx="8229600" cy="745785"/>
          </a:xfrm>
        </p:spPr>
        <p:txBody>
          <a:bodyPr>
            <a:normAutofit fontScale="90000"/>
          </a:bodyPr>
          <a:lstStyle/>
          <a:p>
            <a:r>
              <a:rPr lang="en-US" altLang="ja-JP" sz="3600" dirty="0" smtClean="0">
                <a:solidFill>
                  <a:srgbClr val="000090"/>
                </a:solidFill>
              </a:rPr>
              <a:t>Molecular Cloud / Star Formation in Galaxies</a:t>
            </a:r>
            <a:endParaRPr lang="ja-JP" altLang="en-US" sz="3600" dirty="0">
              <a:solidFill>
                <a:srgbClr val="00009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24318" y="2399157"/>
            <a:ext cx="512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F2F2F2"/>
                </a:solidFill>
              </a:rPr>
              <a:t>ESO</a:t>
            </a:r>
            <a:endParaRPr kumimoji="1" lang="ja-JP" altLang="en-US" sz="1600" dirty="0">
              <a:solidFill>
                <a:srgbClr val="F2F2F2"/>
              </a:solidFill>
            </a:endParaRPr>
          </a:p>
        </p:txBody>
      </p:sp>
      <p:grpSp>
        <p:nvGrpSpPr>
          <p:cNvPr id="3" name="図形グループ 6"/>
          <p:cNvGrpSpPr/>
          <p:nvPr/>
        </p:nvGrpSpPr>
        <p:grpSpPr>
          <a:xfrm>
            <a:off x="6350512" y="1005598"/>
            <a:ext cx="2609850" cy="3251200"/>
            <a:chOff x="448862" y="2462814"/>
            <a:chExt cx="2609850" cy="3251200"/>
          </a:xfrm>
        </p:grpSpPr>
        <p:grpSp>
          <p:nvGrpSpPr>
            <p:cNvPr id="4" name="図形グループ 2"/>
            <p:cNvGrpSpPr/>
            <p:nvPr/>
          </p:nvGrpSpPr>
          <p:grpSpPr>
            <a:xfrm>
              <a:off x="448862" y="2462814"/>
              <a:ext cx="2609850" cy="3251200"/>
              <a:chOff x="549879" y="1799034"/>
              <a:chExt cx="2609850" cy="3251200"/>
            </a:xfrm>
          </p:grpSpPr>
          <p:pic>
            <p:nvPicPr>
              <p:cNvPr id="25" name="図 24" descr="M51-I-HST2002.jpe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879" y="1799034"/>
                <a:ext cx="2609850" cy="3251200"/>
              </a:xfrm>
              <a:prstGeom prst="rect">
                <a:avLst/>
              </a:prstGeom>
            </p:spPr>
          </p:pic>
          <p:sp>
            <p:nvSpPr>
              <p:cNvPr id="36" name="テキスト ボックス 35"/>
              <p:cNvSpPr txBox="1"/>
              <p:nvPr/>
            </p:nvSpPr>
            <p:spPr>
              <a:xfrm>
                <a:off x="2570960" y="4633619"/>
                <a:ext cx="505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bg1"/>
                    </a:solidFill>
                  </a:rPr>
                  <a:t>HST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49879" y="2534964"/>
              <a:ext cx="1756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  <a:latin typeface="Times"/>
                  <a:cs typeface="Times"/>
                </a:rPr>
                <a:t>Galaxy:〜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10</a:t>
              </a:r>
              <a:r>
                <a:rPr lang="ja-JP" altLang="en-US" dirty="0" smtClean="0">
                  <a:solidFill>
                    <a:srgbClr val="FFFF00"/>
                  </a:solidFill>
                </a:rPr>
                <a:t> </a:t>
              </a:r>
              <a:r>
                <a:rPr lang="en-US" altLang="ja-JP" dirty="0" err="1" smtClean="0">
                  <a:solidFill>
                    <a:srgbClr val="FFFF00"/>
                  </a:solidFill>
                </a:rPr>
                <a:t>kpc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" name="図形グループ 5"/>
          <p:cNvGrpSpPr/>
          <p:nvPr/>
        </p:nvGrpSpPr>
        <p:grpSpPr>
          <a:xfrm>
            <a:off x="296910" y="1197816"/>
            <a:ext cx="2743200" cy="2743200"/>
            <a:chOff x="6313522" y="1992654"/>
            <a:chExt cx="2743200" cy="2743200"/>
          </a:xfrm>
        </p:grpSpPr>
        <p:grpSp>
          <p:nvGrpSpPr>
            <p:cNvPr id="7" name="図形グループ 3"/>
            <p:cNvGrpSpPr/>
            <p:nvPr/>
          </p:nvGrpSpPr>
          <p:grpSpPr>
            <a:xfrm>
              <a:off x="6313522" y="1992654"/>
              <a:ext cx="2743200" cy="2743200"/>
              <a:chOff x="6313522" y="1992654"/>
              <a:chExt cx="2743200" cy="2743200"/>
            </a:xfrm>
          </p:grpSpPr>
          <p:pic>
            <p:nvPicPr>
              <p:cNvPr id="24" name="図 23" descr="hst-Orion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3522" y="1992654"/>
                <a:ext cx="2743200" cy="2743200"/>
              </a:xfrm>
              <a:prstGeom prst="rect">
                <a:avLst/>
              </a:prstGeom>
            </p:spPr>
          </p:pic>
          <p:sp>
            <p:nvSpPr>
              <p:cNvPr id="27" name="テキスト ボックス 26"/>
              <p:cNvSpPr txBox="1"/>
              <p:nvPr/>
            </p:nvSpPr>
            <p:spPr>
              <a:xfrm>
                <a:off x="8532896" y="4397300"/>
                <a:ext cx="5053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bg1"/>
                    </a:solidFill>
                  </a:rPr>
                  <a:t>HST</a:t>
                </a:r>
                <a:endParaRPr kumimoji="1" lang="ja-JP" alt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テキスト ボックス 20"/>
            <p:cNvSpPr txBox="1"/>
            <p:nvPr/>
          </p:nvSpPr>
          <p:spPr>
            <a:xfrm>
              <a:off x="6503640" y="2007084"/>
              <a:ext cx="2446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FF00"/>
                  </a:solidFill>
                  <a:latin typeface="Times"/>
                  <a:cs typeface="Times"/>
                </a:rPr>
                <a:t>Star Formation :&lt; 0.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1</a:t>
              </a:r>
              <a:r>
                <a:rPr lang="ja-JP" altLang="en-US" dirty="0" smtClean="0">
                  <a:solidFill>
                    <a:srgbClr val="FFFF00"/>
                  </a:solidFill>
                </a:rPr>
                <a:t> 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pc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図形グループ 8"/>
          <p:cNvGrpSpPr/>
          <p:nvPr/>
        </p:nvGrpSpPr>
        <p:grpSpPr>
          <a:xfrm>
            <a:off x="3362143" y="1004196"/>
            <a:ext cx="2503923" cy="3054828"/>
            <a:chOff x="3362143" y="2462814"/>
            <a:chExt cx="2503923" cy="3054828"/>
          </a:xfrm>
        </p:grpSpPr>
        <p:pic>
          <p:nvPicPr>
            <p:cNvPr id="8" name="図 7" descr="Orion_CI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4063" y="2462814"/>
              <a:ext cx="2310872" cy="3054828"/>
            </a:xfrm>
            <a:prstGeom prst="rect">
              <a:avLst/>
            </a:prstGeom>
          </p:spPr>
        </p:pic>
        <p:sp>
          <p:nvSpPr>
            <p:cNvPr id="19" name="テキスト ボックス 18"/>
            <p:cNvSpPr txBox="1"/>
            <p:nvPr/>
          </p:nvSpPr>
          <p:spPr>
            <a:xfrm>
              <a:off x="3362143" y="2466627"/>
              <a:ext cx="2503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 smtClean="0">
                  <a:solidFill>
                    <a:srgbClr val="FFFF00"/>
                  </a:solidFill>
                  <a:latin typeface="Times"/>
                  <a:cs typeface="Times"/>
                </a:rPr>
                <a:t>Molecular Cloud</a:t>
              </a:r>
              <a:r>
                <a:rPr lang="en-US" altLang="ja-JP" dirty="0" smtClean="0">
                  <a:solidFill>
                    <a:srgbClr val="FFFF00"/>
                  </a:solidFill>
                  <a:latin typeface="Times"/>
                  <a:cs typeface="Times"/>
                </a:rPr>
                <a:t>: ~10</a:t>
              </a:r>
              <a:r>
                <a:rPr lang="ja-JP" altLang="en-US" dirty="0" smtClean="0">
                  <a:solidFill>
                    <a:srgbClr val="FFFF00"/>
                  </a:solidFill>
                </a:rPr>
                <a:t> </a:t>
              </a:r>
              <a:r>
                <a:rPr lang="en-US" altLang="ja-JP" dirty="0" smtClean="0">
                  <a:solidFill>
                    <a:srgbClr val="FFFF00"/>
                  </a:solidFill>
                </a:rPr>
                <a:t>pc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sp>
        <p:nvSpPr>
          <p:cNvPr id="11" name="円/楕円 10"/>
          <p:cNvSpPr/>
          <p:nvPr/>
        </p:nvSpPr>
        <p:spPr>
          <a:xfrm>
            <a:off x="6588976" y="2399157"/>
            <a:ext cx="288000" cy="288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11" idx="0"/>
          </p:cNvCxnSpPr>
          <p:nvPr/>
        </p:nvCxnSpPr>
        <p:spPr>
          <a:xfrm flipH="1" flipV="1">
            <a:off x="5774935" y="1042585"/>
            <a:ext cx="958041" cy="1356572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5774935" y="2665558"/>
            <a:ext cx="958042" cy="1393466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円/楕円 28"/>
          <p:cNvSpPr/>
          <p:nvPr/>
        </p:nvSpPr>
        <p:spPr>
          <a:xfrm>
            <a:off x="4774641" y="1743455"/>
            <a:ext cx="288000" cy="288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flipH="1" flipV="1">
            <a:off x="2934464" y="1212246"/>
            <a:ext cx="1999398" cy="556678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V="1">
            <a:off x="3040110" y="2031456"/>
            <a:ext cx="1893752" cy="1909560"/>
          </a:xfrm>
          <a:prstGeom prst="line">
            <a:avLst/>
          </a:prstGeom>
          <a:ln w="57150" cmpd="sng">
            <a:solidFill>
              <a:srgbClr val="FF0000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70615" y="4112620"/>
            <a:ext cx="4021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Diversity of star formation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3058" y="4548369"/>
            <a:ext cx="623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 </a:t>
            </a:r>
            <a:r>
              <a:rPr lang="en-US" altLang="ja-JP" sz="2400" dirty="0"/>
              <a:t>Low-mass</a:t>
            </a:r>
            <a:r>
              <a:rPr lang="ja-JP" altLang="en-US" sz="2400" dirty="0"/>
              <a:t> </a:t>
            </a:r>
            <a:r>
              <a:rPr lang="en-US" altLang="ja-JP" sz="2400" dirty="0"/>
              <a:t>star,</a:t>
            </a:r>
            <a:r>
              <a:rPr lang="ja-JP" altLang="en-US" sz="2400" dirty="0"/>
              <a:t> </a:t>
            </a:r>
            <a:r>
              <a:rPr kumimoji="1" lang="en-US" altLang="ja-JP" sz="2400" dirty="0" smtClean="0"/>
              <a:t>Massive star, </a:t>
            </a:r>
            <a:r>
              <a:rPr lang="en-US" altLang="ja-JP" sz="2400" dirty="0" smtClean="0"/>
              <a:t>Stellar cluster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etc.</a:t>
            </a:r>
            <a:endParaRPr kumimoji="1" lang="ja-JP" altLang="en-US" sz="2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375390" y="5859915"/>
            <a:ext cx="63932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rgbClr val="FF0000"/>
                </a:solidFill>
              </a:rPr>
              <a:t>How does galaxy-scale gas dynamics affect </a:t>
            </a:r>
          </a:p>
          <a:p>
            <a:pPr algn="r"/>
            <a:r>
              <a:rPr lang="en-US" altLang="ja-JP" sz="2800" dirty="0" smtClean="0">
                <a:solidFill>
                  <a:srgbClr val="FF0000"/>
                </a:solidFill>
              </a:rPr>
              <a:t>on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molecular-cloud formation? 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03058" y="5014301"/>
            <a:ext cx="820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 Maybe originated from various properties of  molecular-clouds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03058" y="5480233"/>
            <a:ext cx="3625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 Galaxy-scale gas dynamics</a:t>
            </a:r>
            <a:endParaRPr kumimoji="1" lang="ja-JP" altLang="en-US" sz="24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93285" y="1516664"/>
            <a:ext cx="2308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(1 pc </a:t>
            </a:r>
            <a:r>
              <a:rPr kumimoji="1" lang="en-US" altLang="ja-JP" sz="2000" dirty="0" smtClean="0">
                <a:solidFill>
                  <a:schemeClr val="bg1"/>
                </a:solidFill>
                <a:latin typeface="Times"/>
                <a:cs typeface="Times"/>
              </a:rPr>
              <a:t>~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3 light-years) 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65716" y="3655935"/>
            <a:ext cx="180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FF"/>
                </a:solidFill>
              </a:rPr>
              <a:t>Mt Fuji telescope</a:t>
            </a:r>
            <a:endParaRPr kumimoji="1"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LMA_NRAO_padilla_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5143" y="0"/>
            <a:ext cx="10281647" cy="6858000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-71721" y="125256"/>
            <a:ext cx="9287443" cy="1007066"/>
          </a:xfrm>
        </p:spPr>
        <p:txBody>
          <a:bodyPr>
            <a:noAutofit/>
          </a:bodyPr>
          <a:lstStyle/>
          <a:p>
            <a:r>
              <a:rPr lang="en-US" altLang="ja-JP" sz="3600" dirty="0" smtClean="0">
                <a:solidFill>
                  <a:srgbClr val="FFFF00"/>
                </a:solidFill>
              </a:rPr>
              <a:t>ALMA</a:t>
            </a:r>
            <a:br>
              <a:rPr lang="en-US" altLang="ja-JP" sz="3600" dirty="0" smtClean="0">
                <a:solidFill>
                  <a:srgbClr val="FFFF00"/>
                </a:solidFill>
              </a:rPr>
            </a:br>
            <a:r>
              <a:rPr lang="en-US" altLang="ja-JP" sz="3600" dirty="0" smtClean="0">
                <a:solidFill>
                  <a:srgbClr val="FFFF00"/>
                </a:solidFill>
              </a:rPr>
              <a:t>(Atacama Large Millimeter/</a:t>
            </a:r>
            <a:r>
              <a:rPr lang="en-US" altLang="ja-JP" sz="3600" dirty="0" err="1" smtClean="0">
                <a:solidFill>
                  <a:srgbClr val="FFFF00"/>
                </a:solidFill>
              </a:rPr>
              <a:t>submillimeter</a:t>
            </a:r>
            <a:r>
              <a:rPr lang="en-US" altLang="ja-JP" sz="3600" dirty="0" smtClean="0">
                <a:solidFill>
                  <a:srgbClr val="FFFF00"/>
                </a:solidFill>
              </a:rPr>
              <a:t> Array)</a:t>
            </a:r>
            <a:endParaRPr lang="ja-JP" altLang="en-US" sz="3600" dirty="0">
              <a:solidFill>
                <a:srgbClr val="FFFF00"/>
              </a:solidFill>
            </a:endParaRPr>
          </a:p>
        </p:txBody>
      </p:sp>
      <p:pic>
        <p:nvPicPr>
          <p:cNvPr id="6" name="図 5" descr="スクリーンショット（2017-09-20 20.00.51）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1930426"/>
            <a:ext cx="2171700" cy="3206115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7822251" y="2762795"/>
            <a:ext cx="576000" cy="576000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03810" y="2227996"/>
            <a:ext cx="1058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ALMA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62824" y="3312879"/>
            <a:ext cx="80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Chile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5444" y="1347250"/>
            <a:ext cx="31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Global Collaboration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5444" y="2311884"/>
            <a:ext cx="5228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66 antennae: 54 × 12 m + 12 × 7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m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5444" y="2855756"/>
            <a:ext cx="539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Frequency: from 31 GHz to 950 GHz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5444" y="3399628"/>
            <a:ext cx="3321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</a:rPr>
              <a:t>Baseline: </a:t>
            </a:r>
            <a:r>
              <a:rPr lang="en-US" altLang="ja-JP" sz="2800" dirty="0" smtClean="0">
                <a:solidFill>
                  <a:schemeClr val="bg1"/>
                </a:solidFill>
              </a:rPr>
              <a:t>up to 16 km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5444" y="3943500"/>
            <a:ext cx="5715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Angular resolution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: </a:t>
            </a:r>
            <a:r>
              <a:rPr lang="en-US" altLang="ja-JP" sz="2800" dirty="0" smtClean="0">
                <a:solidFill>
                  <a:schemeClr val="bg1"/>
                </a:solidFill>
              </a:rPr>
              <a:t>up to 0.005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arcsec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 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56334" y="4409625"/>
            <a:ext cx="2793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(at 16 km × 950 GHz)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75188" y="1813374"/>
            <a:ext cx="4387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- ESO, NFS, NINS, NRC, NSC, ASIAA, Chile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0758"/>
            <a:ext cx="8229600" cy="610265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Amazing Power of ALMA (1)</a:t>
            </a:r>
            <a:endParaRPr lang="ja-JP" altLang="en-US" sz="3200" dirty="0"/>
          </a:p>
        </p:txBody>
      </p:sp>
      <p:pic>
        <p:nvPicPr>
          <p:cNvPr id="6" name="図 5" descr="Saruwatari+(2011)_apj_729_147_Fig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9" y="1049940"/>
            <a:ext cx="4700663" cy="429931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68534" y="1161758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</a:rPr>
              <a:t>SMA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55420" y="4290347"/>
            <a:ext cx="2229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Saruwatari</a:t>
            </a:r>
            <a:r>
              <a:rPr kumimoji="1" lang="en-US" altLang="ja-JP" dirty="0" smtClean="0"/>
              <a:t> et al. 2010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8942" y="6115331"/>
            <a:ext cx="8041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Higher angular resolution and sensitivity by 10!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grpSp>
        <p:nvGrpSpPr>
          <p:cNvPr id="27" name="図形グループ 26"/>
          <p:cNvGrpSpPr/>
          <p:nvPr/>
        </p:nvGrpSpPr>
        <p:grpSpPr>
          <a:xfrm>
            <a:off x="158318" y="5100376"/>
            <a:ext cx="4032318" cy="911291"/>
            <a:chOff x="158318" y="5631654"/>
            <a:chExt cx="4032318" cy="911291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158318" y="5631654"/>
              <a:ext cx="3455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Before ALMA: 3 </a:t>
              </a:r>
              <a:r>
                <a:rPr lang="en-US" altLang="ja-JP" sz="2800" dirty="0" err="1" smtClean="0"/>
                <a:t>arcsec</a:t>
              </a:r>
              <a:endParaRPr kumimoji="1" lang="ja-JP" altLang="en-US" sz="28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214113" y="6019725"/>
              <a:ext cx="197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/>
                <a:t>3 </a:t>
              </a:r>
              <a:r>
                <a:rPr lang="en-US" altLang="ja-JP" sz="2800" dirty="0" err="1" smtClean="0"/>
                <a:t>mJy</a:t>
              </a:r>
              <a:r>
                <a:rPr lang="en-US" altLang="ja-JP" sz="2800" dirty="0" smtClean="0"/>
                <a:t>/beam</a:t>
              </a:r>
              <a:endParaRPr kumimoji="1" lang="ja-JP" altLang="en-US" sz="28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3430579" y="3835617"/>
            <a:ext cx="110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8 × 6 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11" name="図形グループ 10"/>
          <p:cNvGrpSpPr/>
          <p:nvPr/>
        </p:nvGrpSpPr>
        <p:grpSpPr>
          <a:xfrm>
            <a:off x="4142531" y="1081104"/>
            <a:ext cx="4933086" cy="5034227"/>
            <a:chOff x="4142531" y="1081104"/>
            <a:chExt cx="4933086" cy="5034227"/>
          </a:xfrm>
        </p:grpSpPr>
        <p:grpSp>
          <p:nvGrpSpPr>
            <p:cNvPr id="26" name="図形グループ 25"/>
            <p:cNvGrpSpPr/>
            <p:nvPr/>
          </p:nvGrpSpPr>
          <p:grpSpPr>
            <a:xfrm>
              <a:off x="4142531" y="5204040"/>
              <a:ext cx="4933086" cy="911291"/>
              <a:chOff x="4142531" y="5204040"/>
              <a:chExt cx="4933086" cy="911291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5052111" y="5204040"/>
                <a:ext cx="34185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ja-JP" sz="2800" dirty="0" smtClean="0">
                    <a:solidFill>
                      <a:srgbClr val="0000FF"/>
                    </a:solidFill>
                  </a:rPr>
                  <a:t>After ALMA:0.3 </a:t>
                </a:r>
                <a:r>
                  <a:rPr lang="en-US" altLang="ja-JP" sz="2800" dirty="0" err="1" smtClean="0">
                    <a:solidFill>
                      <a:srgbClr val="0000FF"/>
                    </a:solidFill>
                  </a:rPr>
                  <a:t>arcsec</a:t>
                </a:r>
                <a:r>
                  <a:rPr lang="en-US" altLang="ja-JP" sz="2800" dirty="0" smtClean="0">
                    <a:solidFill>
                      <a:srgbClr val="0000FF"/>
                    </a:solidFill>
                  </a:rPr>
                  <a:t>  </a:t>
                </a:r>
              </a:p>
            </p:txBody>
          </p:sp>
          <p:sp>
            <p:nvSpPr>
              <p:cNvPr id="19" name="右矢印 18"/>
              <p:cNvSpPr/>
              <p:nvPr/>
            </p:nvSpPr>
            <p:spPr>
              <a:xfrm>
                <a:off x="4142531" y="5204040"/>
                <a:ext cx="785469" cy="523220"/>
              </a:xfrm>
              <a:prstGeom prst="rightArrow">
                <a:avLst/>
              </a:prstGeom>
              <a:solidFill>
                <a:srgbClr val="FF00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6826458" y="5592111"/>
                <a:ext cx="22491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kumimoji="1" lang="en-US" altLang="ja-JP" sz="2800" dirty="0" smtClean="0">
                    <a:solidFill>
                      <a:srgbClr val="0000FF"/>
                    </a:solidFill>
                  </a:rPr>
                  <a:t>0.4 </a:t>
                </a:r>
                <a:r>
                  <a:rPr kumimoji="1" lang="en-US" altLang="ja-JP" sz="2800" dirty="0" err="1" smtClean="0">
                    <a:solidFill>
                      <a:srgbClr val="0000FF"/>
                    </a:solidFill>
                  </a:rPr>
                  <a:t>mJy</a:t>
                </a:r>
                <a:r>
                  <a:rPr kumimoji="1" lang="en-US" altLang="ja-JP" sz="2800" dirty="0" smtClean="0">
                    <a:solidFill>
                      <a:srgbClr val="0000FF"/>
                    </a:solidFill>
                  </a:rPr>
                  <a:t>/beam</a:t>
                </a:r>
                <a:endParaRPr kumimoji="1" lang="ja-JP" altLang="en-US" sz="2800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0" name="図形グループ 9"/>
            <p:cNvGrpSpPr/>
            <p:nvPr/>
          </p:nvGrpSpPr>
          <p:grpSpPr>
            <a:xfrm>
              <a:off x="4755236" y="1081104"/>
              <a:ext cx="4318229" cy="4049368"/>
              <a:chOff x="4755236" y="1081104"/>
              <a:chExt cx="4318229" cy="4049368"/>
            </a:xfrm>
          </p:grpSpPr>
          <p:grpSp>
            <p:nvGrpSpPr>
              <p:cNvPr id="3" name="図形グループ 20"/>
              <p:cNvGrpSpPr/>
              <p:nvPr/>
            </p:nvGrpSpPr>
            <p:grpSpPr>
              <a:xfrm>
                <a:off x="4755236" y="1081104"/>
                <a:ext cx="4318229" cy="4049368"/>
                <a:chOff x="4685117" y="1081104"/>
                <a:chExt cx="4318229" cy="4049368"/>
              </a:xfrm>
            </p:grpSpPr>
            <p:pic>
              <p:nvPicPr>
                <p:cNvPr id="4" name="図 3" descr="NGC2264CMM3_Band7_cont.png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85117" y="1081104"/>
                  <a:ext cx="4318229" cy="4049368"/>
                </a:xfrm>
                <a:prstGeom prst="rect">
                  <a:avLst/>
                </a:prstGeom>
              </p:spPr>
            </p:pic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5448646" y="1129888"/>
                  <a:ext cx="96693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>
                      <a:solidFill>
                        <a:srgbClr val="0000FF"/>
                      </a:solidFill>
                    </a:rPr>
                    <a:t>ALMA</a:t>
                  </a:r>
                  <a:endParaRPr kumimoji="1" lang="ja-JP" altLang="en-US" sz="24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6688449" y="4329302"/>
                  <a:ext cx="21807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Watanabe et al. 2017</a:t>
                  </a:r>
                  <a:endParaRPr kumimoji="1" lang="ja-JP" altLang="en-US" dirty="0"/>
                </a:p>
              </p:txBody>
            </p:sp>
          </p:grpSp>
          <p:sp>
            <p:nvSpPr>
              <p:cNvPr id="20" name="テキスト ボックス 19"/>
              <p:cNvSpPr txBox="1"/>
              <p:nvPr/>
            </p:nvSpPr>
            <p:spPr>
              <a:xfrm>
                <a:off x="7461931" y="3915537"/>
                <a:ext cx="1416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FF0000"/>
                    </a:solidFill>
                  </a:rPr>
                  <a:t>35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</a:rPr>
                  <a:t> × 12 m</a:t>
                </a:r>
                <a:endParaRPr kumimoji="1" lang="ja-JP" alt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NGC2264CMM3A_ALM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3" y="646626"/>
            <a:ext cx="8371731" cy="617569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8746"/>
            <a:ext cx="8229600" cy="602072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Amazing Power of ALMA (2)</a:t>
            </a:r>
            <a:endParaRPr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77748" y="2973400"/>
            <a:ext cx="117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00 au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45126" y="5757275"/>
            <a:ext cx="153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150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00 au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29690" y="5873332"/>
            <a:ext cx="219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Watanabe et al. 2015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9764" y="3140456"/>
            <a:ext cx="266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Watanabe et al. </a:t>
            </a:r>
            <a:r>
              <a:rPr lang="en-US" altLang="ja-JP" dirty="0" smtClean="0"/>
              <a:t>submitted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791081" y="667274"/>
            <a:ext cx="236100" cy="563674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08042" y="6304015"/>
            <a:ext cx="21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Watanabe </a:t>
            </a:r>
            <a:r>
              <a:rPr lang="en-US" altLang="ja-JP" dirty="0" smtClean="0"/>
              <a:t>et al. 2015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81579" y="790732"/>
            <a:ext cx="269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Watanabe </a:t>
            </a:r>
            <a:r>
              <a:rPr lang="en-US" altLang="ja-JP" dirty="0" smtClean="0"/>
              <a:t>et al. </a:t>
            </a:r>
            <a:r>
              <a:rPr lang="ja-JP" altLang="ja-JP" dirty="0" smtClean="0"/>
              <a:t>s</a:t>
            </a:r>
            <a:r>
              <a:rPr lang="en-US" altLang="ja-JP" dirty="0" err="1" smtClean="0"/>
              <a:t>ubmitted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3214"/>
            <a:ext cx="8229600" cy="61675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Expanded Spectrum toward CMM3A </a:t>
            </a:r>
            <a:endParaRPr lang="ja-JP" altLang="en-US" sz="3200" dirty="0"/>
          </a:p>
        </p:txBody>
      </p:sp>
      <p:pic>
        <p:nvPicPr>
          <p:cNvPr id="3" name="図 2" descr="NGC2264CMM3A_ALMA_nom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712383"/>
            <a:ext cx="8502693" cy="6092727"/>
          </a:xfrm>
          <a:prstGeom prst="rect">
            <a:avLst/>
          </a:prstGeom>
        </p:spPr>
      </p:pic>
      <p:pic>
        <p:nvPicPr>
          <p:cNvPr id="4" name="図 3" descr="NGC2264CMM3A_ALMA_mo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709968"/>
            <a:ext cx="8502693" cy="609272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16232" y="3027210"/>
            <a:ext cx="1172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3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00 au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283610" y="5811085"/>
            <a:ext cx="1536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150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00 au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図 28" descr="DSC024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33" y="2912300"/>
            <a:ext cx="3121152" cy="23408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6265"/>
            <a:ext cx="8229600" cy="614362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Observations of NGC 3627 with ALMA</a:t>
            </a:r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94103" y="3447557"/>
            <a:ext cx="2866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ALMA cycle-3, Band3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82930" y="5133376"/>
            <a:ext cx="1476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00"/>
                </a:solidFill>
              </a:rPr>
              <a:t>Beam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Size</a:t>
            </a:r>
            <a:endParaRPr kumimoji="1"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70541" y="5483799"/>
            <a:ext cx="4225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1.6” – 2.6” (</a:t>
            </a:r>
            <a:r>
              <a:rPr kumimoji="1" lang="en-US" altLang="ja-JP" sz="2400" dirty="0" smtClean="0">
                <a:latin typeface="Osaka"/>
                <a:ea typeface="Osaka"/>
                <a:cs typeface="Osaka"/>
              </a:rPr>
              <a:t>~</a:t>
            </a:r>
            <a:r>
              <a:rPr kumimoji="1" lang="en-US" altLang="ja-JP" sz="2400" dirty="0" smtClean="0"/>
              <a:t> </a:t>
            </a:r>
            <a:r>
              <a:rPr lang="en-US" altLang="ja-JP" sz="2400" dirty="0" smtClean="0"/>
              <a:t>100</a:t>
            </a:r>
            <a:r>
              <a:rPr kumimoji="1" lang="en-US" altLang="ja-JP" sz="2400" dirty="0" smtClean="0"/>
              <a:t> pc @ </a:t>
            </a:r>
            <a:r>
              <a:rPr lang="en-US" altLang="ja-JP" sz="2400" dirty="0" smtClean="0"/>
              <a:t>11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Mpc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2930" y="5877670"/>
            <a:ext cx="1502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00"/>
                </a:solidFill>
              </a:rPr>
              <a:t>Sensitivity</a:t>
            </a:r>
            <a:endParaRPr kumimoji="1" lang="ja-JP" altLang="en-US" sz="2400" b="1" dirty="0">
              <a:solidFill>
                <a:srgbClr val="0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70541" y="6263789"/>
            <a:ext cx="401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0.8</a:t>
            </a:r>
            <a:r>
              <a:rPr kumimoji="1" lang="en-US" altLang="ja-JP" sz="2400" dirty="0" smtClean="0"/>
              <a:t> – 0.2 </a:t>
            </a:r>
            <a:r>
              <a:rPr kumimoji="1" lang="en-US" altLang="ja-JP" sz="2400" dirty="0" err="1" smtClean="0"/>
              <a:t>mJy</a:t>
            </a:r>
            <a:r>
              <a:rPr kumimoji="1" lang="en-US" altLang="ja-JP" sz="2400" dirty="0" smtClean="0"/>
              <a:t>/beam in 10 km/s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9366" y="3426422"/>
            <a:ext cx="143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u="sng" dirty="0" smtClean="0"/>
              <a:t>NGC 3627</a:t>
            </a:r>
            <a:endParaRPr kumimoji="1" lang="ja-JP" altLang="en-US" sz="2400" b="1" u="sng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61780" y="3785229"/>
            <a:ext cx="234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D</a:t>
            </a:r>
            <a:r>
              <a:rPr kumimoji="1" lang="en-US" altLang="ja-JP" sz="2400" dirty="0" smtClean="0"/>
              <a:t>istance: </a:t>
            </a:r>
            <a:r>
              <a:rPr lang="en-US" altLang="ja-JP" sz="2400" dirty="0" smtClean="0"/>
              <a:t>11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Mpc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5042" y="4145060"/>
            <a:ext cx="416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Many CO mapping observations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5042" y="4527254"/>
            <a:ext cx="395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(e.g. </a:t>
            </a:r>
            <a:r>
              <a:rPr kumimoji="1" lang="en-US" altLang="ja-JP" dirty="0" err="1" smtClean="0"/>
              <a:t>Helfer</a:t>
            </a:r>
            <a:r>
              <a:rPr lang="en-US" altLang="ja-JP" dirty="0" smtClean="0"/>
              <a:t> et al. 2004, </a:t>
            </a:r>
            <a:r>
              <a:rPr kumimoji="1" lang="en-US" altLang="ja-JP" dirty="0" err="1" smtClean="0"/>
              <a:t>Kuno</a:t>
            </a:r>
            <a:r>
              <a:rPr kumimoji="1" lang="en-US" altLang="ja-JP" dirty="0" smtClean="0"/>
              <a:t> et al. 2007, </a:t>
            </a:r>
          </a:p>
          <a:p>
            <a:r>
              <a:rPr lang="en-US" altLang="ja-JP" dirty="0" smtClean="0"/>
              <a:t>Watanabe et al. 2011, etc.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0" y="5294971"/>
            <a:ext cx="464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Active star formation</a:t>
            </a:r>
            <a:r>
              <a:rPr lang="en-US" altLang="ja-JP" sz="24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2400" dirty="0" smtClean="0">
                <a:solidFill>
                  <a:srgbClr val="0000FF"/>
                </a:solidFill>
              </a:rPr>
              <a:t>in the bar-end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8354" y="5700840"/>
            <a:ext cx="3221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 Due to orbit crowding?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305391" y="6154669"/>
            <a:ext cx="2117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dirty="0" err="1" smtClean="0"/>
              <a:t>Beuther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et al. 2017)</a:t>
            </a:r>
            <a:endParaRPr kumimoji="1" lang="ja-JP" altLang="en-US" dirty="0"/>
          </a:p>
        </p:txBody>
      </p:sp>
      <p:pic>
        <p:nvPicPr>
          <p:cNvPr id="28" name="図 27" descr="NGC3627_Obs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6" y="767847"/>
            <a:ext cx="8806569" cy="2710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-12919"/>
            <a:ext cx="8229600" cy="648229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Distributions of Molecules</a:t>
            </a:r>
            <a:endParaRPr lang="ja-JP" altLang="en-US" sz="3200" dirty="0"/>
          </a:p>
        </p:txBody>
      </p:sp>
      <p:pic>
        <p:nvPicPr>
          <p:cNvPr id="5" name="図 4" descr="NGC3627_Map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3" y="533454"/>
            <a:ext cx="8638675" cy="57566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66727" y="6396335"/>
            <a:ext cx="235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Other Molecules: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26141" y="6396335"/>
            <a:ext cx="3701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</a:t>
            </a:r>
            <a:r>
              <a:rPr kumimoji="1" lang="en-US" altLang="ja-JP" sz="2400" baseline="30000" dirty="0" smtClean="0"/>
              <a:t>18</a:t>
            </a:r>
            <a:r>
              <a:rPr kumimoji="1" lang="en-US" altLang="ja-JP" sz="2400" dirty="0" smtClean="0"/>
              <a:t>O, HCO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, HNC, N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H</a:t>
            </a:r>
            <a:r>
              <a:rPr kumimoji="1" lang="en-US" altLang="ja-JP" sz="2400" baseline="30000" dirty="0" smtClean="0"/>
              <a:t>+</a:t>
            </a:r>
            <a:r>
              <a:rPr kumimoji="1" lang="en-US" altLang="ja-JP" sz="2400" dirty="0" smtClean="0"/>
              <a:t>, CCH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3517551" y="635310"/>
            <a:ext cx="5293506" cy="5309601"/>
          </a:xfrm>
          <a:prstGeom prst="rect">
            <a:avLst/>
          </a:prstGeom>
          <a:noFill/>
          <a:ln w="76200" cmpd="sng">
            <a:solidFill>
              <a:srgbClr val="00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892373" y="3260947"/>
            <a:ext cx="2642239" cy="2683964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40377</TotalTime>
  <Words>621</Words>
  <Application>Microsoft Macintosh PowerPoint</Application>
  <PresentationFormat>画面に合わせる (4:3)</PresentationFormat>
  <Paragraphs>119</Paragraphs>
  <Slides>13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テーマ</vt:lpstr>
      <vt:lpstr>Enhancement of CH3OH Abundance  by Interactions between Molecular Clouds in a Nearby Galaxy</vt:lpstr>
      <vt:lpstr>Evolution of the Universe and Matter</vt:lpstr>
      <vt:lpstr>Molecular Cloud / Star Formation in Galaxies</vt:lpstr>
      <vt:lpstr>ALMA (Atacama Large Millimeter/submillimeter Array)</vt:lpstr>
      <vt:lpstr>Amazing Power of ALMA (1)</vt:lpstr>
      <vt:lpstr>Amazing Power of ALMA (2)</vt:lpstr>
      <vt:lpstr>Expanded Spectrum toward CMM3A </vt:lpstr>
      <vt:lpstr>Observations of NGC 3627 with ALMA</vt:lpstr>
      <vt:lpstr>Distributions of Molecules</vt:lpstr>
      <vt:lpstr>Enhancement of CH3OH in Bar-end  </vt:lpstr>
      <vt:lpstr>Position Velocity Diagrams</vt:lpstr>
      <vt:lpstr>Collision between Molecular Clouds in Bar-end?</vt:lpstr>
      <vt:lpstr>Summary</vt:lpstr>
    </vt:vector>
  </TitlesOfParts>
  <Company>The 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Averaged Chemical Composition of GMCs in the Spiral Arm of M51</dc:title>
  <dc:creator>渡邉 祥正</dc:creator>
  <cp:lastModifiedBy>渡邉 祥正</cp:lastModifiedBy>
  <cp:revision>608</cp:revision>
  <cp:lastPrinted>2017-09-25T09:18:46Z</cp:lastPrinted>
  <dcterms:created xsi:type="dcterms:W3CDTF">2017-09-22T10:32:29Z</dcterms:created>
  <dcterms:modified xsi:type="dcterms:W3CDTF">2017-09-26T04:47:48Z</dcterms:modified>
</cp:coreProperties>
</file>